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6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6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6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6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7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80.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sldIdLst>
    <p:sldId id="256" r:id="rId2"/>
    <p:sldId id="257" r:id="rId3"/>
    <p:sldId id="258" r:id="rId4"/>
    <p:sldId id="259" r:id="rId5"/>
    <p:sldId id="263" r:id="rId6"/>
    <p:sldId id="260" r:id="rId7"/>
    <p:sldId id="261" r:id="rId8"/>
    <p:sldId id="262" r:id="rId9"/>
    <p:sldId id="265"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C41"/>
    <a:srgbClr val="324A63"/>
    <a:srgbClr val="828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55"/>
    <p:restoredTop sz="86343" autoAdjust="0"/>
  </p:normalViewPr>
  <p:slideViewPr>
    <p:cSldViewPr snapToGrid="0" snapToObjects="1">
      <p:cViewPr varScale="1">
        <p:scale>
          <a:sx n="68" d="100"/>
          <a:sy n="68" d="100"/>
        </p:scale>
        <p:origin x="200" y="8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notesMaster" Target="notesMasters/notesMaster1.xml"/><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9EE2F2-96E3-E94E-AAF2-CDDA508BAD94}" type="doc">
      <dgm:prSet loTypeId="urn:microsoft.com/office/officeart/2005/8/layout/hProcess9" loCatId="list" qsTypeId="urn:microsoft.com/office/officeart/2005/8/quickstyle/simple4" qsCatId="simple" csTypeId="urn:microsoft.com/office/officeart/2005/8/colors/accent1_2" csCatId="accent1" phldr="1"/>
      <dgm:spPr/>
      <dgm:t>
        <a:bodyPr/>
        <a:lstStyle/>
        <a:p>
          <a:endParaRPr lang="en-US"/>
        </a:p>
      </dgm:t>
    </dgm:pt>
    <dgm:pt modelId="{EC8F9867-988D-4B45-AAFF-E032C295F482}">
      <dgm:prSet/>
      <dgm:spPr/>
      <dgm:t>
        <a:bodyPr/>
        <a:lstStyle/>
        <a:p>
          <a:r>
            <a:rPr lang="en-US" dirty="0" smtClean="0"/>
            <a:t>processor reads (fetches) instructions from memory</a:t>
          </a:r>
        </a:p>
      </dgm:t>
    </dgm:pt>
    <dgm:pt modelId="{15BBB3AD-BACE-824E-B823-9A0F8B0B731B}" type="parTrans" cxnId="{FF74B327-0DB8-9E46-9C2D-0EC4EB488474}">
      <dgm:prSet/>
      <dgm:spPr/>
      <dgm:t>
        <a:bodyPr/>
        <a:lstStyle/>
        <a:p>
          <a:endParaRPr lang="en-US"/>
        </a:p>
      </dgm:t>
    </dgm:pt>
    <dgm:pt modelId="{694342DE-2DFE-DA4D-B949-20B362624EF5}" type="sibTrans" cxnId="{FF74B327-0DB8-9E46-9C2D-0EC4EB488474}">
      <dgm:prSet/>
      <dgm:spPr/>
      <dgm:t>
        <a:bodyPr/>
        <a:lstStyle/>
        <a:p>
          <a:endParaRPr lang="en-US"/>
        </a:p>
      </dgm:t>
    </dgm:pt>
    <dgm:pt modelId="{CE52B32C-06C4-6443-AD16-DB864EB959C0}">
      <dgm:prSet/>
      <dgm:spPr/>
      <dgm:t>
        <a:bodyPr/>
        <a:lstStyle/>
        <a:p>
          <a:r>
            <a:rPr lang="en-US" dirty="0" smtClean="0"/>
            <a:t>processor executes each instruction</a:t>
          </a:r>
        </a:p>
      </dgm:t>
    </dgm:pt>
    <dgm:pt modelId="{FB739005-8423-0B42-914A-553E152678D6}" type="parTrans" cxnId="{B55F1616-839C-AA48-8DFB-1AB748CEE23B}">
      <dgm:prSet/>
      <dgm:spPr/>
      <dgm:t>
        <a:bodyPr/>
        <a:lstStyle/>
        <a:p>
          <a:endParaRPr lang="en-US"/>
        </a:p>
      </dgm:t>
    </dgm:pt>
    <dgm:pt modelId="{AC400D9B-818A-D544-85DA-EA297AC9D299}" type="sibTrans" cxnId="{B55F1616-839C-AA48-8DFB-1AB748CEE23B}">
      <dgm:prSet/>
      <dgm:spPr/>
      <dgm:t>
        <a:bodyPr/>
        <a:lstStyle/>
        <a:p>
          <a:endParaRPr lang="en-US"/>
        </a:p>
      </dgm:t>
    </dgm:pt>
    <dgm:pt modelId="{43B9C9C2-F8C7-0749-9652-0164D1693909}" type="pres">
      <dgm:prSet presAssocID="{A99EE2F2-96E3-E94E-AAF2-CDDA508BAD94}" presName="CompostProcess" presStyleCnt="0">
        <dgm:presLayoutVars>
          <dgm:dir/>
          <dgm:resizeHandles val="exact"/>
        </dgm:presLayoutVars>
      </dgm:prSet>
      <dgm:spPr/>
      <dgm:t>
        <a:bodyPr/>
        <a:lstStyle/>
        <a:p>
          <a:endParaRPr lang="en-US"/>
        </a:p>
      </dgm:t>
    </dgm:pt>
    <dgm:pt modelId="{36DB873E-21A1-144A-9AD7-E6EBFB71C30C}" type="pres">
      <dgm:prSet presAssocID="{A99EE2F2-96E3-E94E-AAF2-CDDA508BAD94}" presName="arrow" presStyleLbl="bgShp" presStyleIdx="0" presStyleCnt="1" custScaleX="114323"/>
      <dgm:spPr>
        <a:solidFill>
          <a:schemeClr val="bg1"/>
        </a:solidFill>
        <a:ln>
          <a:solidFill>
            <a:schemeClr val="accent1"/>
          </a:solidFill>
        </a:ln>
      </dgm:spPr>
      <dgm:t>
        <a:bodyPr/>
        <a:lstStyle/>
        <a:p>
          <a:endParaRPr lang="en-US"/>
        </a:p>
      </dgm:t>
    </dgm:pt>
    <dgm:pt modelId="{A586CFED-CCBF-DB4B-8AE1-64958958146A}" type="pres">
      <dgm:prSet presAssocID="{A99EE2F2-96E3-E94E-AAF2-CDDA508BAD94}" presName="linearProcess" presStyleCnt="0"/>
      <dgm:spPr/>
    </dgm:pt>
    <dgm:pt modelId="{559AD022-6B47-494A-989A-66B40C1EA3D9}" type="pres">
      <dgm:prSet presAssocID="{EC8F9867-988D-4B45-AAFF-E032C295F482}" presName="textNode" presStyleLbl="node1" presStyleIdx="0" presStyleCnt="2">
        <dgm:presLayoutVars>
          <dgm:bulletEnabled val="1"/>
        </dgm:presLayoutVars>
      </dgm:prSet>
      <dgm:spPr/>
      <dgm:t>
        <a:bodyPr/>
        <a:lstStyle/>
        <a:p>
          <a:endParaRPr lang="en-US"/>
        </a:p>
      </dgm:t>
    </dgm:pt>
    <dgm:pt modelId="{D0D10D6D-9B73-554F-B8B4-33FC07A77D56}" type="pres">
      <dgm:prSet presAssocID="{694342DE-2DFE-DA4D-B949-20B362624EF5}" presName="sibTrans" presStyleCnt="0"/>
      <dgm:spPr/>
    </dgm:pt>
    <dgm:pt modelId="{AA5A79E6-F2A8-FE46-95C5-F961763B77BB}" type="pres">
      <dgm:prSet presAssocID="{CE52B32C-06C4-6443-AD16-DB864EB959C0}" presName="textNode" presStyleLbl="node1" presStyleIdx="1" presStyleCnt="2">
        <dgm:presLayoutVars>
          <dgm:bulletEnabled val="1"/>
        </dgm:presLayoutVars>
      </dgm:prSet>
      <dgm:spPr/>
      <dgm:t>
        <a:bodyPr/>
        <a:lstStyle/>
        <a:p>
          <a:endParaRPr lang="en-US"/>
        </a:p>
      </dgm:t>
    </dgm:pt>
  </dgm:ptLst>
  <dgm:cxnLst>
    <dgm:cxn modelId="{F1A8C252-58E7-3646-AC35-31F51F284731}" type="presOf" srcId="{CE52B32C-06C4-6443-AD16-DB864EB959C0}" destId="{AA5A79E6-F2A8-FE46-95C5-F961763B77BB}" srcOrd="0" destOrd="0" presId="urn:microsoft.com/office/officeart/2005/8/layout/hProcess9"/>
    <dgm:cxn modelId="{FF74B327-0DB8-9E46-9C2D-0EC4EB488474}" srcId="{A99EE2F2-96E3-E94E-AAF2-CDDA508BAD94}" destId="{EC8F9867-988D-4B45-AAFF-E032C295F482}" srcOrd="0" destOrd="0" parTransId="{15BBB3AD-BACE-824E-B823-9A0F8B0B731B}" sibTransId="{694342DE-2DFE-DA4D-B949-20B362624EF5}"/>
    <dgm:cxn modelId="{1499143C-5C86-2549-9F27-7DACB6F2B3A2}" type="presOf" srcId="{EC8F9867-988D-4B45-AAFF-E032C295F482}" destId="{559AD022-6B47-494A-989A-66B40C1EA3D9}" srcOrd="0" destOrd="0" presId="urn:microsoft.com/office/officeart/2005/8/layout/hProcess9"/>
    <dgm:cxn modelId="{B55F1616-839C-AA48-8DFB-1AB748CEE23B}" srcId="{A99EE2F2-96E3-E94E-AAF2-CDDA508BAD94}" destId="{CE52B32C-06C4-6443-AD16-DB864EB959C0}" srcOrd="1" destOrd="0" parTransId="{FB739005-8423-0B42-914A-553E152678D6}" sibTransId="{AC400D9B-818A-D544-85DA-EA297AC9D299}"/>
    <dgm:cxn modelId="{C35A49A5-0CF3-3E4F-AC13-3B8C52ECD67A}" type="presOf" srcId="{A99EE2F2-96E3-E94E-AAF2-CDDA508BAD94}" destId="{43B9C9C2-F8C7-0749-9652-0164D1693909}" srcOrd="0" destOrd="0" presId="urn:microsoft.com/office/officeart/2005/8/layout/hProcess9"/>
    <dgm:cxn modelId="{D1EAE17B-B5C0-234A-ACA9-2B6039F10754}" type="presParOf" srcId="{43B9C9C2-F8C7-0749-9652-0164D1693909}" destId="{36DB873E-21A1-144A-9AD7-E6EBFB71C30C}" srcOrd="0" destOrd="0" presId="urn:microsoft.com/office/officeart/2005/8/layout/hProcess9"/>
    <dgm:cxn modelId="{771CE323-04D7-CD44-8A8A-4F2BD5A1F647}" type="presParOf" srcId="{43B9C9C2-F8C7-0749-9652-0164D1693909}" destId="{A586CFED-CCBF-DB4B-8AE1-64958958146A}" srcOrd="1" destOrd="0" presId="urn:microsoft.com/office/officeart/2005/8/layout/hProcess9"/>
    <dgm:cxn modelId="{21EE8541-C946-694D-A480-80E36B5A3EA5}" type="presParOf" srcId="{A586CFED-CCBF-DB4B-8AE1-64958958146A}" destId="{559AD022-6B47-494A-989A-66B40C1EA3D9}" srcOrd="0" destOrd="0" presId="urn:microsoft.com/office/officeart/2005/8/layout/hProcess9"/>
    <dgm:cxn modelId="{8875842E-3BF4-1443-8958-92C5EAF9BE4E}" type="presParOf" srcId="{A586CFED-CCBF-DB4B-8AE1-64958958146A}" destId="{D0D10D6D-9B73-554F-B8B4-33FC07A77D56}" srcOrd="1" destOrd="0" presId="urn:microsoft.com/office/officeart/2005/8/layout/hProcess9"/>
    <dgm:cxn modelId="{DFCB1A36-AC4E-E346-B941-2ABF57AD5ABC}" type="presParOf" srcId="{A586CFED-CCBF-DB4B-8AE1-64958958146A}" destId="{AA5A79E6-F2A8-FE46-95C5-F961763B77BB}"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EACCD92-B1BC-0A42-953B-F3E640C7BD29}" type="doc">
      <dgm:prSet loTypeId="urn:microsoft.com/office/officeart/2005/8/layout/arrow2" loCatId="process" qsTypeId="urn:microsoft.com/office/officeart/2005/8/quickstyle/simple4" qsCatId="simple" csTypeId="urn:microsoft.com/office/officeart/2005/8/colors/accent1_2" csCatId="accent1" phldr="1"/>
      <dgm:spPr/>
    </dgm:pt>
    <dgm:pt modelId="{38FC8F8D-C424-8146-9E56-AD1DDF760111}">
      <dgm:prSet phldrT="[Text]" custT="1"/>
      <dgm:spPr/>
      <dgm:t>
        <a:bodyPr/>
        <a:lstStyle/>
        <a:p>
          <a:r>
            <a:rPr lang="en-NZ" sz="1800" dirty="0" smtClean="0"/>
            <a:t>Serial Processing</a:t>
          </a:r>
          <a:endParaRPr lang="en-US" sz="1800" dirty="0"/>
        </a:p>
      </dgm:t>
    </dgm:pt>
    <dgm:pt modelId="{D0A62D74-7E0B-B242-8B35-D7A6B1083D31}" type="parTrans" cxnId="{7D3C728B-F740-AC43-9F3A-C47B814E5089}">
      <dgm:prSet/>
      <dgm:spPr/>
      <dgm:t>
        <a:bodyPr/>
        <a:lstStyle/>
        <a:p>
          <a:endParaRPr lang="en-US"/>
        </a:p>
      </dgm:t>
    </dgm:pt>
    <dgm:pt modelId="{4BF9B6E4-5CE0-7C40-ACE9-2C6A5EA145F7}" type="sibTrans" cxnId="{7D3C728B-F740-AC43-9F3A-C47B814E5089}">
      <dgm:prSet/>
      <dgm:spPr/>
      <dgm:t>
        <a:bodyPr/>
        <a:lstStyle/>
        <a:p>
          <a:endParaRPr lang="en-US"/>
        </a:p>
      </dgm:t>
    </dgm:pt>
    <dgm:pt modelId="{D9810BAD-2715-BF45-BF3B-6AB8E45EE25A}">
      <dgm:prSet custT="1"/>
      <dgm:spPr/>
      <dgm:t>
        <a:bodyPr/>
        <a:lstStyle/>
        <a:p>
          <a:r>
            <a:rPr lang="en-NZ" sz="1800" dirty="0" smtClean="0"/>
            <a:t>Simple Batch Systems</a:t>
          </a:r>
        </a:p>
      </dgm:t>
    </dgm:pt>
    <dgm:pt modelId="{A7494285-C8ED-F248-AEC8-913A1E2E837E}" type="parTrans" cxnId="{1DE82A49-0AB5-0347-85E5-B4E74FB74FCA}">
      <dgm:prSet/>
      <dgm:spPr/>
      <dgm:t>
        <a:bodyPr/>
        <a:lstStyle/>
        <a:p>
          <a:endParaRPr lang="en-US"/>
        </a:p>
      </dgm:t>
    </dgm:pt>
    <dgm:pt modelId="{3253F9A0-6251-A642-AE74-6B9C371975BC}" type="sibTrans" cxnId="{1DE82A49-0AB5-0347-85E5-B4E74FB74FCA}">
      <dgm:prSet/>
      <dgm:spPr/>
      <dgm:t>
        <a:bodyPr/>
        <a:lstStyle/>
        <a:p>
          <a:endParaRPr lang="en-US"/>
        </a:p>
      </dgm:t>
    </dgm:pt>
    <dgm:pt modelId="{A66F7EE8-B277-D248-99D3-4CD126540C8A}">
      <dgm:prSet custT="1"/>
      <dgm:spPr/>
      <dgm:t>
        <a:bodyPr/>
        <a:lstStyle/>
        <a:p>
          <a:r>
            <a:rPr lang="en-NZ" sz="1800" dirty="0" smtClean="0"/>
            <a:t>Multiprogrammed Batch Systems</a:t>
          </a:r>
        </a:p>
      </dgm:t>
    </dgm:pt>
    <dgm:pt modelId="{38AC00E7-9EEB-AA46-92D7-B69F40E88CB4}" type="parTrans" cxnId="{451DF095-1C94-234D-A748-F8277292FC1F}">
      <dgm:prSet/>
      <dgm:spPr/>
      <dgm:t>
        <a:bodyPr/>
        <a:lstStyle/>
        <a:p>
          <a:endParaRPr lang="en-US"/>
        </a:p>
      </dgm:t>
    </dgm:pt>
    <dgm:pt modelId="{F51F151C-E8E6-534A-A204-713718F1E875}" type="sibTrans" cxnId="{451DF095-1C94-234D-A748-F8277292FC1F}">
      <dgm:prSet/>
      <dgm:spPr/>
      <dgm:t>
        <a:bodyPr/>
        <a:lstStyle/>
        <a:p>
          <a:endParaRPr lang="en-US"/>
        </a:p>
      </dgm:t>
    </dgm:pt>
    <dgm:pt modelId="{9386885E-542C-A045-80DD-541DAB382580}">
      <dgm:prSet custT="1"/>
      <dgm:spPr/>
      <dgm:t>
        <a:bodyPr/>
        <a:lstStyle/>
        <a:p>
          <a:r>
            <a:rPr lang="en-NZ" sz="1800" dirty="0" smtClean="0"/>
            <a:t>Time Sharing Systems</a:t>
          </a:r>
        </a:p>
      </dgm:t>
    </dgm:pt>
    <dgm:pt modelId="{568757CA-AC16-7F43-B8F6-583978CFEC40}" type="parTrans" cxnId="{049F5EB9-BDD5-B249-B755-3016A45FC8DA}">
      <dgm:prSet/>
      <dgm:spPr/>
      <dgm:t>
        <a:bodyPr/>
        <a:lstStyle/>
        <a:p>
          <a:endParaRPr lang="en-US"/>
        </a:p>
      </dgm:t>
    </dgm:pt>
    <dgm:pt modelId="{B3B68821-6B75-224A-99DE-9B3A4C5EF08C}" type="sibTrans" cxnId="{049F5EB9-BDD5-B249-B755-3016A45FC8DA}">
      <dgm:prSet/>
      <dgm:spPr/>
      <dgm:t>
        <a:bodyPr/>
        <a:lstStyle/>
        <a:p>
          <a:endParaRPr lang="en-US"/>
        </a:p>
      </dgm:t>
    </dgm:pt>
    <dgm:pt modelId="{094A77E0-A09E-2B4F-9792-0313B70CB70F}" type="pres">
      <dgm:prSet presAssocID="{6EACCD92-B1BC-0A42-953B-F3E640C7BD29}" presName="arrowDiagram" presStyleCnt="0">
        <dgm:presLayoutVars>
          <dgm:chMax val="5"/>
          <dgm:dir/>
          <dgm:resizeHandles val="exact"/>
        </dgm:presLayoutVars>
      </dgm:prSet>
      <dgm:spPr/>
    </dgm:pt>
    <dgm:pt modelId="{7274B0A6-A780-AC4D-A192-A17A96D7D56B}" type="pres">
      <dgm:prSet presAssocID="{6EACCD92-B1BC-0A42-953B-F3E640C7BD29}" presName="arrow" presStyleLbl="bgShp" presStyleIdx="0" presStyleCnt="1"/>
      <dgm:spPr>
        <a:ln>
          <a:solidFill>
            <a:schemeClr val="accent1">
              <a:lumMod val="75000"/>
            </a:schemeClr>
          </a:solidFill>
        </a:ln>
      </dgm:spPr>
    </dgm:pt>
    <dgm:pt modelId="{AC30B1C0-E642-C343-9491-3D29EF5B9ACA}" type="pres">
      <dgm:prSet presAssocID="{6EACCD92-B1BC-0A42-953B-F3E640C7BD29}" presName="arrowDiagram4" presStyleCnt="0"/>
      <dgm:spPr/>
    </dgm:pt>
    <dgm:pt modelId="{14244A61-2F42-FE4C-B4AE-14F538A72BD4}" type="pres">
      <dgm:prSet presAssocID="{38FC8F8D-C424-8146-9E56-AD1DDF760111}" presName="bullet4a" presStyleLbl="node1" presStyleIdx="0" presStyleCnt="4"/>
      <dgm:spPr/>
    </dgm:pt>
    <dgm:pt modelId="{68990ADE-EECC-A843-9CB8-385F4DCE6884}" type="pres">
      <dgm:prSet presAssocID="{38FC8F8D-C424-8146-9E56-AD1DDF760111}" presName="textBox4a" presStyleLbl="revTx" presStyleIdx="0" presStyleCnt="4" custScaleY="51143">
        <dgm:presLayoutVars>
          <dgm:bulletEnabled val="1"/>
        </dgm:presLayoutVars>
      </dgm:prSet>
      <dgm:spPr/>
      <dgm:t>
        <a:bodyPr/>
        <a:lstStyle/>
        <a:p>
          <a:endParaRPr lang="en-US"/>
        </a:p>
      </dgm:t>
    </dgm:pt>
    <dgm:pt modelId="{9AA8AB03-D64A-C342-B37C-4CCC9DA9EB94}" type="pres">
      <dgm:prSet presAssocID="{D9810BAD-2715-BF45-BF3B-6AB8E45EE25A}" presName="bullet4b" presStyleLbl="node1" presStyleIdx="1" presStyleCnt="4"/>
      <dgm:spPr/>
    </dgm:pt>
    <dgm:pt modelId="{CD842123-1D21-A749-9096-4D7D760BAAD9}" type="pres">
      <dgm:prSet presAssocID="{D9810BAD-2715-BF45-BF3B-6AB8E45EE25A}" presName="textBox4b" presStyleLbl="revTx" presStyleIdx="1" presStyleCnt="4" custScaleY="39942" custLinFactNeighborX="-4726" custLinFactNeighborY="-3817">
        <dgm:presLayoutVars>
          <dgm:bulletEnabled val="1"/>
        </dgm:presLayoutVars>
      </dgm:prSet>
      <dgm:spPr/>
      <dgm:t>
        <a:bodyPr/>
        <a:lstStyle/>
        <a:p>
          <a:endParaRPr lang="en-US"/>
        </a:p>
      </dgm:t>
    </dgm:pt>
    <dgm:pt modelId="{36778976-587A-8042-87A9-FC1C9FD954F8}" type="pres">
      <dgm:prSet presAssocID="{A66F7EE8-B277-D248-99D3-4CD126540C8A}" presName="bullet4c" presStyleLbl="node1" presStyleIdx="2" presStyleCnt="4"/>
      <dgm:spPr/>
    </dgm:pt>
    <dgm:pt modelId="{D9519E44-3DC2-2543-B587-8A3BE587954F}" type="pres">
      <dgm:prSet presAssocID="{A66F7EE8-B277-D248-99D3-4CD126540C8A}" presName="textBox4c" presStyleLbl="revTx" presStyleIdx="2" presStyleCnt="4" custScaleX="143550" custScaleY="26063" custLinFactNeighborX="-6990" custLinFactNeighborY="-16934">
        <dgm:presLayoutVars>
          <dgm:bulletEnabled val="1"/>
        </dgm:presLayoutVars>
      </dgm:prSet>
      <dgm:spPr/>
      <dgm:t>
        <a:bodyPr/>
        <a:lstStyle/>
        <a:p>
          <a:endParaRPr lang="en-US"/>
        </a:p>
      </dgm:t>
    </dgm:pt>
    <dgm:pt modelId="{6C5317EB-E0BB-C646-8AC7-1B8FB3CE6475}" type="pres">
      <dgm:prSet presAssocID="{9386885E-542C-A045-80DD-541DAB382580}" presName="bullet4d" presStyleLbl="node1" presStyleIdx="3" presStyleCnt="4"/>
      <dgm:spPr/>
    </dgm:pt>
    <dgm:pt modelId="{9DBEC3F6-5D1C-984A-A8A3-A5F0342491D8}" type="pres">
      <dgm:prSet presAssocID="{9386885E-542C-A045-80DD-541DAB382580}" presName="textBox4d" presStyleLbl="revTx" presStyleIdx="3" presStyleCnt="4" custScaleX="86877" custScaleY="31888" custLinFactNeighborX="-17456" custLinFactNeighborY="-17576">
        <dgm:presLayoutVars>
          <dgm:bulletEnabled val="1"/>
        </dgm:presLayoutVars>
      </dgm:prSet>
      <dgm:spPr/>
      <dgm:t>
        <a:bodyPr/>
        <a:lstStyle/>
        <a:p>
          <a:endParaRPr lang="en-US"/>
        </a:p>
      </dgm:t>
    </dgm:pt>
  </dgm:ptLst>
  <dgm:cxnLst>
    <dgm:cxn modelId="{B1EBFD27-7247-0B4F-92CE-7A89219637B0}" type="presOf" srcId="{6EACCD92-B1BC-0A42-953B-F3E640C7BD29}" destId="{094A77E0-A09E-2B4F-9792-0313B70CB70F}" srcOrd="0" destOrd="0" presId="urn:microsoft.com/office/officeart/2005/8/layout/arrow2"/>
    <dgm:cxn modelId="{451DF095-1C94-234D-A748-F8277292FC1F}" srcId="{6EACCD92-B1BC-0A42-953B-F3E640C7BD29}" destId="{A66F7EE8-B277-D248-99D3-4CD126540C8A}" srcOrd="2" destOrd="0" parTransId="{38AC00E7-9EEB-AA46-92D7-B69F40E88CB4}" sibTransId="{F51F151C-E8E6-534A-A204-713718F1E875}"/>
    <dgm:cxn modelId="{9AD06430-C699-1F4E-8C71-C499179EB1D5}" type="presOf" srcId="{38FC8F8D-C424-8146-9E56-AD1DDF760111}" destId="{68990ADE-EECC-A843-9CB8-385F4DCE6884}" srcOrd="0" destOrd="0" presId="urn:microsoft.com/office/officeart/2005/8/layout/arrow2"/>
    <dgm:cxn modelId="{7D3C728B-F740-AC43-9F3A-C47B814E5089}" srcId="{6EACCD92-B1BC-0A42-953B-F3E640C7BD29}" destId="{38FC8F8D-C424-8146-9E56-AD1DDF760111}" srcOrd="0" destOrd="0" parTransId="{D0A62D74-7E0B-B242-8B35-D7A6B1083D31}" sibTransId="{4BF9B6E4-5CE0-7C40-ACE9-2C6A5EA145F7}"/>
    <dgm:cxn modelId="{E9DDE1C6-C8D2-4544-A78D-36DC489B5649}" type="presOf" srcId="{A66F7EE8-B277-D248-99D3-4CD126540C8A}" destId="{D9519E44-3DC2-2543-B587-8A3BE587954F}" srcOrd="0" destOrd="0" presId="urn:microsoft.com/office/officeart/2005/8/layout/arrow2"/>
    <dgm:cxn modelId="{6393EC34-61B0-1144-80BA-1353B23135E3}" type="presOf" srcId="{D9810BAD-2715-BF45-BF3B-6AB8E45EE25A}" destId="{CD842123-1D21-A749-9096-4D7D760BAAD9}" srcOrd="0" destOrd="0" presId="urn:microsoft.com/office/officeart/2005/8/layout/arrow2"/>
    <dgm:cxn modelId="{27A67F5F-822F-554E-97AE-CF00A1A620EA}" type="presOf" srcId="{9386885E-542C-A045-80DD-541DAB382580}" destId="{9DBEC3F6-5D1C-984A-A8A3-A5F0342491D8}" srcOrd="0" destOrd="0" presId="urn:microsoft.com/office/officeart/2005/8/layout/arrow2"/>
    <dgm:cxn modelId="{1DE82A49-0AB5-0347-85E5-B4E74FB74FCA}" srcId="{6EACCD92-B1BC-0A42-953B-F3E640C7BD29}" destId="{D9810BAD-2715-BF45-BF3B-6AB8E45EE25A}" srcOrd="1" destOrd="0" parTransId="{A7494285-C8ED-F248-AEC8-913A1E2E837E}" sibTransId="{3253F9A0-6251-A642-AE74-6B9C371975BC}"/>
    <dgm:cxn modelId="{049F5EB9-BDD5-B249-B755-3016A45FC8DA}" srcId="{6EACCD92-B1BC-0A42-953B-F3E640C7BD29}" destId="{9386885E-542C-A045-80DD-541DAB382580}" srcOrd="3" destOrd="0" parTransId="{568757CA-AC16-7F43-B8F6-583978CFEC40}" sibTransId="{B3B68821-6B75-224A-99DE-9B3A4C5EF08C}"/>
    <dgm:cxn modelId="{F62D137C-6D05-9F46-A838-95A71B6E0D92}" type="presParOf" srcId="{094A77E0-A09E-2B4F-9792-0313B70CB70F}" destId="{7274B0A6-A780-AC4D-A192-A17A96D7D56B}" srcOrd="0" destOrd="0" presId="urn:microsoft.com/office/officeart/2005/8/layout/arrow2"/>
    <dgm:cxn modelId="{28E66178-9281-0840-8748-ECE343A3DD2A}" type="presParOf" srcId="{094A77E0-A09E-2B4F-9792-0313B70CB70F}" destId="{AC30B1C0-E642-C343-9491-3D29EF5B9ACA}" srcOrd="1" destOrd="0" presId="urn:microsoft.com/office/officeart/2005/8/layout/arrow2"/>
    <dgm:cxn modelId="{11E92AAF-3258-1F49-8DD7-916241379167}" type="presParOf" srcId="{AC30B1C0-E642-C343-9491-3D29EF5B9ACA}" destId="{14244A61-2F42-FE4C-B4AE-14F538A72BD4}" srcOrd="0" destOrd="0" presId="urn:microsoft.com/office/officeart/2005/8/layout/arrow2"/>
    <dgm:cxn modelId="{B029303E-63DA-A041-A091-9C6D3619D3CF}" type="presParOf" srcId="{AC30B1C0-E642-C343-9491-3D29EF5B9ACA}" destId="{68990ADE-EECC-A843-9CB8-385F4DCE6884}" srcOrd="1" destOrd="0" presId="urn:microsoft.com/office/officeart/2005/8/layout/arrow2"/>
    <dgm:cxn modelId="{6615C83B-CC00-D048-B97C-B4A50CF0906A}" type="presParOf" srcId="{AC30B1C0-E642-C343-9491-3D29EF5B9ACA}" destId="{9AA8AB03-D64A-C342-B37C-4CCC9DA9EB94}" srcOrd="2" destOrd="0" presId="urn:microsoft.com/office/officeart/2005/8/layout/arrow2"/>
    <dgm:cxn modelId="{1FB37E5E-9BEB-7140-B121-5406A2BBCDB8}" type="presParOf" srcId="{AC30B1C0-E642-C343-9491-3D29EF5B9ACA}" destId="{CD842123-1D21-A749-9096-4D7D760BAAD9}" srcOrd="3" destOrd="0" presId="urn:microsoft.com/office/officeart/2005/8/layout/arrow2"/>
    <dgm:cxn modelId="{CE0B1AA5-F42B-DB49-B514-C6BF1F5617E6}" type="presParOf" srcId="{AC30B1C0-E642-C343-9491-3D29EF5B9ACA}" destId="{36778976-587A-8042-87A9-FC1C9FD954F8}" srcOrd="4" destOrd="0" presId="urn:microsoft.com/office/officeart/2005/8/layout/arrow2"/>
    <dgm:cxn modelId="{9715CC90-E01A-DF46-A3D2-75163F80796F}" type="presParOf" srcId="{AC30B1C0-E642-C343-9491-3D29EF5B9ACA}" destId="{D9519E44-3DC2-2543-B587-8A3BE587954F}" srcOrd="5" destOrd="0" presId="urn:microsoft.com/office/officeart/2005/8/layout/arrow2"/>
    <dgm:cxn modelId="{5F853552-D341-C64F-BEF6-9F3DAD06EBFE}" type="presParOf" srcId="{AC30B1C0-E642-C343-9491-3D29EF5B9ACA}" destId="{6C5317EB-E0BB-C646-8AC7-1B8FB3CE6475}" srcOrd="6" destOrd="0" presId="urn:microsoft.com/office/officeart/2005/8/layout/arrow2"/>
    <dgm:cxn modelId="{7680D9E0-9855-0E43-99BC-CA2DD9BA9AA8}" type="presParOf" srcId="{AC30B1C0-E642-C343-9491-3D29EF5B9ACA}" destId="{9DBEC3F6-5D1C-984A-A8A3-A5F0342491D8}"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5468A96-8500-0942-9C3D-D79EED65E7DD}"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901AE691-BAA2-CF48-9CD6-6F30D27A0A1A}">
      <dgm:prSet/>
      <dgm:spPr/>
      <dgm:t>
        <a:bodyPr/>
        <a:lstStyle/>
        <a:p>
          <a:pPr rtl="0"/>
          <a:r>
            <a:rPr lang="en-US" dirty="0" smtClean="0"/>
            <a:t>Special type of programming language used to provide instructions to the monitor</a:t>
          </a:r>
          <a:endParaRPr lang="en-US" dirty="0"/>
        </a:p>
      </dgm:t>
    </dgm:pt>
    <dgm:pt modelId="{BEA84F28-2AB8-754C-A71B-72BE9FB88AFD}" type="parTrans" cxnId="{28F2FBD1-5148-224F-B8D7-2BC0E66697A1}">
      <dgm:prSet/>
      <dgm:spPr/>
      <dgm:t>
        <a:bodyPr/>
        <a:lstStyle/>
        <a:p>
          <a:endParaRPr lang="en-US"/>
        </a:p>
      </dgm:t>
    </dgm:pt>
    <dgm:pt modelId="{52D8972A-53FD-2C43-B35B-EEA8ADB8AF61}" type="sibTrans" cxnId="{28F2FBD1-5148-224F-B8D7-2BC0E66697A1}">
      <dgm:prSet/>
      <dgm:spPr/>
      <dgm:t>
        <a:bodyPr/>
        <a:lstStyle/>
        <a:p>
          <a:endParaRPr lang="en-US"/>
        </a:p>
      </dgm:t>
    </dgm:pt>
    <dgm:pt modelId="{47AC663C-5EF9-B249-B59C-E82827E9216A}">
      <dgm:prSet custT="1"/>
      <dgm:spPr>
        <a:solidFill>
          <a:schemeClr val="bg1"/>
        </a:solidFill>
        <a:ln>
          <a:solidFill>
            <a:schemeClr val="accent6"/>
          </a:solidFill>
        </a:ln>
      </dgm:spPr>
      <dgm:t>
        <a:bodyPr/>
        <a:lstStyle/>
        <a:p>
          <a:pPr rtl="0"/>
          <a:r>
            <a:rPr lang="en-US" sz="3200" dirty="0" smtClean="0">
              <a:solidFill>
                <a:schemeClr val="tx1"/>
              </a:solidFill>
            </a:rPr>
            <a:t>what compiler to use</a:t>
          </a:r>
          <a:endParaRPr lang="en-US" sz="3200" dirty="0">
            <a:solidFill>
              <a:schemeClr val="tx1"/>
            </a:solidFill>
          </a:endParaRPr>
        </a:p>
      </dgm:t>
    </dgm:pt>
    <dgm:pt modelId="{33026B69-F19C-AB4B-B55A-B76B2321851D}" type="parTrans" cxnId="{6AAF62DC-54EB-8043-BE9B-8C131EF093AC}">
      <dgm:prSet/>
      <dgm:spPr>
        <a:solidFill>
          <a:schemeClr val="tx2">
            <a:alpha val="90000"/>
          </a:schemeClr>
        </a:solidFill>
      </dgm:spPr>
      <dgm:t>
        <a:bodyPr/>
        <a:lstStyle/>
        <a:p>
          <a:endParaRPr lang="en-US" dirty="0"/>
        </a:p>
      </dgm:t>
    </dgm:pt>
    <dgm:pt modelId="{AE47F88A-3955-A040-951A-26F708AF38AA}" type="sibTrans" cxnId="{6AAF62DC-54EB-8043-BE9B-8C131EF093AC}">
      <dgm:prSet/>
      <dgm:spPr>
        <a:solidFill>
          <a:schemeClr val="tx2">
            <a:alpha val="90000"/>
          </a:schemeClr>
        </a:solidFill>
      </dgm:spPr>
      <dgm:t>
        <a:bodyPr/>
        <a:lstStyle/>
        <a:p>
          <a:endParaRPr lang="en-US" dirty="0"/>
        </a:p>
      </dgm:t>
    </dgm:pt>
    <dgm:pt modelId="{C865A489-D17D-7946-8F61-866F669A3771}">
      <dgm:prSet custT="1"/>
      <dgm:spPr>
        <a:solidFill>
          <a:schemeClr val="bg1"/>
        </a:solidFill>
        <a:ln>
          <a:solidFill>
            <a:schemeClr val="accent6"/>
          </a:solidFill>
        </a:ln>
      </dgm:spPr>
      <dgm:t>
        <a:bodyPr/>
        <a:lstStyle/>
        <a:p>
          <a:pPr rtl="0"/>
          <a:r>
            <a:rPr lang="en-US" sz="3200" dirty="0" smtClean="0">
              <a:solidFill>
                <a:schemeClr val="tx1"/>
              </a:solidFill>
            </a:rPr>
            <a:t>what data to use</a:t>
          </a:r>
          <a:endParaRPr lang="en-US" sz="3200" dirty="0">
            <a:solidFill>
              <a:schemeClr val="tx1"/>
            </a:solidFill>
          </a:endParaRPr>
        </a:p>
      </dgm:t>
    </dgm:pt>
    <dgm:pt modelId="{2F268175-680E-1148-9A2B-5E3771A3FBD5}" type="parTrans" cxnId="{A1A34920-A38C-5647-9F3E-F3A97B7AC4A8}">
      <dgm:prSet/>
      <dgm:spPr/>
      <dgm:t>
        <a:bodyPr/>
        <a:lstStyle/>
        <a:p>
          <a:endParaRPr lang="en-US"/>
        </a:p>
      </dgm:t>
    </dgm:pt>
    <dgm:pt modelId="{7149B0AB-26FA-4D43-A407-4BE2084B3233}" type="sibTrans" cxnId="{A1A34920-A38C-5647-9F3E-F3A97B7AC4A8}">
      <dgm:prSet/>
      <dgm:spPr/>
      <dgm:t>
        <a:bodyPr/>
        <a:lstStyle/>
        <a:p>
          <a:endParaRPr lang="en-US"/>
        </a:p>
      </dgm:t>
    </dgm:pt>
    <dgm:pt modelId="{656261AF-C218-764F-8A23-9CF03191C293}" type="pres">
      <dgm:prSet presAssocID="{E5468A96-8500-0942-9C3D-D79EED65E7DD}" presName="Name0" presStyleCnt="0">
        <dgm:presLayoutVars>
          <dgm:dir/>
          <dgm:animLvl val="lvl"/>
          <dgm:resizeHandles val="exact"/>
        </dgm:presLayoutVars>
      </dgm:prSet>
      <dgm:spPr/>
      <dgm:t>
        <a:bodyPr/>
        <a:lstStyle/>
        <a:p>
          <a:endParaRPr lang="en-US"/>
        </a:p>
      </dgm:t>
    </dgm:pt>
    <dgm:pt modelId="{E26C79A8-4B13-5F4D-8CE6-3F571A961C57}" type="pres">
      <dgm:prSet presAssocID="{901AE691-BAA2-CF48-9CD6-6F30D27A0A1A}" presName="vertFlow" presStyleCnt="0"/>
      <dgm:spPr/>
    </dgm:pt>
    <dgm:pt modelId="{94E20ED8-9E78-0743-A964-AB099207626E}" type="pres">
      <dgm:prSet presAssocID="{901AE691-BAA2-CF48-9CD6-6F30D27A0A1A}" presName="header" presStyleLbl="node1" presStyleIdx="0" presStyleCnt="1"/>
      <dgm:spPr/>
      <dgm:t>
        <a:bodyPr/>
        <a:lstStyle/>
        <a:p>
          <a:endParaRPr lang="en-US"/>
        </a:p>
      </dgm:t>
    </dgm:pt>
    <dgm:pt modelId="{A5A3E6ED-4CCD-E54E-9A1B-DA75B953AAEA}" type="pres">
      <dgm:prSet presAssocID="{33026B69-F19C-AB4B-B55A-B76B2321851D}" presName="parTrans" presStyleLbl="sibTrans2D1" presStyleIdx="0" presStyleCnt="2"/>
      <dgm:spPr/>
      <dgm:t>
        <a:bodyPr/>
        <a:lstStyle/>
        <a:p>
          <a:endParaRPr lang="en-US"/>
        </a:p>
      </dgm:t>
    </dgm:pt>
    <dgm:pt modelId="{569CB027-7CF0-9B4D-84C1-093791E27A8E}" type="pres">
      <dgm:prSet presAssocID="{47AC663C-5EF9-B249-B59C-E82827E9216A}" presName="child" presStyleLbl="alignAccFollowNode1" presStyleIdx="0" presStyleCnt="2">
        <dgm:presLayoutVars>
          <dgm:chMax val="0"/>
          <dgm:bulletEnabled val="1"/>
        </dgm:presLayoutVars>
      </dgm:prSet>
      <dgm:spPr/>
      <dgm:t>
        <a:bodyPr/>
        <a:lstStyle/>
        <a:p>
          <a:endParaRPr lang="en-US"/>
        </a:p>
      </dgm:t>
    </dgm:pt>
    <dgm:pt modelId="{161882D6-7C8A-B249-8241-DD2C41894718}" type="pres">
      <dgm:prSet presAssocID="{AE47F88A-3955-A040-951A-26F708AF38AA}" presName="sibTrans" presStyleLbl="sibTrans2D1" presStyleIdx="1" presStyleCnt="2"/>
      <dgm:spPr/>
      <dgm:t>
        <a:bodyPr/>
        <a:lstStyle/>
        <a:p>
          <a:endParaRPr lang="en-US"/>
        </a:p>
      </dgm:t>
    </dgm:pt>
    <dgm:pt modelId="{5951BF98-9B04-6B4B-B2C9-5892F2A4DC9C}" type="pres">
      <dgm:prSet presAssocID="{C865A489-D17D-7946-8F61-866F669A3771}" presName="child" presStyleLbl="alignAccFollowNode1" presStyleIdx="1" presStyleCnt="2">
        <dgm:presLayoutVars>
          <dgm:chMax val="0"/>
          <dgm:bulletEnabled val="1"/>
        </dgm:presLayoutVars>
      </dgm:prSet>
      <dgm:spPr/>
      <dgm:t>
        <a:bodyPr/>
        <a:lstStyle/>
        <a:p>
          <a:endParaRPr lang="en-US"/>
        </a:p>
      </dgm:t>
    </dgm:pt>
  </dgm:ptLst>
  <dgm:cxnLst>
    <dgm:cxn modelId="{1262D13E-779C-1E4D-B2B7-4ABC576D955B}" type="presOf" srcId="{C865A489-D17D-7946-8F61-866F669A3771}" destId="{5951BF98-9B04-6B4B-B2C9-5892F2A4DC9C}" srcOrd="0" destOrd="0" presId="urn:microsoft.com/office/officeart/2005/8/layout/lProcess1"/>
    <dgm:cxn modelId="{A1A34920-A38C-5647-9F3E-F3A97B7AC4A8}" srcId="{901AE691-BAA2-CF48-9CD6-6F30D27A0A1A}" destId="{C865A489-D17D-7946-8F61-866F669A3771}" srcOrd="1" destOrd="0" parTransId="{2F268175-680E-1148-9A2B-5E3771A3FBD5}" sibTransId="{7149B0AB-26FA-4D43-A407-4BE2084B3233}"/>
    <dgm:cxn modelId="{28F2FBD1-5148-224F-B8D7-2BC0E66697A1}" srcId="{E5468A96-8500-0942-9C3D-D79EED65E7DD}" destId="{901AE691-BAA2-CF48-9CD6-6F30D27A0A1A}" srcOrd="0" destOrd="0" parTransId="{BEA84F28-2AB8-754C-A71B-72BE9FB88AFD}" sibTransId="{52D8972A-53FD-2C43-B35B-EEA8ADB8AF61}"/>
    <dgm:cxn modelId="{964A707D-122C-9642-A2F3-2078E4CC5AA0}" type="presOf" srcId="{AE47F88A-3955-A040-951A-26F708AF38AA}" destId="{161882D6-7C8A-B249-8241-DD2C41894718}" srcOrd="0" destOrd="0" presId="urn:microsoft.com/office/officeart/2005/8/layout/lProcess1"/>
    <dgm:cxn modelId="{06718FDD-37F3-7541-9769-9DB7CD84F519}" type="presOf" srcId="{33026B69-F19C-AB4B-B55A-B76B2321851D}" destId="{A5A3E6ED-4CCD-E54E-9A1B-DA75B953AAEA}" srcOrd="0" destOrd="0" presId="urn:microsoft.com/office/officeart/2005/8/layout/lProcess1"/>
    <dgm:cxn modelId="{6AAF62DC-54EB-8043-BE9B-8C131EF093AC}" srcId="{901AE691-BAA2-CF48-9CD6-6F30D27A0A1A}" destId="{47AC663C-5EF9-B249-B59C-E82827E9216A}" srcOrd="0" destOrd="0" parTransId="{33026B69-F19C-AB4B-B55A-B76B2321851D}" sibTransId="{AE47F88A-3955-A040-951A-26F708AF38AA}"/>
    <dgm:cxn modelId="{256DFC30-E619-4A42-A452-3E5B73A91FB7}" type="presOf" srcId="{901AE691-BAA2-CF48-9CD6-6F30D27A0A1A}" destId="{94E20ED8-9E78-0743-A964-AB099207626E}" srcOrd="0" destOrd="0" presId="urn:microsoft.com/office/officeart/2005/8/layout/lProcess1"/>
    <dgm:cxn modelId="{F31C192A-497A-474A-828B-652AD94A1C86}" type="presOf" srcId="{47AC663C-5EF9-B249-B59C-E82827E9216A}" destId="{569CB027-7CF0-9B4D-84C1-093791E27A8E}" srcOrd="0" destOrd="0" presId="urn:microsoft.com/office/officeart/2005/8/layout/lProcess1"/>
    <dgm:cxn modelId="{7A95F737-7372-6D48-9CEB-F21BFFD7A0F6}" type="presOf" srcId="{E5468A96-8500-0942-9C3D-D79EED65E7DD}" destId="{656261AF-C218-764F-8A23-9CF03191C293}" srcOrd="0" destOrd="0" presId="urn:microsoft.com/office/officeart/2005/8/layout/lProcess1"/>
    <dgm:cxn modelId="{7F180A6F-32D2-4C47-8B4A-825AEFACE36D}" type="presParOf" srcId="{656261AF-C218-764F-8A23-9CF03191C293}" destId="{E26C79A8-4B13-5F4D-8CE6-3F571A961C57}" srcOrd="0" destOrd="0" presId="urn:microsoft.com/office/officeart/2005/8/layout/lProcess1"/>
    <dgm:cxn modelId="{873E1D69-01E5-3F41-B581-5491488A3AAA}" type="presParOf" srcId="{E26C79A8-4B13-5F4D-8CE6-3F571A961C57}" destId="{94E20ED8-9E78-0743-A964-AB099207626E}" srcOrd="0" destOrd="0" presId="urn:microsoft.com/office/officeart/2005/8/layout/lProcess1"/>
    <dgm:cxn modelId="{F87C6871-8E32-8B48-9A8D-BF59503DD2C2}" type="presParOf" srcId="{E26C79A8-4B13-5F4D-8CE6-3F571A961C57}" destId="{A5A3E6ED-4CCD-E54E-9A1B-DA75B953AAEA}" srcOrd="1" destOrd="0" presId="urn:microsoft.com/office/officeart/2005/8/layout/lProcess1"/>
    <dgm:cxn modelId="{63F14C42-1AE6-1245-A345-C755DE7474BC}" type="presParOf" srcId="{E26C79A8-4B13-5F4D-8CE6-3F571A961C57}" destId="{569CB027-7CF0-9B4D-84C1-093791E27A8E}" srcOrd="2" destOrd="0" presId="urn:microsoft.com/office/officeart/2005/8/layout/lProcess1"/>
    <dgm:cxn modelId="{0BB61262-1AF9-6044-ACF3-8B46D5D9FDC6}" type="presParOf" srcId="{E26C79A8-4B13-5F4D-8CE6-3F571A961C57}" destId="{161882D6-7C8A-B249-8241-DD2C41894718}" srcOrd="3" destOrd="0" presId="urn:microsoft.com/office/officeart/2005/8/layout/lProcess1"/>
    <dgm:cxn modelId="{F032A479-E524-F144-ABD5-A89D72A88110}" type="presParOf" srcId="{E26C79A8-4B13-5F4D-8CE6-3F571A961C57}" destId="{5951BF98-9B04-6B4B-B2C9-5892F2A4DC9C}"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D7151B0-83C3-794C-A7E2-D21129B208D7}"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E168AA11-920C-F54C-B7DB-C5951AA2D585}">
      <dgm:prSet/>
      <dgm:spPr/>
      <dgm:t>
        <a:bodyPr/>
        <a:lstStyle/>
        <a:p>
          <a:pPr rtl="0"/>
          <a:r>
            <a:rPr lang="en-US" dirty="0" smtClean="0"/>
            <a:t>Memory protection for monitor</a:t>
          </a:r>
          <a:endParaRPr lang="en-US" dirty="0"/>
        </a:p>
      </dgm:t>
    </dgm:pt>
    <dgm:pt modelId="{F1036FCF-F430-704B-9E6B-F3162B4934A4}" type="parTrans" cxnId="{E41F4A20-25D7-6049-B731-2FD60920E3A6}">
      <dgm:prSet/>
      <dgm:spPr/>
      <dgm:t>
        <a:bodyPr/>
        <a:lstStyle/>
        <a:p>
          <a:endParaRPr lang="en-US"/>
        </a:p>
      </dgm:t>
    </dgm:pt>
    <dgm:pt modelId="{F75CB714-0475-A247-A48A-0DB700B76C4A}" type="sibTrans" cxnId="{E41F4A20-25D7-6049-B731-2FD60920E3A6}">
      <dgm:prSet/>
      <dgm:spPr/>
      <dgm:t>
        <a:bodyPr/>
        <a:lstStyle/>
        <a:p>
          <a:endParaRPr lang="en-US"/>
        </a:p>
      </dgm:t>
    </dgm:pt>
    <dgm:pt modelId="{84FE2259-F5AC-9044-B8EB-8A19BA1733A8}">
      <dgm:prSet/>
      <dgm:spPr/>
      <dgm:t>
        <a:bodyPr/>
        <a:lstStyle/>
        <a:p>
          <a:pPr rtl="0"/>
          <a:r>
            <a:rPr lang="en-US" dirty="0" smtClean="0"/>
            <a:t>while the user program is executing, it must not alter the memory area containing the monitor</a:t>
          </a:r>
          <a:endParaRPr lang="en-US" dirty="0"/>
        </a:p>
      </dgm:t>
    </dgm:pt>
    <dgm:pt modelId="{0DB568A9-7598-704F-9A1B-A7B019083813}" type="parTrans" cxnId="{868306BA-8CCA-1C43-BD53-8B6AD97319B8}">
      <dgm:prSet/>
      <dgm:spPr/>
      <dgm:t>
        <a:bodyPr/>
        <a:lstStyle/>
        <a:p>
          <a:endParaRPr lang="en-US"/>
        </a:p>
      </dgm:t>
    </dgm:pt>
    <dgm:pt modelId="{2415265B-BCAA-BE49-8909-3AE41F1CEA1E}" type="sibTrans" cxnId="{868306BA-8CCA-1C43-BD53-8B6AD97319B8}">
      <dgm:prSet/>
      <dgm:spPr/>
      <dgm:t>
        <a:bodyPr/>
        <a:lstStyle/>
        <a:p>
          <a:endParaRPr lang="en-US"/>
        </a:p>
      </dgm:t>
    </dgm:pt>
    <dgm:pt modelId="{3C55AC7B-1880-3346-A9F5-9D14FE371C13}">
      <dgm:prSet/>
      <dgm:spPr/>
      <dgm:t>
        <a:bodyPr/>
        <a:lstStyle/>
        <a:p>
          <a:pPr rtl="0"/>
          <a:r>
            <a:rPr lang="en-US" dirty="0" smtClean="0"/>
            <a:t>Timer</a:t>
          </a:r>
          <a:endParaRPr lang="en-US" dirty="0"/>
        </a:p>
      </dgm:t>
    </dgm:pt>
    <dgm:pt modelId="{DA4122A3-D505-944E-B831-76E0E97F5E1A}" type="parTrans" cxnId="{1B19FFA6-539C-F54F-96EE-69F16551E422}">
      <dgm:prSet/>
      <dgm:spPr/>
      <dgm:t>
        <a:bodyPr/>
        <a:lstStyle/>
        <a:p>
          <a:endParaRPr lang="en-US"/>
        </a:p>
      </dgm:t>
    </dgm:pt>
    <dgm:pt modelId="{D422DDD9-FDCA-AB4A-8586-DE5C835334E3}" type="sibTrans" cxnId="{1B19FFA6-539C-F54F-96EE-69F16551E422}">
      <dgm:prSet/>
      <dgm:spPr/>
      <dgm:t>
        <a:bodyPr/>
        <a:lstStyle/>
        <a:p>
          <a:endParaRPr lang="en-US"/>
        </a:p>
      </dgm:t>
    </dgm:pt>
    <dgm:pt modelId="{38C5B09A-C990-BA43-A557-1F98A71B0347}">
      <dgm:prSet/>
      <dgm:spPr/>
      <dgm:t>
        <a:bodyPr/>
        <a:lstStyle/>
        <a:p>
          <a:pPr rtl="0"/>
          <a:r>
            <a:rPr lang="en-US" dirty="0" smtClean="0"/>
            <a:t>prevents a job from monopolizing the system</a:t>
          </a:r>
          <a:endParaRPr lang="en-US" dirty="0"/>
        </a:p>
      </dgm:t>
    </dgm:pt>
    <dgm:pt modelId="{C22858B8-555F-9E48-860B-841F1548B9BF}" type="parTrans" cxnId="{935578C4-E7A4-0F41-B2CC-8EB9491486F8}">
      <dgm:prSet/>
      <dgm:spPr/>
      <dgm:t>
        <a:bodyPr/>
        <a:lstStyle/>
        <a:p>
          <a:endParaRPr lang="en-US"/>
        </a:p>
      </dgm:t>
    </dgm:pt>
    <dgm:pt modelId="{7E3BCDBB-0A59-C74E-97DB-63FDAE82954D}" type="sibTrans" cxnId="{935578C4-E7A4-0F41-B2CC-8EB9491486F8}">
      <dgm:prSet/>
      <dgm:spPr/>
      <dgm:t>
        <a:bodyPr/>
        <a:lstStyle/>
        <a:p>
          <a:endParaRPr lang="en-US"/>
        </a:p>
      </dgm:t>
    </dgm:pt>
    <dgm:pt modelId="{91271169-0AFC-DE4B-8AC9-A91FEED8AE1F}">
      <dgm:prSet/>
      <dgm:spPr/>
      <dgm:t>
        <a:bodyPr/>
        <a:lstStyle/>
        <a:p>
          <a:pPr rtl="0"/>
          <a:r>
            <a:rPr lang="en-US" dirty="0" smtClean="0"/>
            <a:t>Privileged instructions</a:t>
          </a:r>
          <a:endParaRPr lang="en-US" dirty="0"/>
        </a:p>
      </dgm:t>
    </dgm:pt>
    <dgm:pt modelId="{2B42B865-B071-6A4C-B298-E4885E4E631A}" type="parTrans" cxnId="{DB0CEECF-0037-4C41-BE4C-624B659A1DAF}">
      <dgm:prSet/>
      <dgm:spPr/>
      <dgm:t>
        <a:bodyPr/>
        <a:lstStyle/>
        <a:p>
          <a:endParaRPr lang="en-US"/>
        </a:p>
      </dgm:t>
    </dgm:pt>
    <dgm:pt modelId="{E92463EB-0EE3-604C-96B3-B5BFB1BA60FB}" type="sibTrans" cxnId="{DB0CEECF-0037-4C41-BE4C-624B659A1DAF}">
      <dgm:prSet/>
      <dgm:spPr/>
      <dgm:t>
        <a:bodyPr/>
        <a:lstStyle/>
        <a:p>
          <a:endParaRPr lang="en-US"/>
        </a:p>
      </dgm:t>
    </dgm:pt>
    <dgm:pt modelId="{E3EB5B32-DAE8-084B-9C55-4E15A60723ED}">
      <dgm:prSet/>
      <dgm:spPr/>
      <dgm:t>
        <a:bodyPr/>
        <a:lstStyle/>
        <a:p>
          <a:pPr rtl="0"/>
          <a:r>
            <a:rPr lang="en-US" dirty="0" smtClean="0"/>
            <a:t>can only be executed by the monitor</a:t>
          </a:r>
          <a:endParaRPr lang="en-US" dirty="0"/>
        </a:p>
      </dgm:t>
    </dgm:pt>
    <dgm:pt modelId="{7A268D61-5057-B149-BE7B-AA3EE351397C}" type="parTrans" cxnId="{30322F38-77BC-7941-A149-9689B60C4338}">
      <dgm:prSet/>
      <dgm:spPr/>
      <dgm:t>
        <a:bodyPr/>
        <a:lstStyle/>
        <a:p>
          <a:endParaRPr lang="en-US"/>
        </a:p>
      </dgm:t>
    </dgm:pt>
    <dgm:pt modelId="{DBA2282E-AB01-9D46-83F3-EF32BDAD296B}" type="sibTrans" cxnId="{30322F38-77BC-7941-A149-9689B60C4338}">
      <dgm:prSet/>
      <dgm:spPr/>
      <dgm:t>
        <a:bodyPr/>
        <a:lstStyle/>
        <a:p>
          <a:endParaRPr lang="en-US"/>
        </a:p>
      </dgm:t>
    </dgm:pt>
    <dgm:pt modelId="{262BBE38-279B-314A-BA9C-D727BB0FDC92}">
      <dgm:prSet/>
      <dgm:spPr/>
      <dgm:t>
        <a:bodyPr/>
        <a:lstStyle/>
        <a:p>
          <a:pPr rtl="0"/>
          <a:r>
            <a:rPr lang="en-US" dirty="0" smtClean="0"/>
            <a:t>Interrupts</a:t>
          </a:r>
          <a:endParaRPr lang="en-US" dirty="0"/>
        </a:p>
      </dgm:t>
    </dgm:pt>
    <dgm:pt modelId="{3B2FF056-FCC8-8D4F-994A-A01D63DA5CD9}" type="parTrans" cxnId="{C9F28926-672C-F64D-B018-B5F0F5D79E34}">
      <dgm:prSet/>
      <dgm:spPr/>
      <dgm:t>
        <a:bodyPr/>
        <a:lstStyle/>
        <a:p>
          <a:endParaRPr lang="en-US"/>
        </a:p>
      </dgm:t>
    </dgm:pt>
    <dgm:pt modelId="{2F7DE086-CAD4-A24B-AD21-148FD7FF13A3}" type="sibTrans" cxnId="{C9F28926-672C-F64D-B018-B5F0F5D79E34}">
      <dgm:prSet/>
      <dgm:spPr/>
      <dgm:t>
        <a:bodyPr/>
        <a:lstStyle/>
        <a:p>
          <a:endParaRPr lang="en-US"/>
        </a:p>
      </dgm:t>
    </dgm:pt>
    <dgm:pt modelId="{286E021D-AAE7-3045-85D5-5E61BC0DEF81}">
      <dgm:prSet/>
      <dgm:spPr/>
      <dgm:t>
        <a:bodyPr/>
        <a:lstStyle/>
        <a:p>
          <a:pPr rtl="0"/>
          <a:r>
            <a:rPr lang="en-US" dirty="0" smtClean="0"/>
            <a:t>gives OS more flexibility in controlling user programs</a:t>
          </a:r>
          <a:endParaRPr lang="en-US" dirty="0"/>
        </a:p>
      </dgm:t>
    </dgm:pt>
    <dgm:pt modelId="{A77A0EA1-2CB3-7D44-86D0-19696DAF5113}" type="parTrans" cxnId="{9926E97F-5B57-8342-A5F8-094907E9E425}">
      <dgm:prSet/>
      <dgm:spPr/>
      <dgm:t>
        <a:bodyPr/>
        <a:lstStyle/>
        <a:p>
          <a:endParaRPr lang="en-US"/>
        </a:p>
      </dgm:t>
    </dgm:pt>
    <dgm:pt modelId="{B67E2129-EF89-8A48-A57C-7C56BA199FF7}" type="sibTrans" cxnId="{9926E97F-5B57-8342-A5F8-094907E9E425}">
      <dgm:prSet/>
      <dgm:spPr/>
      <dgm:t>
        <a:bodyPr/>
        <a:lstStyle/>
        <a:p>
          <a:endParaRPr lang="en-US"/>
        </a:p>
      </dgm:t>
    </dgm:pt>
    <dgm:pt modelId="{67E7C6A6-13EF-714B-B10A-4FB9F6CDFFE7}" type="pres">
      <dgm:prSet presAssocID="{2D7151B0-83C3-794C-A7E2-D21129B208D7}" presName="linear" presStyleCnt="0">
        <dgm:presLayoutVars>
          <dgm:dir/>
          <dgm:animLvl val="lvl"/>
          <dgm:resizeHandles val="exact"/>
        </dgm:presLayoutVars>
      </dgm:prSet>
      <dgm:spPr/>
      <dgm:t>
        <a:bodyPr/>
        <a:lstStyle/>
        <a:p>
          <a:endParaRPr lang="en-US"/>
        </a:p>
      </dgm:t>
    </dgm:pt>
    <dgm:pt modelId="{A9843400-7960-4E4F-9E66-CEFCFC5239A0}" type="pres">
      <dgm:prSet presAssocID="{E168AA11-920C-F54C-B7DB-C5951AA2D585}" presName="parentLin" presStyleCnt="0"/>
      <dgm:spPr/>
    </dgm:pt>
    <dgm:pt modelId="{296822B1-67B9-3946-B9B5-9AFC9B76B1DD}" type="pres">
      <dgm:prSet presAssocID="{E168AA11-920C-F54C-B7DB-C5951AA2D585}" presName="parentLeftMargin" presStyleLbl="node1" presStyleIdx="0" presStyleCnt="4"/>
      <dgm:spPr/>
      <dgm:t>
        <a:bodyPr/>
        <a:lstStyle/>
        <a:p>
          <a:endParaRPr lang="en-US"/>
        </a:p>
      </dgm:t>
    </dgm:pt>
    <dgm:pt modelId="{149ADC22-A787-BD43-AE53-1E5F9F0EF60D}" type="pres">
      <dgm:prSet presAssocID="{E168AA11-920C-F54C-B7DB-C5951AA2D585}" presName="parentText" presStyleLbl="node1" presStyleIdx="0" presStyleCnt="4">
        <dgm:presLayoutVars>
          <dgm:chMax val="0"/>
          <dgm:bulletEnabled val="1"/>
        </dgm:presLayoutVars>
      </dgm:prSet>
      <dgm:spPr/>
      <dgm:t>
        <a:bodyPr/>
        <a:lstStyle/>
        <a:p>
          <a:endParaRPr lang="en-US"/>
        </a:p>
      </dgm:t>
    </dgm:pt>
    <dgm:pt modelId="{9390032A-177B-F847-A182-AF71BCAFBE8E}" type="pres">
      <dgm:prSet presAssocID="{E168AA11-920C-F54C-B7DB-C5951AA2D585}" presName="negativeSpace" presStyleCnt="0"/>
      <dgm:spPr/>
    </dgm:pt>
    <dgm:pt modelId="{E16CAC94-6033-ED45-9937-89B21B10E203}" type="pres">
      <dgm:prSet presAssocID="{E168AA11-920C-F54C-B7DB-C5951AA2D585}" presName="childText" presStyleLbl="conFgAcc1" presStyleIdx="0" presStyleCnt="4">
        <dgm:presLayoutVars>
          <dgm:bulletEnabled val="1"/>
        </dgm:presLayoutVars>
      </dgm:prSet>
      <dgm:spPr/>
      <dgm:t>
        <a:bodyPr/>
        <a:lstStyle/>
        <a:p>
          <a:endParaRPr lang="en-US"/>
        </a:p>
      </dgm:t>
    </dgm:pt>
    <dgm:pt modelId="{2D930EDF-A178-4B42-B854-012114ED6F5F}" type="pres">
      <dgm:prSet presAssocID="{F75CB714-0475-A247-A48A-0DB700B76C4A}" presName="spaceBetweenRectangles" presStyleCnt="0"/>
      <dgm:spPr/>
    </dgm:pt>
    <dgm:pt modelId="{93E8F457-8658-3E40-B98A-F49742498160}" type="pres">
      <dgm:prSet presAssocID="{3C55AC7B-1880-3346-A9F5-9D14FE371C13}" presName="parentLin" presStyleCnt="0"/>
      <dgm:spPr/>
    </dgm:pt>
    <dgm:pt modelId="{111B7E38-12E6-374B-B02A-3E9484792A81}" type="pres">
      <dgm:prSet presAssocID="{3C55AC7B-1880-3346-A9F5-9D14FE371C13}" presName="parentLeftMargin" presStyleLbl="node1" presStyleIdx="0" presStyleCnt="4"/>
      <dgm:spPr/>
      <dgm:t>
        <a:bodyPr/>
        <a:lstStyle/>
        <a:p>
          <a:endParaRPr lang="en-US"/>
        </a:p>
      </dgm:t>
    </dgm:pt>
    <dgm:pt modelId="{EFED6759-161A-0247-881A-8697555D7731}" type="pres">
      <dgm:prSet presAssocID="{3C55AC7B-1880-3346-A9F5-9D14FE371C13}" presName="parentText" presStyleLbl="node1" presStyleIdx="1" presStyleCnt="4">
        <dgm:presLayoutVars>
          <dgm:chMax val="0"/>
          <dgm:bulletEnabled val="1"/>
        </dgm:presLayoutVars>
      </dgm:prSet>
      <dgm:spPr/>
      <dgm:t>
        <a:bodyPr/>
        <a:lstStyle/>
        <a:p>
          <a:endParaRPr lang="en-US"/>
        </a:p>
      </dgm:t>
    </dgm:pt>
    <dgm:pt modelId="{FC9C8137-B0AD-D14F-B352-7066C95D9CB5}" type="pres">
      <dgm:prSet presAssocID="{3C55AC7B-1880-3346-A9F5-9D14FE371C13}" presName="negativeSpace" presStyleCnt="0"/>
      <dgm:spPr/>
    </dgm:pt>
    <dgm:pt modelId="{C121F52B-3C08-654C-83AE-2EAF2AB55D38}" type="pres">
      <dgm:prSet presAssocID="{3C55AC7B-1880-3346-A9F5-9D14FE371C13}" presName="childText" presStyleLbl="conFgAcc1" presStyleIdx="1" presStyleCnt="4">
        <dgm:presLayoutVars>
          <dgm:bulletEnabled val="1"/>
        </dgm:presLayoutVars>
      </dgm:prSet>
      <dgm:spPr/>
      <dgm:t>
        <a:bodyPr/>
        <a:lstStyle/>
        <a:p>
          <a:endParaRPr lang="en-US"/>
        </a:p>
      </dgm:t>
    </dgm:pt>
    <dgm:pt modelId="{DCFCEA22-975D-9343-ACAC-4DF0C3753744}" type="pres">
      <dgm:prSet presAssocID="{D422DDD9-FDCA-AB4A-8586-DE5C835334E3}" presName="spaceBetweenRectangles" presStyleCnt="0"/>
      <dgm:spPr/>
    </dgm:pt>
    <dgm:pt modelId="{A00CDB56-F37A-DF49-A4D3-E01D3B8D6DCE}" type="pres">
      <dgm:prSet presAssocID="{91271169-0AFC-DE4B-8AC9-A91FEED8AE1F}" presName="parentLin" presStyleCnt="0"/>
      <dgm:spPr/>
    </dgm:pt>
    <dgm:pt modelId="{09C3FAAE-8F88-9747-B07C-EC9FCDDEA243}" type="pres">
      <dgm:prSet presAssocID="{91271169-0AFC-DE4B-8AC9-A91FEED8AE1F}" presName="parentLeftMargin" presStyleLbl="node1" presStyleIdx="1" presStyleCnt="4"/>
      <dgm:spPr/>
      <dgm:t>
        <a:bodyPr/>
        <a:lstStyle/>
        <a:p>
          <a:endParaRPr lang="en-US"/>
        </a:p>
      </dgm:t>
    </dgm:pt>
    <dgm:pt modelId="{F1A4EEB2-F42C-DC47-9AAD-66A3C8EDB4FF}" type="pres">
      <dgm:prSet presAssocID="{91271169-0AFC-DE4B-8AC9-A91FEED8AE1F}" presName="parentText" presStyleLbl="node1" presStyleIdx="2" presStyleCnt="4">
        <dgm:presLayoutVars>
          <dgm:chMax val="0"/>
          <dgm:bulletEnabled val="1"/>
        </dgm:presLayoutVars>
      </dgm:prSet>
      <dgm:spPr/>
      <dgm:t>
        <a:bodyPr/>
        <a:lstStyle/>
        <a:p>
          <a:endParaRPr lang="en-US"/>
        </a:p>
      </dgm:t>
    </dgm:pt>
    <dgm:pt modelId="{D84CF245-23B4-8149-82F3-961FAE282666}" type="pres">
      <dgm:prSet presAssocID="{91271169-0AFC-DE4B-8AC9-A91FEED8AE1F}" presName="negativeSpace" presStyleCnt="0"/>
      <dgm:spPr/>
    </dgm:pt>
    <dgm:pt modelId="{5DD7CB04-61EF-8749-9728-DC4AEA3DB611}" type="pres">
      <dgm:prSet presAssocID="{91271169-0AFC-DE4B-8AC9-A91FEED8AE1F}" presName="childText" presStyleLbl="conFgAcc1" presStyleIdx="2" presStyleCnt="4">
        <dgm:presLayoutVars>
          <dgm:bulletEnabled val="1"/>
        </dgm:presLayoutVars>
      </dgm:prSet>
      <dgm:spPr/>
      <dgm:t>
        <a:bodyPr/>
        <a:lstStyle/>
        <a:p>
          <a:endParaRPr lang="en-US"/>
        </a:p>
      </dgm:t>
    </dgm:pt>
    <dgm:pt modelId="{D31626AE-EE24-F348-9CB9-6B38BB82C065}" type="pres">
      <dgm:prSet presAssocID="{E92463EB-0EE3-604C-96B3-B5BFB1BA60FB}" presName="spaceBetweenRectangles" presStyleCnt="0"/>
      <dgm:spPr/>
    </dgm:pt>
    <dgm:pt modelId="{CBCC4874-7EAF-4E40-83CC-1D1C21485996}" type="pres">
      <dgm:prSet presAssocID="{262BBE38-279B-314A-BA9C-D727BB0FDC92}" presName="parentLin" presStyleCnt="0"/>
      <dgm:spPr/>
    </dgm:pt>
    <dgm:pt modelId="{DCC88935-A0C0-8A43-9BAD-3C89B397511F}" type="pres">
      <dgm:prSet presAssocID="{262BBE38-279B-314A-BA9C-D727BB0FDC92}" presName="parentLeftMargin" presStyleLbl="node1" presStyleIdx="2" presStyleCnt="4"/>
      <dgm:spPr/>
      <dgm:t>
        <a:bodyPr/>
        <a:lstStyle/>
        <a:p>
          <a:endParaRPr lang="en-US"/>
        </a:p>
      </dgm:t>
    </dgm:pt>
    <dgm:pt modelId="{80D85195-02CD-764C-97FD-8C9D668486D7}" type="pres">
      <dgm:prSet presAssocID="{262BBE38-279B-314A-BA9C-D727BB0FDC92}" presName="parentText" presStyleLbl="node1" presStyleIdx="3" presStyleCnt="4">
        <dgm:presLayoutVars>
          <dgm:chMax val="0"/>
          <dgm:bulletEnabled val="1"/>
        </dgm:presLayoutVars>
      </dgm:prSet>
      <dgm:spPr/>
      <dgm:t>
        <a:bodyPr/>
        <a:lstStyle/>
        <a:p>
          <a:endParaRPr lang="en-US"/>
        </a:p>
      </dgm:t>
    </dgm:pt>
    <dgm:pt modelId="{4807788D-684F-934E-99CD-351AF075FD2C}" type="pres">
      <dgm:prSet presAssocID="{262BBE38-279B-314A-BA9C-D727BB0FDC92}" presName="negativeSpace" presStyleCnt="0"/>
      <dgm:spPr/>
    </dgm:pt>
    <dgm:pt modelId="{7A96011C-FD4C-4E48-A721-EBACBA9C917E}" type="pres">
      <dgm:prSet presAssocID="{262BBE38-279B-314A-BA9C-D727BB0FDC92}" presName="childText" presStyleLbl="conFgAcc1" presStyleIdx="3" presStyleCnt="4">
        <dgm:presLayoutVars>
          <dgm:bulletEnabled val="1"/>
        </dgm:presLayoutVars>
      </dgm:prSet>
      <dgm:spPr/>
      <dgm:t>
        <a:bodyPr/>
        <a:lstStyle/>
        <a:p>
          <a:endParaRPr lang="en-US"/>
        </a:p>
      </dgm:t>
    </dgm:pt>
  </dgm:ptLst>
  <dgm:cxnLst>
    <dgm:cxn modelId="{668E956D-212E-124E-B41C-F2967FBCA865}" type="presOf" srcId="{262BBE38-279B-314A-BA9C-D727BB0FDC92}" destId="{80D85195-02CD-764C-97FD-8C9D668486D7}" srcOrd="1" destOrd="0" presId="urn:microsoft.com/office/officeart/2005/8/layout/list1"/>
    <dgm:cxn modelId="{935578C4-E7A4-0F41-B2CC-8EB9491486F8}" srcId="{3C55AC7B-1880-3346-A9F5-9D14FE371C13}" destId="{38C5B09A-C990-BA43-A557-1F98A71B0347}" srcOrd="0" destOrd="0" parTransId="{C22858B8-555F-9E48-860B-841F1548B9BF}" sibTransId="{7E3BCDBB-0A59-C74E-97DB-63FDAE82954D}"/>
    <dgm:cxn modelId="{FDA9C92D-16BD-E149-BA2A-7F9571A7E708}" type="presOf" srcId="{38C5B09A-C990-BA43-A557-1F98A71B0347}" destId="{C121F52B-3C08-654C-83AE-2EAF2AB55D38}" srcOrd="0" destOrd="0" presId="urn:microsoft.com/office/officeart/2005/8/layout/list1"/>
    <dgm:cxn modelId="{AE56FBAD-AE92-BB4A-9A22-9D2DFFC37F30}" type="presOf" srcId="{91271169-0AFC-DE4B-8AC9-A91FEED8AE1F}" destId="{09C3FAAE-8F88-9747-B07C-EC9FCDDEA243}" srcOrd="0" destOrd="0" presId="urn:microsoft.com/office/officeart/2005/8/layout/list1"/>
    <dgm:cxn modelId="{6A53E6CB-A484-9349-9772-83ED5AC638AF}" type="presOf" srcId="{3C55AC7B-1880-3346-A9F5-9D14FE371C13}" destId="{111B7E38-12E6-374B-B02A-3E9484792A81}" srcOrd="0" destOrd="0" presId="urn:microsoft.com/office/officeart/2005/8/layout/list1"/>
    <dgm:cxn modelId="{868306BA-8CCA-1C43-BD53-8B6AD97319B8}" srcId="{E168AA11-920C-F54C-B7DB-C5951AA2D585}" destId="{84FE2259-F5AC-9044-B8EB-8A19BA1733A8}" srcOrd="0" destOrd="0" parTransId="{0DB568A9-7598-704F-9A1B-A7B019083813}" sibTransId="{2415265B-BCAA-BE49-8909-3AE41F1CEA1E}"/>
    <dgm:cxn modelId="{550ADFED-3AF2-4741-BDD0-5CA20754A49B}" type="presOf" srcId="{262BBE38-279B-314A-BA9C-D727BB0FDC92}" destId="{DCC88935-A0C0-8A43-9BAD-3C89B397511F}" srcOrd="0" destOrd="0" presId="urn:microsoft.com/office/officeart/2005/8/layout/list1"/>
    <dgm:cxn modelId="{A1B0DDB6-2FD5-8A41-BDBF-D5AE50F118AF}" type="presOf" srcId="{286E021D-AAE7-3045-85D5-5E61BC0DEF81}" destId="{7A96011C-FD4C-4E48-A721-EBACBA9C917E}" srcOrd="0" destOrd="0" presId="urn:microsoft.com/office/officeart/2005/8/layout/list1"/>
    <dgm:cxn modelId="{9D30583A-26F3-0B4B-ADE3-30485B858A22}" type="presOf" srcId="{3C55AC7B-1880-3346-A9F5-9D14FE371C13}" destId="{EFED6759-161A-0247-881A-8697555D7731}" srcOrd="1" destOrd="0" presId="urn:microsoft.com/office/officeart/2005/8/layout/list1"/>
    <dgm:cxn modelId="{DB0CEECF-0037-4C41-BE4C-624B659A1DAF}" srcId="{2D7151B0-83C3-794C-A7E2-D21129B208D7}" destId="{91271169-0AFC-DE4B-8AC9-A91FEED8AE1F}" srcOrd="2" destOrd="0" parTransId="{2B42B865-B071-6A4C-B298-E4885E4E631A}" sibTransId="{E92463EB-0EE3-604C-96B3-B5BFB1BA60FB}"/>
    <dgm:cxn modelId="{9926E97F-5B57-8342-A5F8-094907E9E425}" srcId="{262BBE38-279B-314A-BA9C-D727BB0FDC92}" destId="{286E021D-AAE7-3045-85D5-5E61BC0DEF81}" srcOrd="0" destOrd="0" parTransId="{A77A0EA1-2CB3-7D44-86D0-19696DAF5113}" sibTransId="{B67E2129-EF89-8A48-A57C-7C56BA199FF7}"/>
    <dgm:cxn modelId="{1F77DDEB-87C3-6344-816E-90FF173CCB7A}" type="presOf" srcId="{E168AA11-920C-F54C-B7DB-C5951AA2D585}" destId="{296822B1-67B9-3946-B9B5-9AFC9B76B1DD}" srcOrd="0" destOrd="0" presId="urn:microsoft.com/office/officeart/2005/8/layout/list1"/>
    <dgm:cxn modelId="{30322F38-77BC-7941-A149-9689B60C4338}" srcId="{91271169-0AFC-DE4B-8AC9-A91FEED8AE1F}" destId="{E3EB5B32-DAE8-084B-9C55-4E15A60723ED}" srcOrd="0" destOrd="0" parTransId="{7A268D61-5057-B149-BE7B-AA3EE351397C}" sibTransId="{DBA2282E-AB01-9D46-83F3-EF32BDAD296B}"/>
    <dgm:cxn modelId="{5E9E7323-1CC5-B54F-A04D-A49CBB4E376E}" type="presOf" srcId="{E168AA11-920C-F54C-B7DB-C5951AA2D585}" destId="{149ADC22-A787-BD43-AE53-1E5F9F0EF60D}" srcOrd="1" destOrd="0" presId="urn:microsoft.com/office/officeart/2005/8/layout/list1"/>
    <dgm:cxn modelId="{03480742-B4CE-CE49-8ACF-08DDE832B949}" type="presOf" srcId="{2D7151B0-83C3-794C-A7E2-D21129B208D7}" destId="{67E7C6A6-13EF-714B-B10A-4FB9F6CDFFE7}" srcOrd="0" destOrd="0" presId="urn:microsoft.com/office/officeart/2005/8/layout/list1"/>
    <dgm:cxn modelId="{1155B600-D6BE-824F-BE3B-340793F2457F}" type="presOf" srcId="{E3EB5B32-DAE8-084B-9C55-4E15A60723ED}" destId="{5DD7CB04-61EF-8749-9728-DC4AEA3DB611}" srcOrd="0" destOrd="0" presId="urn:microsoft.com/office/officeart/2005/8/layout/list1"/>
    <dgm:cxn modelId="{E41F4A20-25D7-6049-B731-2FD60920E3A6}" srcId="{2D7151B0-83C3-794C-A7E2-D21129B208D7}" destId="{E168AA11-920C-F54C-B7DB-C5951AA2D585}" srcOrd="0" destOrd="0" parTransId="{F1036FCF-F430-704B-9E6B-F3162B4934A4}" sibTransId="{F75CB714-0475-A247-A48A-0DB700B76C4A}"/>
    <dgm:cxn modelId="{CEA21D0B-F6A6-9148-B1BD-67948AEF4565}" type="presOf" srcId="{84FE2259-F5AC-9044-B8EB-8A19BA1733A8}" destId="{E16CAC94-6033-ED45-9937-89B21B10E203}" srcOrd="0" destOrd="0" presId="urn:microsoft.com/office/officeart/2005/8/layout/list1"/>
    <dgm:cxn modelId="{1B19FFA6-539C-F54F-96EE-69F16551E422}" srcId="{2D7151B0-83C3-794C-A7E2-D21129B208D7}" destId="{3C55AC7B-1880-3346-A9F5-9D14FE371C13}" srcOrd="1" destOrd="0" parTransId="{DA4122A3-D505-944E-B831-76E0E97F5E1A}" sibTransId="{D422DDD9-FDCA-AB4A-8586-DE5C835334E3}"/>
    <dgm:cxn modelId="{C9F28926-672C-F64D-B018-B5F0F5D79E34}" srcId="{2D7151B0-83C3-794C-A7E2-D21129B208D7}" destId="{262BBE38-279B-314A-BA9C-D727BB0FDC92}" srcOrd="3" destOrd="0" parTransId="{3B2FF056-FCC8-8D4F-994A-A01D63DA5CD9}" sibTransId="{2F7DE086-CAD4-A24B-AD21-148FD7FF13A3}"/>
    <dgm:cxn modelId="{D1570DBC-6AEE-3C48-9FEF-9ADBBE10DAAA}" type="presOf" srcId="{91271169-0AFC-DE4B-8AC9-A91FEED8AE1F}" destId="{F1A4EEB2-F42C-DC47-9AAD-66A3C8EDB4FF}" srcOrd="1" destOrd="0" presId="urn:microsoft.com/office/officeart/2005/8/layout/list1"/>
    <dgm:cxn modelId="{BB425A36-4538-324B-92D1-26946DE02BA6}" type="presParOf" srcId="{67E7C6A6-13EF-714B-B10A-4FB9F6CDFFE7}" destId="{A9843400-7960-4E4F-9E66-CEFCFC5239A0}" srcOrd="0" destOrd="0" presId="urn:microsoft.com/office/officeart/2005/8/layout/list1"/>
    <dgm:cxn modelId="{79C3A231-229B-5A4A-8EF2-681718A3F64A}" type="presParOf" srcId="{A9843400-7960-4E4F-9E66-CEFCFC5239A0}" destId="{296822B1-67B9-3946-B9B5-9AFC9B76B1DD}" srcOrd="0" destOrd="0" presId="urn:microsoft.com/office/officeart/2005/8/layout/list1"/>
    <dgm:cxn modelId="{94954160-2E43-5C4E-BD20-620CC03D6392}" type="presParOf" srcId="{A9843400-7960-4E4F-9E66-CEFCFC5239A0}" destId="{149ADC22-A787-BD43-AE53-1E5F9F0EF60D}" srcOrd="1" destOrd="0" presId="urn:microsoft.com/office/officeart/2005/8/layout/list1"/>
    <dgm:cxn modelId="{038F2E1D-D77A-0940-B536-E0586AD9CB07}" type="presParOf" srcId="{67E7C6A6-13EF-714B-B10A-4FB9F6CDFFE7}" destId="{9390032A-177B-F847-A182-AF71BCAFBE8E}" srcOrd="1" destOrd="0" presId="urn:microsoft.com/office/officeart/2005/8/layout/list1"/>
    <dgm:cxn modelId="{6A3AC3C4-42F7-9F47-AEB1-680626DF09D6}" type="presParOf" srcId="{67E7C6A6-13EF-714B-B10A-4FB9F6CDFFE7}" destId="{E16CAC94-6033-ED45-9937-89B21B10E203}" srcOrd="2" destOrd="0" presId="urn:microsoft.com/office/officeart/2005/8/layout/list1"/>
    <dgm:cxn modelId="{903437B8-4759-5042-93F5-79E9D2805707}" type="presParOf" srcId="{67E7C6A6-13EF-714B-B10A-4FB9F6CDFFE7}" destId="{2D930EDF-A178-4B42-B854-012114ED6F5F}" srcOrd="3" destOrd="0" presId="urn:microsoft.com/office/officeart/2005/8/layout/list1"/>
    <dgm:cxn modelId="{5699DDEE-3B2B-4D42-AF57-F36AFBB397BA}" type="presParOf" srcId="{67E7C6A6-13EF-714B-B10A-4FB9F6CDFFE7}" destId="{93E8F457-8658-3E40-B98A-F49742498160}" srcOrd="4" destOrd="0" presId="urn:microsoft.com/office/officeart/2005/8/layout/list1"/>
    <dgm:cxn modelId="{BD599081-8EF9-BA4F-AC99-C5EAB32C007B}" type="presParOf" srcId="{93E8F457-8658-3E40-B98A-F49742498160}" destId="{111B7E38-12E6-374B-B02A-3E9484792A81}" srcOrd="0" destOrd="0" presId="urn:microsoft.com/office/officeart/2005/8/layout/list1"/>
    <dgm:cxn modelId="{B2F2DAC4-3337-8C49-959F-7C50DAA32A64}" type="presParOf" srcId="{93E8F457-8658-3E40-B98A-F49742498160}" destId="{EFED6759-161A-0247-881A-8697555D7731}" srcOrd="1" destOrd="0" presId="urn:microsoft.com/office/officeart/2005/8/layout/list1"/>
    <dgm:cxn modelId="{CC427564-B7BD-D643-81EA-7ACD016A281D}" type="presParOf" srcId="{67E7C6A6-13EF-714B-B10A-4FB9F6CDFFE7}" destId="{FC9C8137-B0AD-D14F-B352-7066C95D9CB5}" srcOrd="5" destOrd="0" presId="urn:microsoft.com/office/officeart/2005/8/layout/list1"/>
    <dgm:cxn modelId="{1FEBF19D-C4DD-0143-865A-2935E90DB45E}" type="presParOf" srcId="{67E7C6A6-13EF-714B-B10A-4FB9F6CDFFE7}" destId="{C121F52B-3C08-654C-83AE-2EAF2AB55D38}" srcOrd="6" destOrd="0" presId="urn:microsoft.com/office/officeart/2005/8/layout/list1"/>
    <dgm:cxn modelId="{68EBA783-FD07-F140-87F0-6575F9B8F971}" type="presParOf" srcId="{67E7C6A6-13EF-714B-B10A-4FB9F6CDFFE7}" destId="{DCFCEA22-975D-9343-ACAC-4DF0C3753744}" srcOrd="7" destOrd="0" presId="urn:microsoft.com/office/officeart/2005/8/layout/list1"/>
    <dgm:cxn modelId="{3295F59D-61DB-AA4A-96F8-02B86406B360}" type="presParOf" srcId="{67E7C6A6-13EF-714B-B10A-4FB9F6CDFFE7}" destId="{A00CDB56-F37A-DF49-A4D3-E01D3B8D6DCE}" srcOrd="8" destOrd="0" presId="urn:microsoft.com/office/officeart/2005/8/layout/list1"/>
    <dgm:cxn modelId="{B083E0DD-0165-BA4F-AB6F-033C34DA1568}" type="presParOf" srcId="{A00CDB56-F37A-DF49-A4D3-E01D3B8D6DCE}" destId="{09C3FAAE-8F88-9747-B07C-EC9FCDDEA243}" srcOrd="0" destOrd="0" presId="urn:microsoft.com/office/officeart/2005/8/layout/list1"/>
    <dgm:cxn modelId="{73AA90A3-2A2E-4E4C-92CB-72FF56271B6A}" type="presParOf" srcId="{A00CDB56-F37A-DF49-A4D3-E01D3B8D6DCE}" destId="{F1A4EEB2-F42C-DC47-9AAD-66A3C8EDB4FF}" srcOrd="1" destOrd="0" presId="urn:microsoft.com/office/officeart/2005/8/layout/list1"/>
    <dgm:cxn modelId="{BAEB628C-32C4-0040-969B-F22CC2B810D6}" type="presParOf" srcId="{67E7C6A6-13EF-714B-B10A-4FB9F6CDFFE7}" destId="{D84CF245-23B4-8149-82F3-961FAE282666}" srcOrd="9" destOrd="0" presId="urn:microsoft.com/office/officeart/2005/8/layout/list1"/>
    <dgm:cxn modelId="{86CB5BCF-2600-894C-BB50-0E511907C4FE}" type="presParOf" srcId="{67E7C6A6-13EF-714B-B10A-4FB9F6CDFFE7}" destId="{5DD7CB04-61EF-8749-9728-DC4AEA3DB611}" srcOrd="10" destOrd="0" presId="urn:microsoft.com/office/officeart/2005/8/layout/list1"/>
    <dgm:cxn modelId="{E08D4FEA-8105-364E-9A4F-3D79D6283F1C}" type="presParOf" srcId="{67E7C6A6-13EF-714B-B10A-4FB9F6CDFFE7}" destId="{D31626AE-EE24-F348-9CB9-6B38BB82C065}" srcOrd="11" destOrd="0" presId="urn:microsoft.com/office/officeart/2005/8/layout/list1"/>
    <dgm:cxn modelId="{64C0F397-1F9A-6B41-8E58-4E1F2B020AA3}" type="presParOf" srcId="{67E7C6A6-13EF-714B-B10A-4FB9F6CDFFE7}" destId="{CBCC4874-7EAF-4E40-83CC-1D1C21485996}" srcOrd="12" destOrd="0" presId="urn:microsoft.com/office/officeart/2005/8/layout/list1"/>
    <dgm:cxn modelId="{100A25F7-E055-264F-A323-AFA95F80C0E4}" type="presParOf" srcId="{CBCC4874-7EAF-4E40-83CC-1D1C21485996}" destId="{DCC88935-A0C0-8A43-9BAD-3C89B397511F}" srcOrd="0" destOrd="0" presId="urn:microsoft.com/office/officeart/2005/8/layout/list1"/>
    <dgm:cxn modelId="{E3E6965F-C4DA-5744-A1B5-E15987FC92A1}" type="presParOf" srcId="{CBCC4874-7EAF-4E40-83CC-1D1C21485996}" destId="{80D85195-02CD-764C-97FD-8C9D668486D7}" srcOrd="1" destOrd="0" presId="urn:microsoft.com/office/officeart/2005/8/layout/list1"/>
    <dgm:cxn modelId="{A4985D70-B21F-C441-A6CF-A03528052573}" type="presParOf" srcId="{67E7C6A6-13EF-714B-B10A-4FB9F6CDFFE7}" destId="{4807788D-684F-934E-99CD-351AF075FD2C}" srcOrd="13" destOrd="0" presId="urn:microsoft.com/office/officeart/2005/8/layout/list1"/>
    <dgm:cxn modelId="{314D224B-050F-1747-9338-09F8CC8B4C32}" type="presParOf" srcId="{67E7C6A6-13EF-714B-B10A-4FB9F6CDFFE7}" destId="{7A96011C-FD4C-4E48-A721-EBACBA9C917E}"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D33217E-0BA9-1741-9BC9-D46EA55AF191}" type="doc">
      <dgm:prSet loTypeId="urn:microsoft.com/office/officeart/2005/8/layout/hList6" loCatId="list" qsTypeId="urn:microsoft.com/office/officeart/2005/8/quickstyle/simple4" qsCatId="simple" csTypeId="urn:microsoft.com/office/officeart/2005/8/colors/accent1_2" csCatId="accent1"/>
      <dgm:spPr/>
      <dgm:t>
        <a:bodyPr/>
        <a:lstStyle/>
        <a:p>
          <a:endParaRPr lang="en-US"/>
        </a:p>
      </dgm:t>
    </dgm:pt>
    <dgm:pt modelId="{65151A8C-E5F1-E84A-8D59-9577CB8EDE1C}">
      <dgm:prSet/>
      <dgm:spPr/>
      <dgm:t>
        <a:bodyPr/>
        <a:lstStyle/>
        <a:p>
          <a:pPr rtl="0"/>
          <a:r>
            <a:rPr lang="en-US" dirty="0" smtClean="0"/>
            <a:t>User Mode</a:t>
          </a:r>
          <a:endParaRPr lang="en-US" dirty="0"/>
        </a:p>
      </dgm:t>
    </dgm:pt>
    <dgm:pt modelId="{5C70AA69-59F5-A447-B129-D3692DAB33CE}" type="parTrans" cxnId="{B7A1762C-4E00-1348-93C6-AC5611E7371A}">
      <dgm:prSet/>
      <dgm:spPr/>
      <dgm:t>
        <a:bodyPr/>
        <a:lstStyle/>
        <a:p>
          <a:endParaRPr lang="en-US"/>
        </a:p>
      </dgm:t>
    </dgm:pt>
    <dgm:pt modelId="{859E7ADA-F317-EC45-A3AA-9D0E80B4BF8B}" type="sibTrans" cxnId="{B7A1762C-4E00-1348-93C6-AC5611E7371A}">
      <dgm:prSet/>
      <dgm:spPr/>
      <dgm:t>
        <a:bodyPr/>
        <a:lstStyle/>
        <a:p>
          <a:endParaRPr lang="en-US"/>
        </a:p>
      </dgm:t>
    </dgm:pt>
    <dgm:pt modelId="{7DCB2BB2-725D-AB4D-8742-9C675046D766}">
      <dgm:prSet/>
      <dgm:spPr/>
      <dgm:t>
        <a:bodyPr/>
        <a:lstStyle/>
        <a:p>
          <a:pPr rtl="0"/>
          <a:r>
            <a:rPr lang="en-US" dirty="0" smtClean="0"/>
            <a:t>user program executes in user mode </a:t>
          </a:r>
          <a:endParaRPr lang="en-US" dirty="0"/>
        </a:p>
      </dgm:t>
    </dgm:pt>
    <dgm:pt modelId="{056F9CD2-FFE5-7640-A9C8-E5B1CC9BCBB7}" type="parTrans" cxnId="{8CA977E5-2336-0244-B6D7-5FEB6EAF7666}">
      <dgm:prSet/>
      <dgm:spPr/>
      <dgm:t>
        <a:bodyPr/>
        <a:lstStyle/>
        <a:p>
          <a:endParaRPr lang="en-US"/>
        </a:p>
      </dgm:t>
    </dgm:pt>
    <dgm:pt modelId="{D4FF9F22-952A-7946-9831-9D5AF1B599CD}" type="sibTrans" cxnId="{8CA977E5-2336-0244-B6D7-5FEB6EAF7666}">
      <dgm:prSet/>
      <dgm:spPr/>
      <dgm:t>
        <a:bodyPr/>
        <a:lstStyle/>
        <a:p>
          <a:endParaRPr lang="en-US"/>
        </a:p>
      </dgm:t>
    </dgm:pt>
    <dgm:pt modelId="{F34AEFB7-B7EE-0540-AA61-DCE568FF95ED}">
      <dgm:prSet/>
      <dgm:spPr/>
      <dgm:t>
        <a:bodyPr/>
        <a:lstStyle/>
        <a:p>
          <a:pPr rtl="0"/>
          <a:r>
            <a:rPr lang="en-US" dirty="0" smtClean="0"/>
            <a:t>certain areas of memory are protected from user access</a:t>
          </a:r>
          <a:endParaRPr lang="en-US" dirty="0"/>
        </a:p>
      </dgm:t>
    </dgm:pt>
    <dgm:pt modelId="{E57D61B8-B54D-8C43-B41E-3E45B93ACA17}" type="parTrans" cxnId="{1A0049D4-AD30-6F4E-BA8B-45446C5AF2E4}">
      <dgm:prSet/>
      <dgm:spPr/>
      <dgm:t>
        <a:bodyPr/>
        <a:lstStyle/>
        <a:p>
          <a:endParaRPr lang="en-US"/>
        </a:p>
      </dgm:t>
    </dgm:pt>
    <dgm:pt modelId="{3FD3279B-0950-9742-99D3-96EEBBEF92D5}" type="sibTrans" cxnId="{1A0049D4-AD30-6F4E-BA8B-45446C5AF2E4}">
      <dgm:prSet/>
      <dgm:spPr/>
      <dgm:t>
        <a:bodyPr/>
        <a:lstStyle/>
        <a:p>
          <a:endParaRPr lang="en-US"/>
        </a:p>
      </dgm:t>
    </dgm:pt>
    <dgm:pt modelId="{A5DFD8D0-15EC-5345-B0D6-66229A227EC8}">
      <dgm:prSet/>
      <dgm:spPr/>
      <dgm:t>
        <a:bodyPr/>
        <a:lstStyle/>
        <a:p>
          <a:pPr rtl="0"/>
          <a:r>
            <a:rPr lang="en-US" dirty="0" smtClean="0"/>
            <a:t>certain instructions may not be executed</a:t>
          </a:r>
          <a:endParaRPr lang="en-US" dirty="0"/>
        </a:p>
      </dgm:t>
    </dgm:pt>
    <dgm:pt modelId="{49E45765-8C20-0944-87A6-CCAB3F931C15}" type="parTrans" cxnId="{A1905759-3725-7B4C-AB71-0D8959DBE3AA}">
      <dgm:prSet/>
      <dgm:spPr/>
      <dgm:t>
        <a:bodyPr/>
        <a:lstStyle/>
        <a:p>
          <a:endParaRPr lang="en-US"/>
        </a:p>
      </dgm:t>
    </dgm:pt>
    <dgm:pt modelId="{96BB15FE-09DC-F241-A9EF-BF18CB9B5B4C}" type="sibTrans" cxnId="{A1905759-3725-7B4C-AB71-0D8959DBE3AA}">
      <dgm:prSet/>
      <dgm:spPr/>
      <dgm:t>
        <a:bodyPr/>
        <a:lstStyle/>
        <a:p>
          <a:endParaRPr lang="en-US"/>
        </a:p>
      </dgm:t>
    </dgm:pt>
    <dgm:pt modelId="{A8DD81A0-FE94-7142-8520-E6D5E4A4E957}">
      <dgm:prSet/>
      <dgm:spPr/>
      <dgm:t>
        <a:bodyPr/>
        <a:lstStyle/>
        <a:p>
          <a:pPr rtl="0"/>
          <a:r>
            <a:rPr lang="en-US" dirty="0" smtClean="0"/>
            <a:t>Kernel Mode</a:t>
          </a:r>
          <a:endParaRPr lang="en-US" dirty="0"/>
        </a:p>
      </dgm:t>
    </dgm:pt>
    <dgm:pt modelId="{8413BC65-3A20-F749-B0AF-DCB34BC1E73E}" type="parTrans" cxnId="{F4BDCF99-792A-6A4D-9EAD-12F48A6A2CF6}">
      <dgm:prSet/>
      <dgm:spPr/>
      <dgm:t>
        <a:bodyPr/>
        <a:lstStyle/>
        <a:p>
          <a:endParaRPr lang="en-US"/>
        </a:p>
      </dgm:t>
    </dgm:pt>
    <dgm:pt modelId="{6F2F872C-EB3F-7346-989E-8B22174FFB8C}" type="sibTrans" cxnId="{F4BDCF99-792A-6A4D-9EAD-12F48A6A2CF6}">
      <dgm:prSet/>
      <dgm:spPr/>
      <dgm:t>
        <a:bodyPr/>
        <a:lstStyle/>
        <a:p>
          <a:endParaRPr lang="en-US"/>
        </a:p>
      </dgm:t>
    </dgm:pt>
    <dgm:pt modelId="{70D89978-F865-334F-A941-4AF766991439}">
      <dgm:prSet/>
      <dgm:spPr/>
      <dgm:t>
        <a:bodyPr/>
        <a:lstStyle/>
        <a:p>
          <a:pPr rtl="0"/>
          <a:r>
            <a:rPr lang="en-US" dirty="0" smtClean="0"/>
            <a:t>monitor executes in kernel mode</a:t>
          </a:r>
          <a:endParaRPr lang="en-US" dirty="0"/>
        </a:p>
      </dgm:t>
    </dgm:pt>
    <dgm:pt modelId="{0D8A6E0B-2805-7F44-B8A9-E56E808FA4B2}" type="parTrans" cxnId="{21A20B55-DE25-E74B-BC11-03F38F4E142E}">
      <dgm:prSet/>
      <dgm:spPr/>
      <dgm:t>
        <a:bodyPr/>
        <a:lstStyle/>
        <a:p>
          <a:endParaRPr lang="en-US"/>
        </a:p>
      </dgm:t>
    </dgm:pt>
    <dgm:pt modelId="{85B34EE6-D50C-C54F-B4EB-629B50465A18}" type="sibTrans" cxnId="{21A20B55-DE25-E74B-BC11-03F38F4E142E}">
      <dgm:prSet/>
      <dgm:spPr/>
      <dgm:t>
        <a:bodyPr/>
        <a:lstStyle/>
        <a:p>
          <a:endParaRPr lang="en-US"/>
        </a:p>
      </dgm:t>
    </dgm:pt>
    <dgm:pt modelId="{23C2248C-310F-9045-A1DE-EB1A0A998144}">
      <dgm:prSet/>
      <dgm:spPr/>
      <dgm:t>
        <a:bodyPr/>
        <a:lstStyle/>
        <a:p>
          <a:pPr rtl="0"/>
          <a:r>
            <a:rPr lang="en-US" dirty="0" smtClean="0"/>
            <a:t>privileged instructions may be executed</a:t>
          </a:r>
          <a:endParaRPr lang="en-US" dirty="0"/>
        </a:p>
      </dgm:t>
    </dgm:pt>
    <dgm:pt modelId="{C11CCC40-78D6-C64E-B5C1-63B25BB0FA07}" type="parTrans" cxnId="{9BF5E802-0139-0E44-88B0-B6BF0C7DA309}">
      <dgm:prSet/>
      <dgm:spPr/>
      <dgm:t>
        <a:bodyPr/>
        <a:lstStyle/>
        <a:p>
          <a:endParaRPr lang="en-US"/>
        </a:p>
      </dgm:t>
    </dgm:pt>
    <dgm:pt modelId="{81BF2CBE-26D2-0C43-B2ED-0DC9A9AAB891}" type="sibTrans" cxnId="{9BF5E802-0139-0E44-88B0-B6BF0C7DA309}">
      <dgm:prSet/>
      <dgm:spPr/>
      <dgm:t>
        <a:bodyPr/>
        <a:lstStyle/>
        <a:p>
          <a:endParaRPr lang="en-US"/>
        </a:p>
      </dgm:t>
    </dgm:pt>
    <dgm:pt modelId="{7E6F021F-0CB0-124B-A677-644B0E074CAA}">
      <dgm:prSet/>
      <dgm:spPr/>
      <dgm:t>
        <a:bodyPr/>
        <a:lstStyle/>
        <a:p>
          <a:pPr rtl="0"/>
          <a:r>
            <a:rPr lang="en-US" dirty="0" smtClean="0"/>
            <a:t>protected areas of memory may be accessed</a:t>
          </a:r>
          <a:endParaRPr lang="en-US" dirty="0"/>
        </a:p>
      </dgm:t>
    </dgm:pt>
    <dgm:pt modelId="{714DAF6C-70BD-A742-867A-169968D2E7E5}" type="parTrans" cxnId="{C82D3699-53F9-2E4F-8543-552FE5594A84}">
      <dgm:prSet/>
      <dgm:spPr/>
      <dgm:t>
        <a:bodyPr/>
        <a:lstStyle/>
        <a:p>
          <a:endParaRPr lang="en-US"/>
        </a:p>
      </dgm:t>
    </dgm:pt>
    <dgm:pt modelId="{76738D4F-9AE5-5D42-80D1-2A9725D5F6E7}" type="sibTrans" cxnId="{C82D3699-53F9-2E4F-8543-552FE5594A84}">
      <dgm:prSet/>
      <dgm:spPr/>
      <dgm:t>
        <a:bodyPr/>
        <a:lstStyle/>
        <a:p>
          <a:endParaRPr lang="en-US"/>
        </a:p>
      </dgm:t>
    </dgm:pt>
    <dgm:pt modelId="{BCDE8873-8877-4847-9033-32C067255720}" type="pres">
      <dgm:prSet presAssocID="{2D33217E-0BA9-1741-9BC9-D46EA55AF191}" presName="Name0" presStyleCnt="0">
        <dgm:presLayoutVars>
          <dgm:dir/>
          <dgm:resizeHandles val="exact"/>
        </dgm:presLayoutVars>
      </dgm:prSet>
      <dgm:spPr/>
      <dgm:t>
        <a:bodyPr/>
        <a:lstStyle/>
        <a:p>
          <a:endParaRPr lang="en-US"/>
        </a:p>
      </dgm:t>
    </dgm:pt>
    <dgm:pt modelId="{92A33E13-DCDF-E341-9AC4-85F30FCF821E}" type="pres">
      <dgm:prSet presAssocID="{65151A8C-E5F1-E84A-8D59-9577CB8EDE1C}" presName="node" presStyleLbl="node1" presStyleIdx="0" presStyleCnt="2">
        <dgm:presLayoutVars>
          <dgm:bulletEnabled val="1"/>
        </dgm:presLayoutVars>
      </dgm:prSet>
      <dgm:spPr/>
      <dgm:t>
        <a:bodyPr/>
        <a:lstStyle/>
        <a:p>
          <a:endParaRPr lang="en-US"/>
        </a:p>
      </dgm:t>
    </dgm:pt>
    <dgm:pt modelId="{95A7415E-FDDB-BF42-95CF-3D91DCBD136B}" type="pres">
      <dgm:prSet presAssocID="{859E7ADA-F317-EC45-A3AA-9D0E80B4BF8B}" presName="sibTrans" presStyleCnt="0"/>
      <dgm:spPr/>
    </dgm:pt>
    <dgm:pt modelId="{B00B1CAD-B259-2E45-8456-48DD193C9431}" type="pres">
      <dgm:prSet presAssocID="{A8DD81A0-FE94-7142-8520-E6D5E4A4E957}" presName="node" presStyleLbl="node1" presStyleIdx="1" presStyleCnt="2">
        <dgm:presLayoutVars>
          <dgm:bulletEnabled val="1"/>
        </dgm:presLayoutVars>
      </dgm:prSet>
      <dgm:spPr/>
      <dgm:t>
        <a:bodyPr/>
        <a:lstStyle/>
        <a:p>
          <a:endParaRPr lang="en-US"/>
        </a:p>
      </dgm:t>
    </dgm:pt>
  </dgm:ptLst>
  <dgm:cxnLst>
    <dgm:cxn modelId="{994DA81F-66AE-8E4F-9BD3-9FFB59244C58}" type="presOf" srcId="{65151A8C-E5F1-E84A-8D59-9577CB8EDE1C}" destId="{92A33E13-DCDF-E341-9AC4-85F30FCF821E}" srcOrd="0" destOrd="0" presId="urn:microsoft.com/office/officeart/2005/8/layout/hList6"/>
    <dgm:cxn modelId="{DCF0B036-A7C0-9742-871D-5FD7D31D66C2}" type="presOf" srcId="{7E6F021F-0CB0-124B-A677-644B0E074CAA}" destId="{B00B1CAD-B259-2E45-8456-48DD193C9431}" srcOrd="0" destOrd="3" presId="urn:microsoft.com/office/officeart/2005/8/layout/hList6"/>
    <dgm:cxn modelId="{9BF5E802-0139-0E44-88B0-B6BF0C7DA309}" srcId="{A8DD81A0-FE94-7142-8520-E6D5E4A4E957}" destId="{23C2248C-310F-9045-A1DE-EB1A0A998144}" srcOrd="1" destOrd="0" parTransId="{C11CCC40-78D6-C64E-B5C1-63B25BB0FA07}" sibTransId="{81BF2CBE-26D2-0C43-B2ED-0DC9A9AAB891}"/>
    <dgm:cxn modelId="{B7A1762C-4E00-1348-93C6-AC5611E7371A}" srcId="{2D33217E-0BA9-1741-9BC9-D46EA55AF191}" destId="{65151A8C-E5F1-E84A-8D59-9577CB8EDE1C}" srcOrd="0" destOrd="0" parTransId="{5C70AA69-59F5-A447-B129-D3692DAB33CE}" sibTransId="{859E7ADA-F317-EC45-A3AA-9D0E80B4BF8B}"/>
    <dgm:cxn modelId="{A1905759-3725-7B4C-AB71-0D8959DBE3AA}" srcId="{65151A8C-E5F1-E84A-8D59-9577CB8EDE1C}" destId="{A5DFD8D0-15EC-5345-B0D6-66229A227EC8}" srcOrd="2" destOrd="0" parTransId="{49E45765-8C20-0944-87A6-CCAB3F931C15}" sibTransId="{96BB15FE-09DC-F241-A9EF-BF18CB9B5B4C}"/>
    <dgm:cxn modelId="{C91B8D6B-F208-4D45-9F3C-61B593F62F61}" type="presOf" srcId="{F34AEFB7-B7EE-0540-AA61-DCE568FF95ED}" destId="{92A33E13-DCDF-E341-9AC4-85F30FCF821E}" srcOrd="0" destOrd="2" presId="urn:microsoft.com/office/officeart/2005/8/layout/hList6"/>
    <dgm:cxn modelId="{6744E05F-A2E3-8A43-B226-CC5F19DA667F}" type="presOf" srcId="{23C2248C-310F-9045-A1DE-EB1A0A998144}" destId="{B00B1CAD-B259-2E45-8456-48DD193C9431}" srcOrd="0" destOrd="2" presId="urn:microsoft.com/office/officeart/2005/8/layout/hList6"/>
    <dgm:cxn modelId="{21A20B55-DE25-E74B-BC11-03F38F4E142E}" srcId="{A8DD81A0-FE94-7142-8520-E6D5E4A4E957}" destId="{70D89978-F865-334F-A941-4AF766991439}" srcOrd="0" destOrd="0" parTransId="{0D8A6E0B-2805-7F44-B8A9-E56E808FA4B2}" sibTransId="{85B34EE6-D50C-C54F-B4EB-629B50465A18}"/>
    <dgm:cxn modelId="{E7BB094B-0CA9-7E42-BC20-719C9D089EDA}" type="presOf" srcId="{70D89978-F865-334F-A941-4AF766991439}" destId="{B00B1CAD-B259-2E45-8456-48DD193C9431}" srcOrd="0" destOrd="1" presId="urn:microsoft.com/office/officeart/2005/8/layout/hList6"/>
    <dgm:cxn modelId="{8CA977E5-2336-0244-B6D7-5FEB6EAF7666}" srcId="{65151A8C-E5F1-E84A-8D59-9577CB8EDE1C}" destId="{7DCB2BB2-725D-AB4D-8742-9C675046D766}" srcOrd="0" destOrd="0" parTransId="{056F9CD2-FFE5-7640-A9C8-E5B1CC9BCBB7}" sibTransId="{D4FF9F22-952A-7946-9831-9D5AF1B599CD}"/>
    <dgm:cxn modelId="{1A0049D4-AD30-6F4E-BA8B-45446C5AF2E4}" srcId="{65151A8C-E5F1-E84A-8D59-9577CB8EDE1C}" destId="{F34AEFB7-B7EE-0540-AA61-DCE568FF95ED}" srcOrd="1" destOrd="0" parTransId="{E57D61B8-B54D-8C43-B41E-3E45B93ACA17}" sibTransId="{3FD3279B-0950-9742-99D3-96EEBBEF92D5}"/>
    <dgm:cxn modelId="{C82D3699-53F9-2E4F-8543-552FE5594A84}" srcId="{A8DD81A0-FE94-7142-8520-E6D5E4A4E957}" destId="{7E6F021F-0CB0-124B-A677-644B0E074CAA}" srcOrd="2" destOrd="0" parTransId="{714DAF6C-70BD-A742-867A-169968D2E7E5}" sibTransId="{76738D4F-9AE5-5D42-80D1-2A9725D5F6E7}"/>
    <dgm:cxn modelId="{B3E9CA06-B3E3-8745-A872-C96E2DED63A6}" type="presOf" srcId="{7DCB2BB2-725D-AB4D-8742-9C675046D766}" destId="{92A33E13-DCDF-E341-9AC4-85F30FCF821E}" srcOrd="0" destOrd="1" presId="urn:microsoft.com/office/officeart/2005/8/layout/hList6"/>
    <dgm:cxn modelId="{9DDAB467-C0E3-DB47-A7F3-F2BC160A87DC}" type="presOf" srcId="{A8DD81A0-FE94-7142-8520-E6D5E4A4E957}" destId="{B00B1CAD-B259-2E45-8456-48DD193C9431}" srcOrd="0" destOrd="0" presId="urn:microsoft.com/office/officeart/2005/8/layout/hList6"/>
    <dgm:cxn modelId="{5972975B-BA24-F24B-9EFD-B3FF18188931}" type="presOf" srcId="{2D33217E-0BA9-1741-9BC9-D46EA55AF191}" destId="{BCDE8873-8877-4847-9033-32C067255720}" srcOrd="0" destOrd="0" presId="urn:microsoft.com/office/officeart/2005/8/layout/hList6"/>
    <dgm:cxn modelId="{F4BDCF99-792A-6A4D-9EAD-12F48A6A2CF6}" srcId="{2D33217E-0BA9-1741-9BC9-D46EA55AF191}" destId="{A8DD81A0-FE94-7142-8520-E6D5E4A4E957}" srcOrd="1" destOrd="0" parTransId="{8413BC65-3A20-F749-B0AF-DCB34BC1E73E}" sibTransId="{6F2F872C-EB3F-7346-989E-8B22174FFB8C}"/>
    <dgm:cxn modelId="{9E6873CF-72E9-8E4A-93B7-F112A58828CB}" type="presOf" srcId="{A5DFD8D0-15EC-5345-B0D6-66229A227EC8}" destId="{92A33E13-DCDF-E341-9AC4-85F30FCF821E}" srcOrd="0" destOrd="3" presId="urn:microsoft.com/office/officeart/2005/8/layout/hList6"/>
    <dgm:cxn modelId="{0E48F4DB-6C63-0848-9160-BACD14AEAA20}" type="presParOf" srcId="{BCDE8873-8877-4847-9033-32C067255720}" destId="{92A33E13-DCDF-E341-9AC4-85F30FCF821E}" srcOrd="0" destOrd="0" presId="urn:microsoft.com/office/officeart/2005/8/layout/hList6"/>
    <dgm:cxn modelId="{6B1D91A8-BFF2-5249-A763-AB43A205A5CB}" type="presParOf" srcId="{BCDE8873-8877-4847-9033-32C067255720}" destId="{95A7415E-FDDB-BF42-95CF-3D91DCBD136B}" srcOrd="1" destOrd="0" presId="urn:microsoft.com/office/officeart/2005/8/layout/hList6"/>
    <dgm:cxn modelId="{66027435-CF00-D147-8D5C-2FFDC719C855}" type="presParOf" srcId="{BCDE8873-8877-4847-9033-32C067255720}" destId="{B00B1CAD-B259-2E45-8456-48DD193C9431}"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855130A-29F0-F642-9E61-612068599FA0}" type="doc">
      <dgm:prSet loTypeId="urn:microsoft.com/office/officeart/2005/8/layout/arrow4" loCatId="relationship" qsTypeId="urn:microsoft.com/office/officeart/2005/8/quickstyle/simple4" qsCatId="simple" csTypeId="urn:microsoft.com/office/officeart/2005/8/colors/accent1_2" csCatId="accent1" phldr="1"/>
      <dgm:spPr/>
      <dgm:t>
        <a:bodyPr/>
        <a:lstStyle/>
        <a:p>
          <a:endParaRPr lang="en-US"/>
        </a:p>
      </dgm:t>
    </dgm:pt>
    <dgm:pt modelId="{A24F98F6-36FD-D04C-8704-4CEB5FEA9904}">
      <dgm:prSet phldrT="[Text]"/>
      <dgm:spPr/>
      <dgm:t>
        <a:bodyPr/>
        <a:lstStyle/>
        <a:p>
          <a:r>
            <a:rPr lang="en-NZ" dirty="0" smtClean="0"/>
            <a:t>Major advances in development include:</a:t>
          </a:r>
          <a:endParaRPr lang="en-US" dirty="0"/>
        </a:p>
      </dgm:t>
    </dgm:pt>
    <dgm:pt modelId="{D616917C-FDE8-564E-96B2-34255CC5FE55}" type="parTrans" cxnId="{CC7462AA-0345-3441-85A6-77FAE5A6E1E9}">
      <dgm:prSet/>
      <dgm:spPr/>
      <dgm:t>
        <a:bodyPr/>
        <a:lstStyle/>
        <a:p>
          <a:endParaRPr lang="en-US"/>
        </a:p>
      </dgm:t>
    </dgm:pt>
    <dgm:pt modelId="{7BC2E810-41DE-0B4C-BE4B-9870E5701CA1}" type="sibTrans" cxnId="{CC7462AA-0345-3441-85A6-77FAE5A6E1E9}">
      <dgm:prSet/>
      <dgm:spPr/>
      <dgm:t>
        <a:bodyPr/>
        <a:lstStyle/>
        <a:p>
          <a:endParaRPr lang="en-US"/>
        </a:p>
      </dgm:t>
    </dgm:pt>
    <dgm:pt modelId="{523756CB-372E-4D49-B7DF-B245FB249AD9}">
      <dgm:prSet/>
      <dgm:spPr/>
      <dgm:t>
        <a:bodyPr/>
        <a:lstStyle/>
        <a:p>
          <a:r>
            <a:rPr lang="en-NZ" dirty="0" smtClean="0"/>
            <a:t>memory management</a:t>
          </a:r>
        </a:p>
      </dgm:t>
    </dgm:pt>
    <dgm:pt modelId="{B358F5FF-44D2-5D4D-8049-20CA308DC74E}" type="parTrans" cxnId="{7B6518F6-FB94-164F-9AC2-F91FDA0105D3}">
      <dgm:prSet/>
      <dgm:spPr/>
      <dgm:t>
        <a:bodyPr/>
        <a:lstStyle/>
        <a:p>
          <a:endParaRPr lang="en-US"/>
        </a:p>
      </dgm:t>
    </dgm:pt>
    <dgm:pt modelId="{603F579B-206C-BF44-9242-058274272965}" type="sibTrans" cxnId="{7B6518F6-FB94-164F-9AC2-F91FDA0105D3}">
      <dgm:prSet/>
      <dgm:spPr/>
      <dgm:t>
        <a:bodyPr/>
        <a:lstStyle/>
        <a:p>
          <a:endParaRPr lang="en-US"/>
        </a:p>
      </dgm:t>
    </dgm:pt>
    <dgm:pt modelId="{FF245EE7-C83E-5B47-8A3E-136648D8D292}">
      <dgm:prSet/>
      <dgm:spPr/>
      <dgm:t>
        <a:bodyPr/>
        <a:lstStyle/>
        <a:p>
          <a:r>
            <a:rPr lang="en-NZ" dirty="0" smtClean="0"/>
            <a:t>information protection and security</a:t>
          </a:r>
        </a:p>
      </dgm:t>
    </dgm:pt>
    <dgm:pt modelId="{3564378D-3B82-AC4D-A525-481C451026E1}" type="parTrans" cxnId="{30FDEFA1-D49A-9A4A-88EE-B0FD05429983}">
      <dgm:prSet/>
      <dgm:spPr/>
      <dgm:t>
        <a:bodyPr/>
        <a:lstStyle/>
        <a:p>
          <a:endParaRPr lang="en-US"/>
        </a:p>
      </dgm:t>
    </dgm:pt>
    <dgm:pt modelId="{BBE9E839-7438-944F-96C9-347593A304BC}" type="sibTrans" cxnId="{30FDEFA1-D49A-9A4A-88EE-B0FD05429983}">
      <dgm:prSet/>
      <dgm:spPr/>
      <dgm:t>
        <a:bodyPr/>
        <a:lstStyle/>
        <a:p>
          <a:endParaRPr lang="en-US"/>
        </a:p>
      </dgm:t>
    </dgm:pt>
    <dgm:pt modelId="{95CDE5FE-57B7-064B-A8F4-8EFABE9E6465}">
      <dgm:prSet/>
      <dgm:spPr/>
      <dgm:t>
        <a:bodyPr/>
        <a:lstStyle/>
        <a:p>
          <a:r>
            <a:rPr lang="en-NZ" dirty="0" smtClean="0"/>
            <a:t>scheduling and resource management</a:t>
          </a:r>
        </a:p>
      </dgm:t>
    </dgm:pt>
    <dgm:pt modelId="{09BDD069-77EA-BF4E-A941-32A0DF3B9362}" type="parTrans" cxnId="{019A10A6-3034-D440-968F-98DC29A00C9C}">
      <dgm:prSet/>
      <dgm:spPr/>
      <dgm:t>
        <a:bodyPr/>
        <a:lstStyle/>
        <a:p>
          <a:endParaRPr lang="en-US"/>
        </a:p>
      </dgm:t>
    </dgm:pt>
    <dgm:pt modelId="{E82831B4-AD52-364B-AAF4-E5688CC0740A}" type="sibTrans" cxnId="{019A10A6-3034-D440-968F-98DC29A00C9C}">
      <dgm:prSet/>
      <dgm:spPr/>
      <dgm:t>
        <a:bodyPr/>
        <a:lstStyle/>
        <a:p>
          <a:endParaRPr lang="en-US"/>
        </a:p>
      </dgm:t>
    </dgm:pt>
    <dgm:pt modelId="{810A9439-9D32-3742-9DF9-6B4C78C1C6DB}">
      <dgm:prSet/>
      <dgm:spPr/>
      <dgm:t>
        <a:bodyPr/>
        <a:lstStyle/>
        <a:p>
          <a:r>
            <a:rPr lang="en-NZ" dirty="0" smtClean="0"/>
            <a:t>system structure</a:t>
          </a:r>
        </a:p>
      </dgm:t>
    </dgm:pt>
    <dgm:pt modelId="{E2F78BBC-8614-AA46-AA47-2AB8BCF94951}" type="parTrans" cxnId="{71F1B338-B596-7A41-8224-444281A60327}">
      <dgm:prSet/>
      <dgm:spPr/>
      <dgm:t>
        <a:bodyPr/>
        <a:lstStyle/>
        <a:p>
          <a:endParaRPr lang="en-US"/>
        </a:p>
      </dgm:t>
    </dgm:pt>
    <dgm:pt modelId="{35259D12-D1BB-ED44-ACA2-3B2FF09E9FA9}" type="sibTrans" cxnId="{71F1B338-B596-7A41-8224-444281A60327}">
      <dgm:prSet/>
      <dgm:spPr/>
      <dgm:t>
        <a:bodyPr/>
        <a:lstStyle/>
        <a:p>
          <a:endParaRPr lang="en-US"/>
        </a:p>
      </dgm:t>
    </dgm:pt>
    <dgm:pt modelId="{809B340C-6BC8-AD4E-AC8A-CED78DE84919}">
      <dgm:prSet phldrT="[Text]"/>
      <dgm:spPr/>
      <dgm:t>
        <a:bodyPr/>
        <a:lstStyle/>
        <a:p>
          <a:r>
            <a:rPr lang="en-NZ" dirty="0" smtClean="0"/>
            <a:t>processes</a:t>
          </a:r>
          <a:endParaRPr lang="en-US" dirty="0"/>
        </a:p>
      </dgm:t>
    </dgm:pt>
    <dgm:pt modelId="{4450FEEC-FD5F-E94B-8FA2-1FCED69CE33E}" type="parTrans" cxnId="{DCC3A39C-D581-7E40-8642-BD0764128616}">
      <dgm:prSet/>
      <dgm:spPr/>
      <dgm:t>
        <a:bodyPr/>
        <a:lstStyle/>
        <a:p>
          <a:endParaRPr lang="en-US"/>
        </a:p>
      </dgm:t>
    </dgm:pt>
    <dgm:pt modelId="{544654C9-7587-B94C-B2C9-3094E981ABBD}" type="sibTrans" cxnId="{DCC3A39C-D581-7E40-8642-BD0764128616}">
      <dgm:prSet/>
      <dgm:spPr/>
      <dgm:t>
        <a:bodyPr/>
        <a:lstStyle/>
        <a:p>
          <a:endParaRPr lang="en-US"/>
        </a:p>
      </dgm:t>
    </dgm:pt>
    <dgm:pt modelId="{70258A1D-64C8-F147-BFF2-67185B356AEB}" type="pres">
      <dgm:prSet presAssocID="{2855130A-29F0-F642-9E61-612068599FA0}" presName="compositeShape" presStyleCnt="0">
        <dgm:presLayoutVars>
          <dgm:chMax val="2"/>
          <dgm:dir/>
          <dgm:resizeHandles val="exact"/>
        </dgm:presLayoutVars>
      </dgm:prSet>
      <dgm:spPr/>
      <dgm:t>
        <a:bodyPr/>
        <a:lstStyle/>
        <a:p>
          <a:endParaRPr lang="en-US"/>
        </a:p>
      </dgm:t>
    </dgm:pt>
    <dgm:pt modelId="{23F7FC10-09A1-3847-BFBC-2B58715396DE}" type="pres">
      <dgm:prSet presAssocID="{A24F98F6-36FD-D04C-8704-4CEB5FEA9904}" presName="upArrow" presStyleLbl="node1" presStyleIdx="0" presStyleCnt="1"/>
      <dgm:spPr>
        <a:solidFill>
          <a:schemeClr val="bg1"/>
        </a:solidFill>
        <a:ln>
          <a:solidFill>
            <a:schemeClr val="accent6">
              <a:alpha val="90000"/>
            </a:schemeClr>
          </a:solidFill>
        </a:ln>
        <a:effectLst>
          <a:glow rad="190500">
            <a:schemeClr val="accent6">
              <a:alpha val="75000"/>
            </a:schemeClr>
          </a:glow>
          <a:softEdge rad="38100"/>
        </a:effectLst>
      </dgm:spPr>
      <dgm:t>
        <a:bodyPr/>
        <a:lstStyle/>
        <a:p>
          <a:endParaRPr lang="en-US"/>
        </a:p>
      </dgm:t>
    </dgm:pt>
    <dgm:pt modelId="{034B72AF-7DDE-9145-BEBA-D89E86DFBE7E}" type="pres">
      <dgm:prSet presAssocID="{A24F98F6-36FD-D04C-8704-4CEB5FEA9904}" presName="upArrowText" presStyleLbl="revTx" presStyleIdx="0" presStyleCnt="1">
        <dgm:presLayoutVars>
          <dgm:chMax val="0"/>
          <dgm:bulletEnabled val="1"/>
        </dgm:presLayoutVars>
      </dgm:prSet>
      <dgm:spPr/>
      <dgm:t>
        <a:bodyPr/>
        <a:lstStyle/>
        <a:p>
          <a:endParaRPr lang="en-US"/>
        </a:p>
      </dgm:t>
    </dgm:pt>
  </dgm:ptLst>
  <dgm:cxnLst>
    <dgm:cxn modelId="{DCC3A39C-D581-7E40-8642-BD0764128616}" srcId="{A24F98F6-36FD-D04C-8704-4CEB5FEA9904}" destId="{809B340C-6BC8-AD4E-AC8A-CED78DE84919}" srcOrd="0" destOrd="0" parTransId="{4450FEEC-FD5F-E94B-8FA2-1FCED69CE33E}" sibTransId="{544654C9-7587-B94C-B2C9-3094E981ABBD}"/>
    <dgm:cxn modelId="{EC50DD4A-D364-EA4D-AD51-0782F2A53AC9}" type="presOf" srcId="{810A9439-9D32-3742-9DF9-6B4C78C1C6DB}" destId="{034B72AF-7DDE-9145-BEBA-D89E86DFBE7E}" srcOrd="0" destOrd="5" presId="urn:microsoft.com/office/officeart/2005/8/layout/arrow4"/>
    <dgm:cxn modelId="{7B6518F6-FB94-164F-9AC2-F91FDA0105D3}" srcId="{A24F98F6-36FD-D04C-8704-4CEB5FEA9904}" destId="{523756CB-372E-4D49-B7DF-B245FB249AD9}" srcOrd="1" destOrd="0" parTransId="{B358F5FF-44D2-5D4D-8049-20CA308DC74E}" sibTransId="{603F579B-206C-BF44-9242-058274272965}"/>
    <dgm:cxn modelId="{37707330-58CE-8E4E-931D-5B0E41C5335D}" type="presOf" srcId="{523756CB-372E-4D49-B7DF-B245FB249AD9}" destId="{034B72AF-7DDE-9145-BEBA-D89E86DFBE7E}" srcOrd="0" destOrd="2" presId="urn:microsoft.com/office/officeart/2005/8/layout/arrow4"/>
    <dgm:cxn modelId="{019A10A6-3034-D440-968F-98DC29A00C9C}" srcId="{A24F98F6-36FD-D04C-8704-4CEB5FEA9904}" destId="{95CDE5FE-57B7-064B-A8F4-8EFABE9E6465}" srcOrd="3" destOrd="0" parTransId="{09BDD069-77EA-BF4E-A941-32A0DF3B9362}" sibTransId="{E82831B4-AD52-364B-AAF4-E5688CC0740A}"/>
    <dgm:cxn modelId="{41ADE63F-8EAA-974A-A8B0-B799D6B7027A}" type="presOf" srcId="{95CDE5FE-57B7-064B-A8F4-8EFABE9E6465}" destId="{034B72AF-7DDE-9145-BEBA-D89E86DFBE7E}" srcOrd="0" destOrd="4" presId="urn:microsoft.com/office/officeart/2005/8/layout/arrow4"/>
    <dgm:cxn modelId="{0353CF2F-3D47-9845-BA3A-E7C3A6067382}" type="presOf" srcId="{A24F98F6-36FD-D04C-8704-4CEB5FEA9904}" destId="{034B72AF-7DDE-9145-BEBA-D89E86DFBE7E}" srcOrd="0" destOrd="0" presId="urn:microsoft.com/office/officeart/2005/8/layout/arrow4"/>
    <dgm:cxn modelId="{30FDEFA1-D49A-9A4A-88EE-B0FD05429983}" srcId="{A24F98F6-36FD-D04C-8704-4CEB5FEA9904}" destId="{FF245EE7-C83E-5B47-8A3E-136648D8D292}" srcOrd="2" destOrd="0" parTransId="{3564378D-3B82-AC4D-A525-481C451026E1}" sibTransId="{BBE9E839-7438-944F-96C9-347593A304BC}"/>
    <dgm:cxn modelId="{AC6066C6-A987-9B40-9598-877E2BB7927F}" type="presOf" srcId="{FF245EE7-C83E-5B47-8A3E-136648D8D292}" destId="{034B72AF-7DDE-9145-BEBA-D89E86DFBE7E}" srcOrd="0" destOrd="3" presId="urn:microsoft.com/office/officeart/2005/8/layout/arrow4"/>
    <dgm:cxn modelId="{CC7462AA-0345-3441-85A6-77FAE5A6E1E9}" srcId="{2855130A-29F0-F642-9E61-612068599FA0}" destId="{A24F98F6-36FD-D04C-8704-4CEB5FEA9904}" srcOrd="0" destOrd="0" parTransId="{D616917C-FDE8-564E-96B2-34255CC5FE55}" sibTransId="{7BC2E810-41DE-0B4C-BE4B-9870E5701CA1}"/>
    <dgm:cxn modelId="{5441CDCD-0138-EB4C-9F00-DCEF5CF624D1}" type="presOf" srcId="{2855130A-29F0-F642-9E61-612068599FA0}" destId="{70258A1D-64C8-F147-BFF2-67185B356AEB}" srcOrd="0" destOrd="0" presId="urn:microsoft.com/office/officeart/2005/8/layout/arrow4"/>
    <dgm:cxn modelId="{71F1B338-B596-7A41-8224-444281A60327}" srcId="{A24F98F6-36FD-D04C-8704-4CEB5FEA9904}" destId="{810A9439-9D32-3742-9DF9-6B4C78C1C6DB}" srcOrd="4" destOrd="0" parTransId="{E2F78BBC-8614-AA46-AA47-2AB8BCF94951}" sibTransId="{35259D12-D1BB-ED44-ACA2-3B2FF09E9FA9}"/>
    <dgm:cxn modelId="{2343CCEF-1FAC-9A4A-87B6-E8672355A38A}" type="presOf" srcId="{809B340C-6BC8-AD4E-AC8A-CED78DE84919}" destId="{034B72AF-7DDE-9145-BEBA-D89E86DFBE7E}" srcOrd="0" destOrd="1" presId="urn:microsoft.com/office/officeart/2005/8/layout/arrow4"/>
    <dgm:cxn modelId="{A7700D12-7F31-ED40-A8F7-660403763D52}" type="presParOf" srcId="{70258A1D-64C8-F147-BFF2-67185B356AEB}" destId="{23F7FC10-09A1-3847-BFBC-2B58715396DE}" srcOrd="0" destOrd="0" presId="urn:microsoft.com/office/officeart/2005/8/layout/arrow4"/>
    <dgm:cxn modelId="{2FD77991-7C27-F84C-AC7C-0839FFD4DA39}" type="presParOf" srcId="{70258A1D-64C8-F147-BFF2-67185B356AEB}" destId="{034B72AF-7DDE-9145-BEBA-D89E86DFBE7E}" srcOrd="1"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DB64831-39A6-FB4C-A523-F5E3B9751DA1}"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090C1A0A-C26D-D14F-8596-B5F3B36BD3BF}">
      <dgm:prSet phldrT="[Text]" custT="1"/>
      <dgm:spPr/>
      <dgm:t>
        <a:bodyPr/>
        <a:lstStyle/>
        <a:p>
          <a:r>
            <a:rPr lang="en-US" sz="1800" dirty="0" smtClean="0"/>
            <a:t>multiprogramming batch operation</a:t>
          </a:r>
          <a:endParaRPr lang="en-US" sz="1800" dirty="0"/>
        </a:p>
      </dgm:t>
    </dgm:pt>
    <dgm:pt modelId="{6ED5D5D4-7F03-9B46-A760-DEDD371E9C38}" type="parTrans" cxnId="{072DC3B1-9105-E642-B250-A05A84572AE6}">
      <dgm:prSet/>
      <dgm:spPr/>
      <dgm:t>
        <a:bodyPr/>
        <a:lstStyle/>
        <a:p>
          <a:endParaRPr lang="en-US"/>
        </a:p>
      </dgm:t>
    </dgm:pt>
    <dgm:pt modelId="{819FE901-AE43-8E44-B500-DE7D1B5A3CEE}" type="sibTrans" cxnId="{072DC3B1-9105-E642-B250-A05A84572AE6}">
      <dgm:prSet/>
      <dgm:spPr/>
      <dgm:t>
        <a:bodyPr/>
        <a:lstStyle/>
        <a:p>
          <a:endParaRPr lang="en-US"/>
        </a:p>
      </dgm:t>
    </dgm:pt>
    <dgm:pt modelId="{A861B948-FADD-F049-9021-E112D39A70C3}">
      <dgm:prSet custT="1"/>
      <dgm:spPr/>
      <dgm:t>
        <a:bodyPr/>
        <a:lstStyle/>
        <a:p>
          <a:r>
            <a:rPr lang="en-US" sz="1800" dirty="0" smtClean="0"/>
            <a:t>processor is switched among the various programs residing in main memory</a:t>
          </a:r>
        </a:p>
      </dgm:t>
    </dgm:pt>
    <dgm:pt modelId="{E7FEEB4C-00D7-0F4D-BCE9-F0D511CB898E}" type="parTrans" cxnId="{01C21743-68F0-1440-A634-FA44F3E31905}">
      <dgm:prSet/>
      <dgm:spPr/>
      <dgm:t>
        <a:bodyPr/>
        <a:lstStyle/>
        <a:p>
          <a:endParaRPr lang="en-US"/>
        </a:p>
      </dgm:t>
    </dgm:pt>
    <dgm:pt modelId="{7072DCA2-6C0C-004D-BFFC-C79F9E83A169}" type="sibTrans" cxnId="{01C21743-68F0-1440-A634-FA44F3E31905}">
      <dgm:prSet/>
      <dgm:spPr/>
      <dgm:t>
        <a:bodyPr/>
        <a:lstStyle/>
        <a:p>
          <a:endParaRPr lang="en-US"/>
        </a:p>
      </dgm:t>
    </dgm:pt>
    <dgm:pt modelId="{7AC27B81-B188-3E47-8705-81041E0FC3E0}">
      <dgm:prSet custT="1"/>
      <dgm:spPr/>
      <dgm:t>
        <a:bodyPr/>
        <a:lstStyle/>
        <a:p>
          <a:r>
            <a:rPr lang="en-US" sz="1800" dirty="0" smtClean="0"/>
            <a:t>time sharing</a:t>
          </a:r>
        </a:p>
      </dgm:t>
    </dgm:pt>
    <dgm:pt modelId="{D7EF37F5-3D53-4E40-904A-9F17B7D02362}" type="parTrans" cxnId="{D7C025BF-80F4-A946-B860-1EC135D1BC8B}">
      <dgm:prSet/>
      <dgm:spPr/>
      <dgm:t>
        <a:bodyPr/>
        <a:lstStyle/>
        <a:p>
          <a:endParaRPr lang="en-US"/>
        </a:p>
      </dgm:t>
    </dgm:pt>
    <dgm:pt modelId="{603AAE72-C019-334E-8F2E-205C975EB218}" type="sibTrans" cxnId="{D7C025BF-80F4-A946-B860-1EC135D1BC8B}">
      <dgm:prSet/>
      <dgm:spPr/>
      <dgm:t>
        <a:bodyPr/>
        <a:lstStyle/>
        <a:p>
          <a:endParaRPr lang="en-US"/>
        </a:p>
      </dgm:t>
    </dgm:pt>
    <dgm:pt modelId="{691904B2-8C8C-9E48-8963-C4E4A346B2D7}">
      <dgm:prSet custT="1"/>
      <dgm:spPr/>
      <dgm:t>
        <a:bodyPr/>
        <a:lstStyle/>
        <a:p>
          <a:r>
            <a:rPr lang="en-US" sz="1800" dirty="0" smtClean="0"/>
            <a:t>be responsive to the individual user but be able to support many users simultaneously</a:t>
          </a:r>
        </a:p>
      </dgm:t>
    </dgm:pt>
    <dgm:pt modelId="{0968DDFD-1996-BC44-983C-E4BA4151C7EF}" type="parTrans" cxnId="{64087701-C20D-1441-996A-CB5B2B3C3FDD}">
      <dgm:prSet/>
      <dgm:spPr/>
      <dgm:t>
        <a:bodyPr/>
        <a:lstStyle/>
        <a:p>
          <a:endParaRPr lang="en-US"/>
        </a:p>
      </dgm:t>
    </dgm:pt>
    <dgm:pt modelId="{46105771-6ADF-D947-BEF5-92A1F7734EB5}" type="sibTrans" cxnId="{64087701-C20D-1441-996A-CB5B2B3C3FDD}">
      <dgm:prSet/>
      <dgm:spPr/>
      <dgm:t>
        <a:bodyPr/>
        <a:lstStyle/>
        <a:p>
          <a:endParaRPr lang="en-US"/>
        </a:p>
      </dgm:t>
    </dgm:pt>
    <dgm:pt modelId="{D902A58C-EFD2-8042-8EDA-A0048E155FFA}">
      <dgm:prSet custT="1"/>
      <dgm:spPr/>
      <dgm:t>
        <a:bodyPr/>
        <a:lstStyle/>
        <a:p>
          <a:r>
            <a:rPr lang="en-US" sz="1800" dirty="0" smtClean="0"/>
            <a:t>real-time transaction systems</a:t>
          </a:r>
        </a:p>
      </dgm:t>
    </dgm:pt>
    <dgm:pt modelId="{A31C1E0D-0762-3448-9F73-7DF2B4D47AAE}" type="parTrans" cxnId="{062E594F-6ED6-9242-BDA7-263C3BDD4C74}">
      <dgm:prSet/>
      <dgm:spPr/>
      <dgm:t>
        <a:bodyPr/>
        <a:lstStyle/>
        <a:p>
          <a:endParaRPr lang="en-US"/>
        </a:p>
      </dgm:t>
    </dgm:pt>
    <dgm:pt modelId="{E9AF713B-294C-1747-ACFB-8F1C11F212D5}" type="sibTrans" cxnId="{062E594F-6ED6-9242-BDA7-263C3BDD4C74}">
      <dgm:prSet/>
      <dgm:spPr/>
      <dgm:t>
        <a:bodyPr/>
        <a:lstStyle/>
        <a:p>
          <a:endParaRPr lang="en-US"/>
        </a:p>
      </dgm:t>
    </dgm:pt>
    <dgm:pt modelId="{C68CCDAE-7D91-4B48-BF77-F04382F40DB1}">
      <dgm:prSet custT="1"/>
      <dgm:spPr/>
      <dgm:t>
        <a:bodyPr/>
        <a:lstStyle/>
        <a:p>
          <a:r>
            <a:rPr lang="en-US" sz="1800" dirty="0" smtClean="0"/>
            <a:t>a number of users are entering queries or updates against a database</a:t>
          </a:r>
        </a:p>
      </dgm:t>
    </dgm:pt>
    <dgm:pt modelId="{7C0169C0-7C2E-A548-B1C3-E39E55953B65}" type="parTrans" cxnId="{A390C873-0E3A-A74D-97D1-E2B97818038F}">
      <dgm:prSet/>
      <dgm:spPr/>
      <dgm:t>
        <a:bodyPr/>
        <a:lstStyle/>
        <a:p>
          <a:endParaRPr lang="en-US"/>
        </a:p>
      </dgm:t>
    </dgm:pt>
    <dgm:pt modelId="{159750F5-3324-A442-BB0E-FC4EF4D6206A}" type="sibTrans" cxnId="{A390C873-0E3A-A74D-97D1-E2B97818038F}">
      <dgm:prSet/>
      <dgm:spPr/>
      <dgm:t>
        <a:bodyPr/>
        <a:lstStyle/>
        <a:p>
          <a:endParaRPr lang="en-US"/>
        </a:p>
      </dgm:t>
    </dgm:pt>
    <dgm:pt modelId="{1A010248-F548-F346-8ADB-96035AED7299}" type="pres">
      <dgm:prSet presAssocID="{1DB64831-39A6-FB4C-A523-F5E3B9751DA1}" presName="linear" presStyleCnt="0">
        <dgm:presLayoutVars>
          <dgm:dir/>
          <dgm:animLvl val="lvl"/>
          <dgm:resizeHandles val="exact"/>
        </dgm:presLayoutVars>
      </dgm:prSet>
      <dgm:spPr/>
      <dgm:t>
        <a:bodyPr/>
        <a:lstStyle/>
        <a:p>
          <a:endParaRPr lang="en-US"/>
        </a:p>
      </dgm:t>
    </dgm:pt>
    <dgm:pt modelId="{4E3FA4B1-4A63-544B-981A-B6E7C0776C04}" type="pres">
      <dgm:prSet presAssocID="{090C1A0A-C26D-D14F-8596-B5F3B36BD3BF}" presName="parentLin" presStyleCnt="0"/>
      <dgm:spPr/>
    </dgm:pt>
    <dgm:pt modelId="{65288267-EAE4-DE4C-96DB-BAF08CE94DC5}" type="pres">
      <dgm:prSet presAssocID="{090C1A0A-C26D-D14F-8596-B5F3B36BD3BF}" presName="parentLeftMargin" presStyleLbl="node1" presStyleIdx="0" presStyleCnt="3"/>
      <dgm:spPr/>
      <dgm:t>
        <a:bodyPr/>
        <a:lstStyle/>
        <a:p>
          <a:endParaRPr lang="en-US"/>
        </a:p>
      </dgm:t>
    </dgm:pt>
    <dgm:pt modelId="{82E57853-70E3-7A46-AADA-BF7731AC4DC4}" type="pres">
      <dgm:prSet presAssocID="{090C1A0A-C26D-D14F-8596-B5F3B36BD3BF}" presName="parentText" presStyleLbl="node1" presStyleIdx="0" presStyleCnt="3">
        <dgm:presLayoutVars>
          <dgm:chMax val="0"/>
          <dgm:bulletEnabled val="1"/>
        </dgm:presLayoutVars>
      </dgm:prSet>
      <dgm:spPr/>
      <dgm:t>
        <a:bodyPr/>
        <a:lstStyle/>
        <a:p>
          <a:endParaRPr lang="en-US"/>
        </a:p>
      </dgm:t>
    </dgm:pt>
    <dgm:pt modelId="{EB2F4767-EA6E-BB40-808A-A791F3816C7B}" type="pres">
      <dgm:prSet presAssocID="{090C1A0A-C26D-D14F-8596-B5F3B36BD3BF}" presName="negativeSpace" presStyleCnt="0"/>
      <dgm:spPr/>
    </dgm:pt>
    <dgm:pt modelId="{064606FB-5D20-144B-B501-E8786E822E20}" type="pres">
      <dgm:prSet presAssocID="{090C1A0A-C26D-D14F-8596-B5F3B36BD3BF}" presName="childText" presStyleLbl="conFgAcc1" presStyleIdx="0" presStyleCnt="3">
        <dgm:presLayoutVars>
          <dgm:bulletEnabled val="1"/>
        </dgm:presLayoutVars>
      </dgm:prSet>
      <dgm:spPr/>
      <dgm:t>
        <a:bodyPr/>
        <a:lstStyle/>
        <a:p>
          <a:endParaRPr lang="en-US"/>
        </a:p>
      </dgm:t>
    </dgm:pt>
    <dgm:pt modelId="{A5334CB6-D903-FB4A-8F24-0045DA1D327F}" type="pres">
      <dgm:prSet presAssocID="{819FE901-AE43-8E44-B500-DE7D1B5A3CEE}" presName="spaceBetweenRectangles" presStyleCnt="0"/>
      <dgm:spPr/>
    </dgm:pt>
    <dgm:pt modelId="{3D0F6A07-01CB-604B-B50A-3736C0A4B19A}" type="pres">
      <dgm:prSet presAssocID="{7AC27B81-B188-3E47-8705-81041E0FC3E0}" presName="parentLin" presStyleCnt="0"/>
      <dgm:spPr/>
    </dgm:pt>
    <dgm:pt modelId="{5109884A-4A31-4945-AEDA-EC985EBE0282}" type="pres">
      <dgm:prSet presAssocID="{7AC27B81-B188-3E47-8705-81041E0FC3E0}" presName="parentLeftMargin" presStyleLbl="node1" presStyleIdx="0" presStyleCnt="3"/>
      <dgm:spPr/>
      <dgm:t>
        <a:bodyPr/>
        <a:lstStyle/>
        <a:p>
          <a:endParaRPr lang="en-US"/>
        </a:p>
      </dgm:t>
    </dgm:pt>
    <dgm:pt modelId="{AEF5B4F8-0BEB-CA45-966A-7A4B1541DFC8}" type="pres">
      <dgm:prSet presAssocID="{7AC27B81-B188-3E47-8705-81041E0FC3E0}" presName="parentText" presStyleLbl="node1" presStyleIdx="1" presStyleCnt="3">
        <dgm:presLayoutVars>
          <dgm:chMax val="0"/>
          <dgm:bulletEnabled val="1"/>
        </dgm:presLayoutVars>
      </dgm:prSet>
      <dgm:spPr/>
      <dgm:t>
        <a:bodyPr/>
        <a:lstStyle/>
        <a:p>
          <a:endParaRPr lang="en-US"/>
        </a:p>
      </dgm:t>
    </dgm:pt>
    <dgm:pt modelId="{9B2E5195-093C-5E4B-8C66-883EB1F6BE9A}" type="pres">
      <dgm:prSet presAssocID="{7AC27B81-B188-3E47-8705-81041E0FC3E0}" presName="negativeSpace" presStyleCnt="0"/>
      <dgm:spPr/>
    </dgm:pt>
    <dgm:pt modelId="{B1F670F3-D264-4046-87DC-A6F828D90574}" type="pres">
      <dgm:prSet presAssocID="{7AC27B81-B188-3E47-8705-81041E0FC3E0}" presName="childText" presStyleLbl="conFgAcc1" presStyleIdx="1" presStyleCnt="3">
        <dgm:presLayoutVars>
          <dgm:bulletEnabled val="1"/>
        </dgm:presLayoutVars>
      </dgm:prSet>
      <dgm:spPr/>
      <dgm:t>
        <a:bodyPr/>
        <a:lstStyle/>
        <a:p>
          <a:endParaRPr lang="en-US"/>
        </a:p>
      </dgm:t>
    </dgm:pt>
    <dgm:pt modelId="{6DF703D6-98F2-5249-A8A7-FB271A0E1613}" type="pres">
      <dgm:prSet presAssocID="{603AAE72-C019-334E-8F2E-205C975EB218}" presName="spaceBetweenRectangles" presStyleCnt="0"/>
      <dgm:spPr/>
    </dgm:pt>
    <dgm:pt modelId="{7170CCDA-66F4-F34B-8E49-862D3080B636}" type="pres">
      <dgm:prSet presAssocID="{D902A58C-EFD2-8042-8EDA-A0048E155FFA}" presName="parentLin" presStyleCnt="0"/>
      <dgm:spPr/>
    </dgm:pt>
    <dgm:pt modelId="{67EDB3EC-627F-AF4E-ACA6-CEE3814DEF67}" type="pres">
      <dgm:prSet presAssocID="{D902A58C-EFD2-8042-8EDA-A0048E155FFA}" presName="parentLeftMargin" presStyleLbl="node1" presStyleIdx="1" presStyleCnt="3"/>
      <dgm:spPr/>
      <dgm:t>
        <a:bodyPr/>
        <a:lstStyle/>
        <a:p>
          <a:endParaRPr lang="en-US"/>
        </a:p>
      </dgm:t>
    </dgm:pt>
    <dgm:pt modelId="{BC73B10D-3B03-D548-9EEA-CA43DC155C9C}" type="pres">
      <dgm:prSet presAssocID="{D902A58C-EFD2-8042-8EDA-A0048E155FFA}" presName="parentText" presStyleLbl="node1" presStyleIdx="2" presStyleCnt="3">
        <dgm:presLayoutVars>
          <dgm:chMax val="0"/>
          <dgm:bulletEnabled val="1"/>
        </dgm:presLayoutVars>
      </dgm:prSet>
      <dgm:spPr/>
      <dgm:t>
        <a:bodyPr/>
        <a:lstStyle/>
        <a:p>
          <a:endParaRPr lang="en-US"/>
        </a:p>
      </dgm:t>
    </dgm:pt>
    <dgm:pt modelId="{50A7113B-D3E7-0D48-8FBA-2EDED0047D9A}" type="pres">
      <dgm:prSet presAssocID="{D902A58C-EFD2-8042-8EDA-A0048E155FFA}" presName="negativeSpace" presStyleCnt="0"/>
      <dgm:spPr/>
    </dgm:pt>
    <dgm:pt modelId="{01E9E69B-17E4-D64F-8AF9-CCFECEFBC5CA}" type="pres">
      <dgm:prSet presAssocID="{D902A58C-EFD2-8042-8EDA-A0048E155FFA}" presName="childText" presStyleLbl="conFgAcc1" presStyleIdx="2" presStyleCnt="3">
        <dgm:presLayoutVars>
          <dgm:bulletEnabled val="1"/>
        </dgm:presLayoutVars>
      </dgm:prSet>
      <dgm:spPr/>
      <dgm:t>
        <a:bodyPr/>
        <a:lstStyle/>
        <a:p>
          <a:endParaRPr lang="en-US"/>
        </a:p>
      </dgm:t>
    </dgm:pt>
  </dgm:ptLst>
  <dgm:cxnLst>
    <dgm:cxn modelId="{5133754C-5243-AC40-849E-EABA1BF476F6}" type="presOf" srcId="{1DB64831-39A6-FB4C-A523-F5E3B9751DA1}" destId="{1A010248-F548-F346-8ADB-96035AED7299}" srcOrd="0" destOrd="0" presId="urn:microsoft.com/office/officeart/2005/8/layout/list1"/>
    <dgm:cxn modelId="{E9B2109D-1802-4E48-8E99-27A6DBD7E5C3}" type="presOf" srcId="{D902A58C-EFD2-8042-8EDA-A0048E155FFA}" destId="{BC73B10D-3B03-D548-9EEA-CA43DC155C9C}" srcOrd="1" destOrd="0" presId="urn:microsoft.com/office/officeart/2005/8/layout/list1"/>
    <dgm:cxn modelId="{D9B85E22-90BF-CF43-A3E0-47B43955A0D1}" type="presOf" srcId="{7AC27B81-B188-3E47-8705-81041E0FC3E0}" destId="{AEF5B4F8-0BEB-CA45-966A-7A4B1541DFC8}" srcOrd="1" destOrd="0" presId="urn:microsoft.com/office/officeart/2005/8/layout/list1"/>
    <dgm:cxn modelId="{653E0640-BE37-8141-9C34-6B907FED25E3}" type="presOf" srcId="{D902A58C-EFD2-8042-8EDA-A0048E155FFA}" destId="{67EDB3EC-627F-AF4E-ACA6-CEE3814DEF67}" srcOrd="0" destOrd="0" presId="urn:microsoft.com/office/officeart/2005/8/layout/list1"/>
    <dgm:cxn modelId="{296D062C-9DE6-4448-AEF0-8BCD0B771C37}" type="presOf" srcId="{090C1A0A-C26D-D14F-8596-B5F3B36BD3BF}" destId="{65288267-EAE4-DE4C-96DB-BAF08CE94DC5}" srcOrd="0" destOrd="0" presId="urn:microsoft.com/office/officeart/2005/8/layout/list1"/>
    <dgm:cxn modelId="{32FA2B3A-6965-534A-937E-D32B3C5634BE}" type="presOf" srcId="{7AC27B81-B188-3E47-8705-81041E0FC3E0}" destId="{5109884A-4A31-4945-AEDA-EC985EBE0282}" srcOrd="0" destOrd="0" presId="urn:microsoft.com/office/officeart/2005/8/layout/list1"/>
    <dgm:cxn modelId="{EFA2131B-275B-5A4D-B4F8-5D3E7253DE94}" type="presOf" srcId="{A861B948-FADD-F049-9021-E112D39A70C3}" destId="{064606FB-5D20-144B-B501-E8786E822E20}" srcOrd="0" destOrd="0" presId="urn:microsoft.com/office/officeart/2005/8/layout/list1"/>
    <dgm:cxn modelId="{01C21743-68F0-1440-A634-FA44F3E31905}" srcId="{090C1A0A-C26D-D14F-8596-B5F3B36BD3BF}" destId="{A861B948-FADD-F049-9021-E112D39A70C3}" srcOrd="0" destOrd="0" parTransId="{E7FEEB4C-00D7-0F4D-BCE9-F0D511CB898E}" sibTransId="{7072DCA2-6C0C-004D-BFFC-C79F9E83A169}"/>
    <dgm:cxn modelId="{D04C13FE-15BD-0A48-B309-1D8968F083CB}" type="presOf" srcId="{090C1A0A-C26D-D14F-8596-B5F3B36BD3BF}" destId="{82E57853-70E3-7A46-AADA-BF7731AC4DC4}" srcOrd="1" destOrd="0" presId="urn:microsoft.com/office/officeart/2005/8/layout/list1"/>
    <dgm:cxn modelId="{A390C873-0E3A-A74D-97D1-E2B97818038F}" srcId="{D902A58C-EFD2-8042-8EDA-A0048E155FFA}" destId="{C68CCDAE-7D91-4B48-BF77-F04382F40DB1}" srcOrd="0" destOrd="0" parTransId="{7C0169C0-7C2E-A548-B1C3-E39E55953B65}" sibTransId="{159750F5-3324-A442-BB0E-FC4EF4D6206A}"/>
    <dgm:cxn modelId="{D7C025BF-80F4-A946-B860-1EC135D1BC8B}" srcId="{1DB64831-39A6-FB4C-A523-F5E3B9751DA1}" destId="{7AC27B81-B188-3E47-8705-81041E0FC3E0}" srcOrd="1" destOrd="0" parTransId="{D7EF37F5-3D53-4E40-904A-9F17B7D02362}" sibTransId="{603AAE72-C019-334E-8F2E-205C975EB218}"/>
    <dgm:cxn modelId="{64087701-C20D-1441-996A-CB5B2B3C3FDD}" srcId="{7AC27B81-B188-3E47-8705-81041E0FC3E0}" destId="{691904B2-8C8C-9E48-8963-C4E4A346B2D7}" srcOrd="0" destOrd="0" parTransId="{0968DDFD-1996-BC44-983C-E4BA4151C7EF}" sibTransId="{46105771-6ADF-D947-BEF5-92A1F7734EB5}"/>
    <dgm:cxn modelId="{FA6D832F-F07A-3543-A589-6A030D0BA525}" type="presOf" srcId="{C68CCDAE-7D91-4B48-BF77-F04382F40DB1}" destId="{01E9E69B-17E4-D64F-8AF9-CCFECEFBC5CA}" srcOrd="0" destOrd="0" presId="urn:microsoft.com/office/officeart/2005/8/layout/list1"/>
    <dgm:cxn modelId="{062E594F-6ED6-9242-BDA7-263C3BDD4C74}" srcId="{1DB64831-39A6-FB4C-A523-F5E3B9751DA1}" destId="{D902A58C-EFD2-8042-8EDA-A0048E155FFA}" srcOrd="2" destOrd="0" parTransId="{A31C1E0D-0762-3448-9F73-7DF2B4D47AAE}" sibTransId="{E9AF713B-294C-1747-ACFB-8F1C11F212D5}"/>
    <dgm:cxn modelId="{072DC3B1-9105-E642-B250-A05A84572AE6}" srcId="{1DB64831-39A6-FB4C-A523-F5E3B9751DA1}" destId="{090C1A0A-C26D-D14F-8596-B5F3B36BD3BF}" srcOrd="0" destOrd="0" parTransId="{6ED5D5D4-7F03-9B46-A760-DEDD371E9C38}" sibTransId="{819FE901-AE43-8E44-B500-DE7D1B5A3CEE}"/>
    <dgm:cxn modelId="{C2DCA1AE-711E-2144-9066-BE6E967B55AE}" type="presOf" srcId="{691904B2-8C8C-9E48-8963-C4E4A346B2D7}" destId="{B1F670F3-D264-4046-87DC-A6F828D90574}" srcOrd="0" destOrd="0" presId="urn:microsoft.com/office/officeart/2005/8/layout/list1"/>
    <dgm:cxn modelId="{A73091A3-E3ED-C943-85C6-D4CA600A13AC}" type="presParOf" srcId="{1A010248-F548-F346-8ADB-96035AED7299}" destId="{4E3FA4B1-4A63-544B-981A-B6E7C0776C04}" srcOrd="0" destOrd="0" presId="urn:microsoft.com/office/officeart/2005/8/layout/list1"/>
    <dgm:cxn modelId="{326D7044-B0DA-B944-8970-755AFBAAA8B9}" type="presParOf" srcId="{4E3FA4B1-4A63-544B-981A-B6E7C0776C04}" destId="{65288267-EAE4-DE4C-96DB-BAF08CE94DC5}" srcOrd="0" destOrd="0" presId="urn:microsoft.com/office/officeart/2005/8/layout/list1"/>
    <dgm:cxn modelId="{56549850-A577-D84B-B4F5-E94A14C582F4}" type="presParOf" srcId="{4E3FA4B1-4A63-544B-981A-B6E7C0776C04}" destId="{82E57853-70E3-7A46-AADA-BF7731AC4DC4}" srcOrd="1" destOrd="0" presId="urn:microsoft.com/office/officeart/2005/8/layout/list1"/>
    <dgm:cxn modelId="{03A6D2C6-7A57-734B-9BCF-EAF618BBCC62}" type="presParOf" srcId="{1A010248-F548-F346-8ADB-96035AED7299}" destId="{EB2F4767-EA6E-BB40-808A-A791F3816C7B}" srcOrd="1" destOrd="0" presId="urn:microsoft.com/office/officeart/2005/8/layout/list1"/>
    <dgm:cxn modelId="{DB7B2087-2B26-2946-A6DE-ED9E36C515A9}" type="presParOf" srcId="{1A010248-F548-F346-8ADB-96035AED7299}" destId="{064606FB-5D20-144B-B501-E8786E822E20}" srcOrd="2" destOrd="0" presId="urn:microsoft.com/office/officeart/2005/8/layout/list1"/>
    <dgm:cxn modelId="{44E5B723-C593-F846-AACB-1BA61ACA3D72}" type="presParOf" srcId="{1A010248-F548-F346-8ADB-96035AED7299}" destId="{A5334CB6-D903-FB4A-8F24-0045DA1D327F}" srcOrd="3" destOrd="0" presId="urn:microsoft.com/office/officeart/2005/8/layout/list1"/>
    <dgm:cxn modelId="{9217D807-3F17-444A-B9BA-5066EBB9FD96}" type="presParOf" srcId="{1A010248-F548-F346-8ADB-96035AED7299}" destId="{3D0F6A07-01CB-604B-B50A-3736C0A4B19A}" srcOrd="4" destOrd="0" presId="urn:microsoft.com/office/officeart/2005/8/layout/list1"/>
    <dgm:cxn modelId="{744BF4A6-9ECE-8B4A-81E7-A976A3C714D5}" type="presParOf" srcId="{3D0F6A07-01CB-604B-B50A-3736C0A4B19A}" destId="{5109884A-4A31-4945-AEDA-EC985EBE0282}" srcOrd="0" destOrd="0" presId="urn:microsoft.com/office/officeart/2005/8/layout/list1"/>
    <dgm:cxn modelId="{368510C0-3BFF-034F-9EB3-4638FC02294D}" type="presParOf" srcId="{3D0F6A07-01CB-604B-B50A-3736C0A4B19A}" destId="{AEF5B4F8-0BEB-CA45-966A-7A4B1541DFC8}" srcOrd="1" destOrd="0" presId="urn:microsoft.com/office/officeart/2005/8/layout/list1"/>
    <dgm:cxn modelId="{9D77503B-382C-A448-9BAB-EACADD54F65B}" type="presParOf" srcId="{1A010248-F548-F346-8ADB-96035AED7299}" destId="{9B2E5195-093C-5E4B-8C66-883EB1F6BE9A}" srcOrd="5" destOrd="0" presId="urn:microsoft.com/office/officeart/2005/8/layout/list1"/>
    <dgm:cxn modelId="{3C9A0F87-60B6-4445-8F15-DC801AAD003E}" type="presParOf" srcId="{1A010248-F548-F346-8ADB-96035AED7299}" destId="{B1F670F3-D264-4046-87DC-A6F828D90574}" srcOrd="6" destOrd="0" presId="urn:microsoft.com/office/officeart/2005/8/layout/list1"/>
    <dgm:cxn modelId="{D39CA8B7-2FE8-7A49-B472-B47C823D5812}" type="presParOf" srcId="{1A010248-F548-F346-8ADB-96035AED7299}" destId="{6DF703D6-98F2-5249-A8A7-FB271A0E1613}" srcOrd="7" destOrd="0" presId="urn:microsoft.com/office/officeart/2005/8/layout/list1"/>
    <dgm:cxn modelId="{E9692707-EE98-CC45-8263-372118D7872A}" type="presParOf" srcId="{1A010248-F548-F346-8ADB-96035AED7299}" destId="{7170CCDA-66F4-F34B-8E49-862D3080B636}" srcOrd="8" destOrd="0" presId="urn:microsoft.com/office/officeart/2005/8/layout/list1"/>
    <dgm:cxn modelId="{BFA2B847-DBAB-0640-8045-D57351A96A4B}" type="presParOf" srcId="{7170CCDA-66F4-F34B-8E49-862D3080B636}" destId="{67EDB3EC-627F-AF4E-ACA6-CEE3814DEF67}" srcOrd="0" destOrd="0" presId="urn:microsoft.com/office/officeart/2005/8/layout/list1"/>
    <dgm:cxn modelId="{8187C0EF-C520-174F-8B63-A000C5F3A5A8}" type="presParOf" srcId="{7170CCDA-66F4-F34B-8E49-862D3080B636}" destId="{BC73B10D-3B03-D548-9EEA-CA43DC155C9C}" srcOrd="1" destOrd="0" presId="urn:microsoft.com/office/officeart/2005/8/layout/list1"/>
    <dgm:cxn modelId="{C44D0D38-8732-D748-9352-E176FC6D652D}" type="presParOf" srcId="{1A010248-F548-F346-8ADB-96035AED7299}" destId="{50A7113B-D3E7-0D48-8FBA-2EDED0047D9A}" srcOrd="9" destOrd="0" presId="urn:microsoft.com/office/officeart/2005/8/layout/list1"/>
    <dgm:cxn modelId="{EBB992B8-9B07-B44E-82AC-AE2FF1679D5B}" type="presParOf" srcId="{1A010248-F548-F346-8ADB-96035AED7299}" destId="{01E9E69B-17E4-D64F-8AF9-CCFECEFBC5C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16AAC78-97B9-3543-8F53-ED95E1C7D771}" type="doc">
      <dgm:prSet loTypeId="urn:microsoft.com/office/officeart/2005/8/layout/hierarchy4" loCatId="hierarchy" qsTypeId="urn:microsoft.com/office/officeart/2005/8/quickstyle/simple4" qsCatId="simple" csTypeId="urn:microsoft.com/office/officeart/2005/8/colors/accent1_2" csCatId="accent1" phldr="1"/>
      <dgm:spPr/>
      <dgm:t>
        <a:bodyPr/>
        <a:lstStyle/>
        <a:p>
          <a:endParaRPr lang="en-US"/>
        </a:p>
      </dgm:t>
    </dgm:pt>
    <dgm:pt modelId="{75B34386-F0AB-CD46-84EA-8D89FCFC39BD}">
      <dgm:prSet phldrT="[Text]"/>
      <dgm:spPr/>
      <dgm:t>
        <a:bodyPr/>
        <a:lstStyle/>
        <a:p>
          <a:r>
            <a:rPr lang="en-US" dirty="0" smtClean="0"/>
            <a:t>process isolation</a:t>
          </a:r>
          <a:endParaRPr lang="en-US" dirty="0"/>
        </a:p>
      </dgm:t>
    </dgm:pt>
    <dgm:pt modelId="{57DA6739-13AF-B24D-B6D0-B4668A60BF4B}" type="parTrans" cxnId="{7F362CC4-ECC9-CD44-9D58-6E2B6146DB71}">
      <dgm:prSet/>
      <dgm:spPr/>
      <dgm:t>
        <a:bodyPr/>
        <a:lstStyle/>
        <a:p>
          <a:endParaRPr lang="en-US"/>
        </a:p>
      </dgm:t>
    </dgm:pt>
    <dgm:pt modelId="{79E5EA0B-B2CC-2748-AC4F-138875C68729}" type="sibTrans" cxnId="{7F362CC4-ECC9-CD44-9D58-6E2B6146DB71}">
      <dgm:prSet/>
      <dgm:spPr/>
      <dgm:t>
        <a:bodyPr/>
        <a:lstStyle/>
        <a:p>
          <a:endParaRPr lang="en-US"/>
        </a:p>
      </dgm:t>
    </dgm:pt>
    <dgm:pt modelId="{62F64981-E47C-2F47-B840-C2EC17A82FE8}">
      <dgm:prSet/>
      <dgm:spPr/>
      <dgm:t>
        <a:bodyPr/>
        <a:lstStyle/>
        <a:p>
          <a:r>
            <a:rPr lang="en-US" dirty="0" smtClean="0"/>
            <a:t>long-term storage</a:t>
          </a:r>
        </a:p>
      </dgm:t>
    </dgm:pt>
    <dgm:pt modelId="{EF32C7B3-B10B-CA40-A86A-92162F8861D6}" type="sibTrans" cxnId="{94AE492E-D8DD-044E-B047-87834BE1E331}">
      <dgm:prSet/>
      <dgm:spPr/>
      <dgm:t>
        <a:bodyPr/>
        <a:lstStyle/>
        <a:p>
          <a:endParaRPr lang="en-US"/>
        </a:p>
      </dgm:t>
    </dgm:pt>
    <dgm:pt modelId="{065A02B7-14B2-F941-9D22-A3CAC1C77409}" type="parTrans" cxnId="{94AE492E-D8DD-044E-B047-87834BE1E331}">
      <dgm:prSet/>
      <dgm:spPr/>
      <dgm:t>
        <a:bodyPr/>
        <a:lstStyle/>
        <a:p>
          <a:endParaRPr lang="en-US"/>
        </a:p>
      </dgm:t>
    </dgm:pt>
    <dgm:pt modelId="{755CA9AD-2300-F345-A6A2-4A43D52AFA2C}">
      <dgm:prSet/>
      <dgm:spPr>
        <a:solidFill>
          <a:schemeClr val="accent6"/>
        </a:solidFill>
      </dgm:spPr>
      <dgm:t>
        <a:bodyPr/>
        <a:lstStyle/>
        <a:p>
          <a:r>
            <a:rPr lang="en-US" dirty="0" smtClean="0"/>
            <a:t>protection and access control</a:t>
          </a:r>
        </a:p>
      </dgm:t>
    </dgm:pt>
    <dgm:pt modelId="{3B33AB8A-BFAA-D148-9699-18DA89353B27}" type="sibTrans" cxnId="{0C81C5A5-B48B-4C49-BA7B-9745E51FA8FE}">
      <dgm:prSet/>
      <dgm:spPr/>
      <dgm:t>
        <a:bodyPr/>
        <a:lstStyle/>
        <a:p>
          <a:endParaRPr lang="en-US"/>
        </a:p>
      </dgm:t>
    </dgm:pt>
    <dgm:pt modelId="{79444687-56B4-BE42-89B6-5E68C61243A9}" type="parTrans" cxnId="{0C81C5A5-B48B-4C49-BA7B-9745E51FA8FE}">
      <dgm:prSet/>
      <dgm:spPr/>
      <dgm:t>
        <a:bodyPr/>
        <a:lstStyle/>
        <a:p>
          <a:endParaRPr lang="en-US"/>
        </a:p>
      </dgm:t>
    </dgm:pt>
    <dgm:pt modelId="{6AD32E60-30EB-5F49-8402-FEBB1BEC15FB}">
      <dgm:prSet/>
      <dgm:spPr/>
      <dgm:t>
        <a:bodyPr/>
        <a:lstStyle/>
        <a:p>
          <a:r>
            <a:rPr lang="en-US" dirty="0" smtClean="0"/>
            <a:t>support of modular programming</a:t>
          </a:r>
        </a:p>
      </dgm:t>
    </dgm:pt>
    <dgm:pt modelId="{E5771208-8447-2F49-876E-5F704802A112}" type="sibTrans" cxnId="{51DF8080-7CAB-D046-BCF8-A72F41EC976A}">
      <dgm:prSet/>
      <dgm:spPr/>
      <dgm:t>
        <a:bodyPr/>
        <a:lstStyle/>
        <a:p>
          <a:endParaRPr lang="en-US"/>
        </a:p>
      </dgm:t>
    </dgm:pt>
    <dgm:pt modelId="{D17AC847-18A7-6242-95AF-C5A5041F1189}" type="parTrans" cxnId="{51DF8080-7CAB-D046-BCF8-A72F41EC976A}">
      <dgm:prSet/>
      <dgm:spPr/>
      <dgm:t>
        <a:bodyPr/>
        <a:lstStyle/>
        <a:p>
          <a:endParaRPr lang="en-US"/>
        </a:p>
      </dgm:t>
    </dgm:pt>
    <dgm:pt modelId="{917AD6AD-473C-6B42-9778-12D0B8634556}">
      <dgm:prSet/>
      <dgm:spPr>
        <a:solidFill>
          <a:schemeClr val="accent6"/>
        </a:solidFill>
      </dgm:spPr>
      <dgm:t>
        <a:bodyPr/>
        <a:lstStyle/>
        <a:p>
          <a:r>
            <a:rPr lang="en-US" dirty="0" smtClean="0"/>
            <a:t>automatic allocation and management</a:t>
          </a:r>
        </a:p>
      </dgm:t>
    </dgm:pt>
    <dgm:pt modelId="{9C593880-76CB-0B4A-AF58-0D6DCF60392C}" type="sibTrans" cxnId="{A19416EE-902F-3548-9C7C-8BD8736681ED}">
      <dgm:prSet/>
      <dgm:spPr/>
      <dgm:t>
        <a:bodyPr/>
        <a:lstStyle/>
        <a:p>
          <a:endParaRPr lang="en-US"/>
        </a:p>
      </dgm:t>
    </dgm:pt>
    <dgm:pt modelId="{FB5C4788-E623-8A42-9435-061E3F472B60}" type="parTrans" cxnId="{A19416EE-902F-3548-9C7C-8BD8736681ED}">
      <dgm:prSet/>
      <dgm:spPr/>
      <dgm:t>
        <a:bodyPr/>
        <a:lstStyle/>
        <a:p>
          <a:endParaRPr lang="en-US"/>
        </a:p>
      </dgm:t>
    </dgm:pt>
    <dgm:pt modelId="{503E1B7A-35F9-7B47-BD86-19E92F7F9B5A}" type="pres">
      <dgm:prSet presAssocID="{916AAC78-97B9-3543-8F53-ED95E1C7D771}" presName="Name0" presStyleCnt="0">
        <dgm:presLayoutVars>
          <dgm:chPref val="1"/>
          <dgm:dir/>
          <dgm:animOne val="branch"/>
          <dgm:animLvl val="lvl"/>
          <dgm:resizeHandles/>
        </dgm:presLayoutVars>
      </dgm:prSet>
      <dgm:spPr/>
      <dgm:t>
        <a:bodyPr/>
        <a:lstStyle/>
        <a:p>
          <a:endParaRPr lang="en-US"/>
        </a:p>
      </dgm:t>
    </dgm:pt>
    <dgm:pt modelId="{B408F0FB-D4D3-2B4D-9EF4-F156061A0644}" type="pres">
      <dgm:prSet presAssocID="{75B34386-F0AB-CD46-84EA-8D89FCFC39BD}" presName="vertOne" presStyleCnt="0"/>
      <dgm:spPr/>
    </dgm:pt>
    <dgm:pt modelId="{4C78D5A0-86E1-7F4A-97F2-4E691D203110}" type="pres">
      <dgm:prSet presAssocID="{75B34386-F0AB-CD46-84EA-8D89FCFC39BD}" presName="txOne" presStyleLbl="node0" presStyleIdx="0" presStyleCnt="5">
        <dgm:presLayoutVars>
          <dgm:chPref val="3"/>
        </dgm:presLayoutVars>
      </dgm:prSet>
      <dgm:spPr/>
      <dgm:t>
        <a:bodyPr/>
        <a:lstStyle/>
        <a:p>
          <a:endParaRPr lang="en-US"/>
        </a:p>
      </dgm:t>
    </dgm:pt>
    <dgm:pt modelId="{E2C258D7-E993-8440-9144-E435C4247186}" type="pres">
      <dgm:prSet presAssocID="{75B34386-F0AB-CD46-84EA-8D89FCFC39BD}" presName="horzOne" presStyleCnt="0"/>
      <dgm:spPr/>
    </dgm:pt>
    <dgm:pt modelId="{5B893B37-97AF-054E-87A9-D3A5B878CE6B}" type="pres">
      <dgm:prSet presAssocID="{79E5EA0B-B2CC-2748-AC4F-138875C68729}" presName="sibSpaceOne" presStyleCnt="0"/>
      <dgm:spPr/>
    </dgm:pt>
    <dgm:pt modelId="{1B4EBE33-76BD-E346-BD81-0035938E32F4}" type="pres">
      <dgm:prSet presAssocID="{917AD6AD-473C-6B42-9778-12D0B8634556}" presName="vertOne" presStyleCnt="0"/>
      <dgm:spPr/>
    </dgm:pt>
    <dgm:pt modelId="{0F6F9771-857A-ED4D-BB66-061A66D62E92}" type="pres">
      <dgm:prSet presAssocID="{917AD6AD-473C-6B42-9778-12D0B8634556}" presName="txOne" presStyleLbl="node0" presStyleIdx="1" presStyleCnt="5">
        <dgm:presLayoutVars>
          <dgm:chPref val="3"/>
        </dgm:presLayoutVars>
      </dgm:prSet>
      <dgm:spPr/>
      <dgm:t>
        <a:bodyPr/>
        <a:lstStyle/>
        <a:p>
          <a:endParaRPr lang="en-US"/>
        </a:p>
      </dgm:t>
    </dgm:pt>
    <dgm:pt modelId="{FCF47FEA-9FF4-5245-9791-CB9813EB6E75}" type="pres">
      <dgm:prSet presAssocID="{917AD6AD-473C-6B42-9778-12D0B8634556}" presName="horzOne" presStyleCnt="0"/>
      <dgm:spPr/>
    </dgm:pt>
    <dgm:pt modelId="{CCB94D94-F9BD-614A-A861-6798F2674DF8}" type="pres">
      <dgm:prSet presAssocID="{9C593880-76CB-0B4A-AF58-0D6DCF60392C}" presName="sibSpaceOne" presStyleCnt="0"/>
      <dgm:spPr/>
    </dgm:pt>
    <dgm:pt modelId="{5C5AFF65-62A2-9744-9017-2492490F5FA4}" type="pres">
      <dgm:prSet presAssocID="{6AD32E60-30EB-5F49-8402-FEBB1BEC15FB}" presName="vertOne" presStyleCnt="0"/>
      <dgm:spPr/>
    </dgm:pt>
    <dgm:pt modelId="{1822B451-F610-B34E-B470-4405426B9598}" type="pres">
      <dgm:prSet presAssocID="{6AD32E60-30EB-5F49-8402-FEBB1BEC15FB}" presName="txOne" presStyleLbl="node0" presStyleIdx="2" presStyleCnt="5">
        <dgm:presLayoutVars>
          <dgm:chPref val="3"/>
        </dgm:presLayoutVars>
      </dgm:prSet>
      <dgm:spPr/>
      <dgm:t>
        <a:bodyPr/>
        <a:lstStyle/>
        <a:p>
          <a:endParaRPr lang="en-US"/>
        </a:p>
      </dgm:t>
    </dgm:pt>
    <dgm:pt modelId="{9B6D9530-9F04-9C44-8E40-F216645BFD20}" type="pres">
      <dgm:prSet presAssocID="{6AD32E60-30EB-5F49-8402-FEBB1BEC15FB}" presName="horzOne" presStyleCnt="0"/>
      <dgm:spPr/>
    </dgm:pt>
    <dgm:pt modelId="{85D6265E-4530-B848-AEAF-8FE6E7DD9689}" type="pres">
      <dgm:prSet presAssocID="{E5771208-8447-2F49-876E-5F704802A112}" presName="sibSpaceOne" presStyleCnt="0"/>
      <dgm:spPr/>
    </dgm:pt>
    <dgm:pt modelId="{77DBD082-B48B-1546-9D79-92347C2617E5}" type="pres">
      <dgm:prSet presAssocID="{755CA9AD-2300-F345-A6A2-4A43D52AFA2C}" presName="vertOne" presStyleCnt="0"/>
      <dgm:spPr/>
    </dgm:pt>
    <dgm:pt modelId="{687C7697-D43A-4A4A-B7E2-A030E8315BDD}" type="pres">
      <dgm:prSet presAssocID="{755CA9AD-2300-F345-A6A2-4A43D52AFA2C}" presName="txOne" presStyleLbl="node0" presStyleIdx="3" presStyleCnt="5">
        <dgm:presLayoutVars>
          <dgm:chPref val="3"/>
        </dgm:presLayoutVars>
      </dgm:prSet>
      <dgm:spPr/>
      <dgm:t>
        <a:bodyPr/>
        <a:lstStyle/>
        <a:p>
          <a:endParaRPr lang="en-US"/>
        </a:p>
      </dgm:t>
    </dgm:pt>
    <dgm:pt modelId="{2758886A-216D-1941-A641-EB90B720CDBB}" type="pres">
      <dgm:prSet presAssocID="{755CA9AD-2300-F345-A6A2-4A43D52AFA2C}" presName="horzOne" presStyleCnt="0"/>
      <dgm:spPr/>
    </dgm:pt>
    <dgm:pt modelId="{47A69202-7129-FF40-BEA5-6589D499B7A4}" type="pres">
      <dgm:prSet presAssocID="{3B33AB8A-BFAA-D148-9699-18DA89353B27}" presName="sibSpaceOne" presStyleCnt="0"/>
      <dgm:spPr/>
    </dgm:pt>
    <dgm:pt modelId="{9E64F0D3-85C3-7548-AC3B-1C1C12826CE5}" type="pres">
      <dgm:prSet presAssocID="{62F64981-E47C-2F47-B840-C2EC17A82FE8}" presName="vertOne" presStyleCnt="0"/>
      <dgm:spPr/>
    </dgm:pt>
    <dgm:pt modelId="{E23446C9-B403-3445-83E0-0F2AC82ADDC6}" type="pres">
      <dgm:prSet presAssocID="{62F64981-E47C-2F47-B840-C2EC17A82FE8}" presName="txOne" presStyleLbl="node0" presStyleIdx="4" presStyleCnt="5">
        <dgm:presLayoutVars>
          <dgm:chPref val="3"/>
        </dgm:presLayoutVars>
      </dgm:prSet>
      <dgm:spPr/>
      <dgm:t>
        <a:bodyPr/>
        <a:lstStyle/>
        <a:p>
          <a:endParaRPr lang="en-US"/>
        </a:p>
      </dgm:t>
    </dgm:pt>
    <dgm:pt modelId="{2CD281A3-AB3D-A54D-9BC6-7DE9B4F7E39B}" type="pres">
      <dgm:prSet presAssocID="{62F64981-E47C-2F47-B840-C2EC17A82FE8}" presName="horzOne" presStyleCnt="0"/>
      <dgm:spPr/>
    </dgm:pt>
  </dgm:ptLst>
  <dgm:cxnLst>
    <dgm:cxn modelId="{EE07CADA-16FF-C34E-8E31-A94AB2406735}" type="presOf" srcId="{6AD32E60-30EB-5F49-8402-FEBB1BEC15FB}" destId="{1822B451-F610-B34E-B470-4405426B9598}" srcOrd="0" destOrd="0" presId="urn:microsoft.com/office/officeart/2005/8/layout/hierarchy4"/>
    <dgm:cxn modelId="{851B0ED6-E9CC-5147-8CDE-9D45DD8B49EE}" type="presOf" srcId="{917AD6AD-473C-6B42-9778-12D0B8634556}" destId="{0F6F9771-857A-ED4D-BB66-061A66D62E92}" srcOrd="0" destOrd="0" presId="urn:microsoft.com/office/officeart/2005/8/layout/hierarchy4"/>
    <dgm:cxn modelId="{A19416EE-902F-3548-9C7C-8BD8736681ED}" srcId="{916AAC78-97B9-3543-8F53-ED95E1C7D771}" destId="{917AD6AD-473C-6B42-9778-12D0B8634556}" srcOrd="1" destOrd="0" parTransId="{FB5C4788-E623-8A42-9435-061E3F472B60}" sibTransId="{9C593880-76CB-0B4A-AF58-0D6DCF60392C}"/>
    <dgm:cxn modelId="{94AE492E-D8DD-044E-B047-87834BE1E331}" srcId="{916AAC78-97B9-3543-8F53-ED95E1C7D771}" destId="{62F64981-E47C-2F47-B840-C2EC17A82FE8}" srcOrd="4" destOrd="0" parTransId="{065A02B7-14B2-F941-9D22-A3CAC1C77409}" sibTransId="{EF32C7B3-B10B-CA40-A86A-92162F8861D6}"/>
    <dgm:cxn modelId="{0C81C5A5-B48B-4C49-BA7B-9745E51FA8FE}" srcId="{916AAC78-97B9-3543-8F53-ED95E1C7D771}" destId="{755CA9AD-2300-F345-A6A2-4A43D52AFA2C}" srcOrd="3" destOrd="0" parTransId="{79444687-56B4-BE42-89B6-5E68C61243A9}" sibTransId="{3B33AB8A-BFAA-D148-9699-18DA89353B27}"/>
    <dgm:cxn modelId="{99E55C03-BFDD-7D4E-AFDC-5A285C6FCD8E}" type="presOf" srcId="{755CA9AD-2300-F345-A6A2-4A43D52AFA2C}" destId="{687C7697-D43A-4A4A-B7E2-A030E8315BDD}" srcOrd="0" destOrd="0" presId="urn:microsoft.com/office/officeart/2005/8/layout/hierarchy4"/>
    <dgm:cxn modelId="{6ABBA9FA-4716-6349-9FA8-CA61E4855E06}" type="presOf" srcId="{62F64981-E47C-2F47-B840-C2EC17A82FE8}" destId="{E23446C9-B403-3445-83E0-0F2AC82ADDC6}" srcOrd="0" destOrd="0" presId="urn:microsoft.com/office/officeart/2005/8/layout/hierarchy4"/>
    <dgm:cxn modelId="{51DF8080-7CAB-D046-BCF8-A72F41EC976A}" srcId="{916AAC78-97B9-3543-8F53-ED95E1C7D771}" destId="{6AD32E60-30EB-5F49-8402-FEBB1BEC15FB}" srcOrd="2" destOrd="0" parTransId="{D17AC847-18A7-6242-95AF-C5A5041F1189}" sibTransId="{E5771208-8447-2F49-876E-5F704802A112}"/>
    <dgm:cxn modelId="{B2AE760B-A0D9-4548-B855-A1A71179217C}" type="presOf" srcId="{916AAC78-97B9-3543-8F53-ED95E1C7D771}" destId="{503E1B7A-35F9-7B47-BD86-19E92F7F9B5A}" srcOrd="0" destOrd="0" presId="urn:microsoft.com/office/officeart/2005/8/layout/hierarchy4"/>
    <dgm:cxn modelId="{C61CCA96-6F9A-2D4F-B022-3A4DB93161B0}" type="presOf" srcId="{75B34386-F0AB-CD46-84EA-8D89FCFC39BD}" destId="{4C78D5A0-86E1-7F4A-97F2-4E691D203110}" srcOrd="0" destOrd="0" presId="urn:microsoft.com/office/officeart/2005/8/layout/hierarchy4"/>
    <dgm:cxn modelId="{7F362CC4-ECC9-CD44-9D58-6E2B6146DB71}" srcId="{916AAC78-97B9-3543-8F53-ED95E1C7D771}" destId="{75B34386-F0AB-CD46-84EA-8D89FCFC39BD}" srcOrd="0" destOrd="0" parTransId="{57DA6739-13AF-B24D-B6D0-B4668A60BF4B}" sibTransId="{79E5EA0B-B2CC-2748-AC4F-138875C68729}"/>
    <dgm:cxn modelId="{42CE2A19-3DFF-7541-9014-98B65A709D25}" type="presParOf" srcId="{503E1B7A-35F9-7B47-BD86-19E92F7F9B5A}" destId="{B408F0FB-D4D3-2B4D-9EF4-F156061A0644}" srcOrd="0" destOrd="0" presId="urn:microsoft.com/office/officeart/2005/8/layout/hierarchy4"/>
    <dgm:cxn modelId="{BECD670C-42B3-8041-9AF3-9BAE93E1C3DD}" type="presParOf" srcId="{B408F0FB-D4D3-2B4D-9EF4-F156061A0644}" destId="{4C78D5A0-86E1-7F4A-97F2-4E691D203110}" srcOrd="0" destOrd="0" presId="urn:microsoft.com/office/officeart/2005/8/layout/hierarchy4"/>
    <dgm:cxn modelId="{D42373A3-5545-1C49-99CB-7CA3E310E4DE}" type="presParOf" srcId="{B408F0FB-D4D3-2B4D-9EF4-F156061A0644}" destId="{E2C258D7-E993-8440-9144-E435C4247186}" srcOrd="1" destOrd="0" presId="urn:microsoft.com/office/officeart/2005/8/layout/hierarchy4"/>
    <dgm:cxn modelId="{A01CDEE1-D075-4D4B-9D44-FC29C3983055}" type="presParOf" srcId="{503E1B7A-35F9-7B47-BD86-19E92F7F9B5A}" destId="{5B893B37-97AF-054E-87A9-D3A5B878CE6B}" srcOrd="1" destOrd="0" presId="urn:microsoft.com/office/officeart/2005/8/layout/hierarchy4"/>
    <dgm:cxn modelId="{E9F2BECB-3EDD-514F-B049-F98AA5AE2409}" type="presParOf" srcId="{503E1B7A-35F9-7B47-BD86-19E92F7F9B5A}" destId="{1B4EBE33-76BD-E346-BD81-0035938E32F4}" srcOrd="2" destOrd="0" presId="urn:microsoft.com/office/officeart/2005/8/layout/hierarchy4"/>
    <dgm:cxn modelId="{B6B584BD-78C3-2842-A016-8E87ADD2879E}" type="presParOf" srcId="{1B4EBE33-76BD-E346-BD81-0035938E32F4}" destId="{0F6F9771-857A-ED4D-BB66-061A66D62E92}" srcOrd="0" destOrd="0" presId="urn:microsoft.com/office/officeart/2005/8/layout/hierarchy4"/>
    <dgm:cxn modelId="{044D42F6-FBFC-E04A-8623-0C683DD228FE}" type="presParOf" srcId="{1B4EBE33-76BD-E346-BD81-0035938E32F4}" destId="{FCF47FEA-9FF4-5245-9791-CB9813EB6E75}" srcOrd="1" destOrd="0" presId="urn:microsoft.com/office/officeart/2005/8/layout/hierarchy4"/>
    <dgm:cxn modelId="{17E94F11-5172-C844-AF54-9D82186112EB}" type="presParOf" srcId="{503E1B7A-35F9-7B47-BD86-19E92F7F9B5A}" destId="{CCB94D94-F9BD-614A-A861-6798F2674DF8}" srcOrd="3" destOrd="0" presId="urn:microsoft.com/office/officeart/2005/8/layout/hierarchy4"/>
    <dgm:cxn modelId="{A0DB54B1-BB75-D14F-993B-FA618C0FBB42}" type="presParOf" srcId="{503E1B7A-35F9-7B47-BD86-19E92F7F9B5A}" destId="{5C5AFF65-62A2-9744-9017-2492490F5FA4}" srcOrd="4" destOrd="0" presId="urn:microsoft.com/office/officeart/2005/8/layout/hierarchy4"/>
    <dgm:cxn modelId="{E1A93D26-5DE1-FC47-9F68-68B6A2CCEE14}" type="presParOf" srcId="{5C5AFF65-62A2-9744-9017-2492490F5FA4}" destId="{1822B451-F610-B34E-B470-4405426B9598}" srcOrd="0" destOrd="0" presId="urn:microsoft.com/office/officeart/2005/8/layout/hierarchy4"/>
    <dgm:cxn modelId="{32CF2B47-5C9E-264E-80A6-9F090A43E7F9}" type="presParOf" srcId="{5C5AFF65-62A2-9744-9017-2492490F5FA4}" destId="{9B6D9530-9F04-9C44-8E40-F216645BFD20}" srcOrd="1" destOrd="0" presId="urn:microsoft.com/office/officeart/2005/8/layout/hierarchy4"/>
    <dgm:cxn modelId="{FBF431D1-9FA3-9044-A33E-E22EC86DB405}" type="presParOf" srcId="{503E1B7A-35F9-7B47-BD86-19E92F7F9B5A}" destId="{85D6265E-4530-B848-AEAF-8FE6E7DD9689}" srcOrd="5" destOrd="0" presId="urn:microsoft.com/office/officeart/2005/8/layout/hierarchy4"/>
    <dgm:cxn modelId="{5A9420F6-E757-CF47-8220-A50E699C05F6}" type="presParOf" srcId="{503E1B7A-35F9-7B47-BD86-19E92F7F9B5A}" destId="{77DBD082-B48B-1546-9D79-92347C2617E5}" srcOrd="6" destOrd="0" presId="urn:microsoft.com/office/officeart/2005/8/layout/hierarchy4"/>
    <dgm:cxn modelId="{EFC48128-F4A0-7245-9E98-BF2EBC8C7D27}" type="presParOf" srcId="{77DBD082-B48B-1546-9D79-92347C2617E5}" destId="{687C7697-D43A-4A4A-B7E2-A030E8315BDD}" srcOrd="0" destOrd="0" presId="urn:microsoft.com/office/officeart/2005/8/layout/hierarchy4"/>
    <dgm:cxn modelId="{E1FBB89C-CCDF-314A-B62F-9C3687257AB0}" type="presParOf" srcId="{77DBD082-B48B-1546-9D79-92347C2617E5}" destId="{2758886A-216D-1941-A641-EB90B720CDBB}" srcOrd="1" destOrd="0" presId="urn:microsoft.com/office/officeart/2005/8/layout/hierarchy4"/>
    <dgm:cxn modelId="{ADA78AA0-906F-3B46-AE92-A446973A8B12}" type="presParOf" srcId="{503E1B7A-35F9-7B47-BD86-19E92F7F9B5A}" destId="{47A69202-7129-FF40-BEA5-6589D499B7A4}" srcOrd="7" destOrd="0" presId="urn:microsoft.com/office/officeart/2005/8/layout/hierarchy4"/>
    <dgm:cxn modelId="{E38CE6AB-E3AB-E746-9EC4-61BBBE41348D}" type="presParOf" srcId="{503E1B7A-35F9-7B47-BD86-19E92F7F9B5A}" destId="{9E64F0D3-85C3-7548-AC3B-1C1C12826CE5}" srcOrd="8" destOrd="0" presId="urn:microsoft.com/office/officeart/2005/8/layout/hierarchy4"/>
    <dgm:cxn modelId="{BCED960A-CCFA-2241-983C-9CDA5EE055A8}" type="presParOf" srcId="{9E64F0D3-85C3-7548-AC3B-1C1C12826CE5}" destId="{E23446C9-B403-3445-83E0-0F2AC82ADDC6}" srcOrd="0" destOrd="0" presId="urn:microsoft.com/office/officeart/2005/8/layout/hierarchy4"/>
    <dgm:cxn modelId="{2E482BED-5D0B-7B47-864E-21A0F7CD7460}" type="presParOf" srcId="{9E64F0D3-85C3-7548-AC3B-1C1C12826CE5}" destId="{2CD281A3-AB3D-A54D-9BC6-7DE9B4F7E39B}"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109DAB0-615D-E740-9E5E-0DF7586EB7AE}" type="doc">
      <dgm:prSet loTypeId="urn:microsoft.com/office/officeart/2005/8/layout/radial1" loCatId="relationship" qsTypeId="urn:microsoft.com/office/officeart/2005/8/quickstyle/simple4" qsCatId="simple" csTypeId="urn:microsoft.com/office/officeart/2005/8/colors/accent1_2" csCatId="accent1" phldr="1"/>
      <dgm:spPr/>
      <dgm:t>
        <a:bodyPr/>
        <a:lstStyle/>
        <a:p>
          <a:endParaRPr lang="en-US"/>
        </a:p>
      </dgm:t>
    </dgm:pt>
    <dgm:pt modelId="{AE8990D6-652F-574D-9ED8-2B5A3E64D539}">
      <dgm:prSet phldrT="[Text]"/>
      <dgm:spPr/>
      <dgm:t>
        <a:bodyPr/>
        <a:lstStyle/>
        <a:p>
          <a:r>
            <a:rPr lang="en-US" dirty="0" smtClean="0"/>
            <a:t>Main issues</a:t>
          </a:r>
          <a:endParaRPr lang="en-US" dirty="0"/>
        </a:p>
      </dgm:t>
    </dgm:pt>
    <dgm:pt modelId="{C4B4C873-0697-6349-9778-13D58C3F989C}" type="parTrans" cxnId="{907DD8AF-7B25-AB41-9AF4-CC65B222BC9E}">
      <dgm:prSet/>
      <dgm:spPr/>
      <dgm:t>
        <a:bodyPr/>
        <a:lstStyle/>
        <a:p>
          <a:endParaRPr lang="en-US"/>
        </a:p>
      </dgm:t>
    </dgm:pt>
    <dgm:pt modelId="{B6FB315D-3E5E-654D-A3CB-244CD9259A96}" type="sibTrans" cxnId="{907DD8AF-7B25-AB41-9AF4-CC65B222BC9E}">
      <dgm:prSet/>
      <dgm:spPr/>
      <dgm:t>
        <a:bodyPr/>
        <a:lstStyle/>
        <a:p>
          <a:endParaRPr lang="en-US"/>
        </a:p>
      </dgm:t>
    </dgm:pt>
    <dgm:pt modelId="{86D15660-48BC-EF49-AEC1-7A4852407CF9}">
      <dgm:prSet custT="1"/>
      <dgm:spPr>
        <a:solidFill>
          <a:schemeClr val="accent2">
            <a:lumMod val="75000"/>
          </a:schemeClr>
        </a:solidFill>
      </dgm:spPr>
      <dgm:t>
        <a:bodyPr/>
        <a:lstStyle/>
        <a:p>
          <a:r>
            <a:rPr lang="en-US" sz="1800" dirty="0" smtClean="0"/>
            <a:t>availability</a:t>
          </a:r>
        </a:p>
      </dgm:t>
    </dgm:pt>
    <dgm:pt modelId="{71E07CA2-F46F-DB44-99BF-3E02B9A7B636}" type="parTrans" cxnId="{714D8AFF-C067-8F4C-B652-DE2A3AD8D607}">
      <dgm:prSet/>
      <dgm:spPr/>
      <dgm:t>
        <a:bodyPr/>
        <a:lstStyle/>
        <a:p>
          <a:endParaRPr lang="en-US" dirty="0"/>
        </a:p>
      </dgm:t>
    </dgm:pt>
    <dgm:pt modelId="{534A0585-C843-B540-B1B6-5933313388CD}" type="sibTrans" cxnId="{714D8AFF-C067-8F4C-B652-DE2A3AD8D607}">
      <dgm:prSet/>
      <dgm:spPr/>
      <dgm:t>
        <a:bodyPr/>
        <a:lstStyle/>
        <a:p>
          <a:endParaRPr lang="en-US"/>
        </a:p>
      </dgm:t>
    </dgm:pt>
    <dgm:pt modelId="{78009653-3BB0-EA4A-B646-D7C0427ADD5F}">
      <dgm:prSet custT="1"/>
      <dgm:spPr>
        <a:solidFill>
          <a:schemeClr val="accent6"/>
        </a:solidFill>
      </dgm:spPr>
      <dgm:t>
        <a:bodyPr/>
        <a:lstStyle/>
        <a:p>
          <a:r>
            <a:rPr lang="en-US" sz="1600" dirty="0" smtClean="0"/>
            <a:t>confidentiality</a:t>
          </a:r>
        </a:p>
      </dgm:t>
    </dgm:pt>
    <dgm:pt modelId="{B1058C52-C848-6744-82F6-193401DCD266}" type="parTrans" cxnId="{E8B0D0C4-B3D7-C045-B736-B71D2CA5FCBB}">
      <dgm:prSet/>
      <dgm:spPr/>
      <dgm:t>
        <a:bodyPr/>
        <a:lstStyle/>
        <a:p>
          <a:endParaRPr lang="en-US" dirty="0"/>
        </a:p>
      </dgm:t>
    </dgm:pt>
    <dgm:pt modelId="{E59CA2E3-645A-C044-9683-61EEC112084A}" type="sibTrans" cxnId="{E8B0D0C4-B3D7-C045-B736-B71D2CA5FCBB}">
      <dgm:prSet/>
      <dgm:spPr/>
      <dgm:t>
        <a:bodyPr/>
        <a:lstStyle/>
        <a:p>
          <a:endParaRPr lang="en-US"/>
        </a:p>
      </dgm:t>
    </dgm:pt>
    <dgm:pt modelId="{ACAB8FB4-938A-EA4C-835D-AB22C1E56498}">
      <dgm:prSet custT="1"/>
      <dgm:spPr>
        <a:solidFill>
          <a:schemeClr val="accent4">
            <a:lumMod val="75000"/>
          </a:schemeClr>
        </a:solidFill>
      </dgm:spPr>
      <dgm:t>
        <a:bodyPr/>
        <a:lstStyle/>
        <a:p>
          <a:r>
            <a:rPr lang="en-NZ" sz="1600" dirty="0" smtClean="0"/>
            <a:t>data integrity</a:t>
          </a:r>
        </a:p>
      </dgm:t>
    </dgm:pt>
    <dgm:pt modelId="{2515F1D6-CFED-BE42-8556-5F4CD11AD5DD}" type="parTrans" cxnId="{DA7BCB4F-BD31-6B4A-BD03-44ED9AFE244E}">
      <dgm:prSet/>
      <dgm:spPr/>
      <dgm:t>
        <a:bodyPr/>
        <a:lstStyle/>
        <a:p>
          <a:endParaRPr lang="en-US" dirty="0"/>
        </a:p>
      </dgm:t>
    </dgm:pt>
    <dgm:pt modelId="{D7E451C6-5936-414B-9D65-29FB1545D968}" type="sibTrans" cxnId="{DA7BCB4F-BD31-6B4A-BD03-44ED9AFE244E}">
      <dgm:prSet/>
      <dgm:spPr/>
      <dgm:t>
        <a:bodyPr/>
        <a:lstStyle/>
        <a:p>
          <a:endParaRPr lang="en-US"/>
        </a:p>
      </dgm:t>
    </dgm:pt>
    <dgm:pt modelId="{5CFC7421-802B-8649-BB7A-9F7A7DA2B870}">
      <dgm:prSet custT="1"/>
      <dgm:spPr>
        <a:solidFill>
          <a:schemeClr val="accent3">
            <a:lumMod val="75000"/>
          </a:schemeClr>
        </a:solidFill>
      </dgm:spPr>
      <dgm:t>
        <a:bodyPr/>
        <a:lstStyle/>
        <a:p>
          <a:r>
            <a:rPr lang="en-NZ" sz="1600" dirty="0" smtClean="0"/>
            <a:t>authenticity</a:t>
          </a:r>
          <a:endParaRPr lang="en-US" sz="1600" dirty="0" smtClean="0"/>
        </a:p>
      </dgm:t>
    </dgm:pt>
    <dgm:pt modelId="{6271B23C-B4C8-014A-847D-5607CAF46362}" type="parTrans" cxnId="{D24EC987-6324-B84C-8B98-0920A0E44314}">
      <dgm:prSet/>
      <dgm:spPr/>
      <dgm:t>
        <a:bodyPr/>
        <a:lstStyle/>
        <a:p>
          <a:endParaRPr lang="en-US" dirty="0"/>
        </a:p>
      </dgm:t>
    </dgm:pt>
    <dgm:pt modelId="{D4E20126-9447-2047-86D6-8BE8E7D84BAA}" type="sibTrans" cxnId="{D24EC987-6324-B84C-8B98-0920A0E44314}">
      <dgm:prSet/>
      <dgm:spPr/>
      <dgm:t>
        <a:bodyPr/>
        <a:lstStyle/>
        <a:p>
          <a:endParaRPr lang="en-US"/>
        </a:p>
      </dgm:t>
    </dgm:pt>
    <dgm:pt modelId="{3C87E227-2180-7B43-AC7A-85291CF822CF}" type="pres">
      <dgm:prSet presAssocID="{0109DAB0-615D-E740-9E5E-0DF7586EB7AE}" presName="cycle" presStyleCnt="0">
        <dgm:presLayoutVars>
          <dgm:chMax val="1"/>
          <dgm:dir/>
          <dgm:animLvl val="ctr"/>
          <dgm:resizeHandles val="exact"/>
        </dgm:presLayoutVars>
      </dgm:prSet>
      <dgm:spPr/>
      <dgm:t>
        <a:bodyPr/>
        <a:lstStyle/>
        <a:p>
          <a:endParaRPr lang="en-US"/>
        </a:p>
      </dgm:t>
    </dgm:pt>
    <dgm:pt modelId="{B613DBDE-4A69-894C-B15F-8AA2C01DA60D}" type="pres">
      <dgm:prSet presAssocID="{AE8990D6-652F-574D-9ED8-2B5A3E64D539}" presName="centerShape" presStyleLbl="node0" presStyleIdx="0" presStyleCnt="1" custLinFactNeighborX="-23307" custLinFactNeighborY="-48311"/>
      <dgm:spPr/>
      <dgm:t>
        <a:bodyPr/>
        <a:lstStyle/>
        <a:p>
          <a:endParaRPr lang="en-US"/>
        </a:p>
      </dgm:t>
    </dgm:pt>
    <dgm:pt modelId="{F452E337-9A8D-7147-A0DE-77B428363FE7}" type="pres">
      <dgm:prSet presAssocID="{71E07CA2-F46F-DB44-99BF-3E02B9A7B636}" presName="Name9" presStyleLbl="parChTrans1D2" presStyleIdx="0" presStyleCnt="4"/>
      <dgm:spPr/>
      <dgm:t>
        <a:bodyPr/>
        <a:lstStyle/>
        <a:p>
          <a:endParaRPr lang="en-US"/>
        </a:p>
      </dgm:t>
    </dgm:pt>
    <dgm:pt modelId="{EAACF0D3-8C86-6547-B8E9-E77E4ADA794F}" type="pres">
      <dgm:prSet presAssocID="{71E07CA2-F46F-DB44-99BF-3E02B9A7B636}" presName="connTx" presStyleLbl="parChTrans1D2" presStyleIdx="0" presStyleCnt="4"/>
      <dgm:spPr/>
      <dgm:t>
        <a:bodyPr/>
        <a:lstStyle/>
        <a:p>
          <a:endParaRPr lang="en-US"/>
        </a:p>
      </dgm:t>
    </dgm:pt>
    <dgm:pt modelId="{94F6424C-41E0-984E-A840-F141E9ABE04C}" type="pres">
      <dgm:prSet presAssocID="{86D15660-48BC-EF49-AEC1-7A4852407CF9}" presName="node" presStyleLbl="node1" presStyleIdx="0" presStyleCnt="4" custScaleX="122352" custRadScaleRad="99136" custRadScaleInc="61577">
        <dgm:presLayoutVars>
          <dgm:bulletEnabled val="1"/>
        </dgm:presLayoutVars>
      </dgm:prSet>
      <dgm:spPr/>
      <dgm:t>
        <a:bodyPr/>
        <a:lstStyle/>
        <a:p>
          <a:endParaRPr lang="en-US"/>
        </a:p>
      </dgm:t>
    </dgm:pt>
    <dgm:pt modelId="{3FD92B4C-9502-B74A-AA65-6FC383529055}" type="pres">
      <dgm:prSet presAssocID="{B1058C52-C848-6744-82F6-193401DCD266}" presName="Name9" presStyleLbl="parChTrans1D2" presStyleIdx="1" presStyleCnt="4"/>
      <dgm:spPr/>
      <dgm:t>
        <a:bodyPr/>
        <a:lstStyle/>
        <a:p>
          <a:endParaRPr lang="en-US"/>
        </a:p>
      </dgm:t>
    </dgm:pt>
    <dgm:pt modelId="{F6AB3DA5-1A33-5348-9335-E3A3687E75F4}" type="pres">
      <dgm:prSet presAssocID="{B1058C52-C848-6744-82F6-193401DCD266}" presName="connTx" presStyleLbl="parChTrans1D2" presStyleIdx="1" presStyleCnt="4"/>
      <dgm:spPr/>
      <dgm:t>
        <a:bodyPr/>
        <a:lstStyle/>
        <a:p>
          <a:endParaRPr lang="en-US"/>
        </a:p>
      </dgm:t>
    </dgm:pt>
    <dgm:pt modelId="{C9916E7F-8ABB-A14E-9130-280B36308A33}" type="pres">
      <dgm:prSet presAssocID="{78009653-3BB0-EA4A-B646-D7C0427ADD5F}" presName="node" presStyleLbl="node1" presStyleIdx="1" presStyleCnt="4" custScaleX="148793" custScaleY="111524" custRadScaleRad="51988" custRadScaleInc="-53889">
        <dgm:presLayoutVars>
          <dgm:bulletEnabled val="1"/>
        </dgm:presLayoutVars>
      </dgm:prSet>
      <dgm:spPr/>
      <dgm:t>
        <a:bodyPr/>
        <a:lstStyle/>
        <a:p>
          <a:endParaRPr lang="en-US"/>
        </a:p>
      </dgm:t>
    </dgm:pt>
    <dgm:pt modelId="{306ED93E-92ED-334E-B4E5-D99A0B0B5198}" type="pres">
      <dgm:prSet presAssocID="{2515F1D6-CFED-BE42-8556-5F4CD11AD5DD}" presName="Name9" presStyleLbl="parChTrans1D2" presStyleIdx="2" presStyleCnt="4"/>
      <dgm:spPr/>
      <dgm:t>
        <a:bodyPr/>
        <a:lstStyle/>
        <a:p>
          <a:endParaRPr lang="en-US"/>
        </a:p>
      </dgm:t>
    </dgm:pt>
    <dgm:pt modelId="{C37DD5AC-9F7C-9242-A176-46AAEE09F5F5}" type="pres">
      <dgm:prSet presAssocID="{2515F1D6-CFED-BE42-8556-5F4CD11AD5DD}" presName="connTx" presStyleLbl="parChTrans1D2" presStyleIdx="2" presStyleCnt="4"/>
      <dgm:spPr/>
      <dgm:t>
        <a:bodyPr/>
        <a:lstStyle/>
        <a:p>
          <a:endParaRPr lang="en-US"/>
        </a:p>
      </dgm:t>
    </dgm:pt>
    <dgm:pt modelId="{EDE6F89A-43A7-0740-9CEB-C73D6525D483}" type="pres">
      <dgm:prSet presAssocID="{ACAB8FB4-938A-EA4C-835D-AB22C1E56498}" presName="node" presStyleLbl="node1" presStyleIdx="2" presStyleCnt="4" custRadScaleRad="24210" custRadScaleInc="89299">
        <dgm:presLayoutVars>
          <dgm:bulletEnabled val="1"/>
        </dgm:presLayoutVars>
      </dgm:prSet>
      <dgm:spPr/>
      <dgm:t>
        <a:bodyPr/>
        <a:lstStyle/>
        <a:p>
          <a:endParaRPr lang="en-US"/>
        </a:p>
      </dgm:t>
    </dgm:pt>
    <dgm:pt modelId="{9EC72295-1CAF-A445-9BD4-028FD159EFBD}" type="pres">
      <dgm:prSet presAssocID="{6271B23C-B4C8-014A-847D-5607CAF46362}" presName="Name9" presStyleLbl="parChTrans1D2" presStyleIdx="3" presStyleCnt="4"/>
      <dgm:spPr/>
      <dgm:t>
        <a:bodyPr/>
        <a:lstStyle/>
        <a:p>
          <a:endParaRPr lang="en-US"/>
        </a:p>
      </dgm:t>
    </dgm:pt>
    <dgm:pt modelId="{6D57ABB0-1003-E344-A714-39679DF8FCB7}" type="pres">
      <dgm:prSet presAssocID="{6271B23C-B4C8-014A-847D-5607CAF46362}" presName="connTx" presStyleLbl="parChTrans1D2" presStyleIdx="3" presStyleCnt="4"/>
      <dgm:spPr/>
      <dgm:t>
        <a:bodyPr/>
        <a:lstStyle/>
        <a:p>
          <a:endParaRPr lang="en-US"/>
        </a:p>
      </dgm:t>
    </dgm:pt>
    <dgm:pt modelId="{87964860-C4E5-2B42-9F24-23CD8074036C}" type="pres">
      <dgm:prSet presAssocID="{5CFC7421-802B-8649-BB7A-9F7A7DA2B870}" presName="node" presStyleLbl="node1" presStyleIdx="3" presStyleCnt="4" custScaleX="118961" custScaleY="107435" custRadScaleRad="77005" custRadScaleInc="30884">
        <dgm:presLayoutVars>
          <dgm:bulletEnabled val="1"/>
        </dgm:presLayoutVars>
      </dgm:prSet>
      <dgm:spPr/>
      <dgm:t>
        <a:bodyPr/>
        <a:lstStyle/>
        <a:p>
          <a:endParaRPr lang="en-US"/>
        </a:p>
      </dgm:t>
    </dgm:pt>
  </dgm:ptLst>
  <dgm:cxnLst>
    <dgm:cxn modelId="{2F2958D9-360D-9F43-843F-5B7B2D5E1BA4}" type="presOf" srcId="{6271B23C-B4C8-014A-847D-5607CAF46362}" destId="{6D57ABB0-1003-E344-A714-39679DF8FCB7}" srcOrd="1" destOrd="0" presId="urn:microsoft.com/office/officeart/2005/8/layout/radial1"/>
    <dgm:cxn modelId="{E8B0D0C4-B3D7-C045-B736-B71D2CA5FCBB}" srcId="{AE8990D6-652F-574D-9ED8-2B5A3E64D539}" destId="{78009653-3BB0-EA4A-B646-D7C0427ADD5F}" srcOrd="1" destOrd="0" parTransId="{B1058C52-C848-6744-82F6-193401DCD266}" sibTransId="{E59CA2E3-645A-C044-9683-61EEC112084A}"/>
    <dgm:cxn modelId="{6EFF61E7-918E-A642-8A56-41DD6FF237DF}" type="presOf" srcId="{2515F1D6-CFED-BE42-8556-5F4CD11AD5DD}" destId="{C37DD5AC-9F7C-9242-A176-46AAEE09F5F5}" srcOrd="1" destOrd="0" presId="urn:microsoft.com/office/officeart/2005/8/layout/radial1"/>
    <dgm:cxn modelId="{3785A471-45C3-5041-BBE8-2EAF9A4A0876}" type="presOf" srcId="{B1058C52-C848-6744-82F6-193401DCD266}" destId="{3FD92B4C-9502-B74A-AA65-6FC383529055}" srcOrd="0" destOrd="0" presId="urn:microsoft.com/office/officeart/2005/8/layout/radial1"/>
    <dgm:cxn modelId="{DA7BCB4F-BD31-6B4A-BD03-44ED9AFE244E}" srcId="{AE8990D6-652F-574D-9ED8-2B5A3E64D539}" destId="{ACAB8FB4-938A-EA4C-835D-AB22C1E56498}" srcOrd="2" destOrd="0" parTransId="{2515F1D6-CFED-BE42-8556-5F4CD11AD5DD}" sibTransId="{D7E451C6-5936-414B-9D65-29FB1545D968}"/>
    <dgm:cxn modelId="{A6B31FAA-39DD-354D-BC45-0DE4AB0F5ACA}" type="presOf" srcId="{5CFC7421-802B-8649-BB7A-9F7A7DA2B870}" destId="{87964860-C4E5-2B42-9F24-23CD8074036C}" srcOrd="0" destOrd="0" presId="urn:microsoft.com/office/officeart/2005/8/layout/radial1"/>
    <dgm:cxn modelId="{8E6F999A-8AB5-CD49-A7D0-3BBE598276F5}" type="presOf" srcId="{6271B23C-B4C8-014A-847D-5607CAF46362}" destId="{9EC72295-1CAF-A445-9BD4-028FD159EFBD}" srcOrd="0" destOrd="0" presId="urn:microsoft.com/office/officeart/2005/8/layout/radial1"/>
    <dgm:cxn modelId="{07913BDA-2B1C-A94E-B4C0-7A60ED2ED934}" type="presOf" srcId="{86D15660-48BC-EF49-AEC1-7A4852407CF9}" destId="{94F6424C-41E0-984E-A840-F141E9ABE04C}" srcOrd="0" destOrd="0" presId="urn:microsoft.com/office/officeart/2005/8/layout/radial1"/>
    <dgm:cxn modelId="{ABBDC886-9C43-F04E-9780-8FD233DD8EF0}" type="presOf" srcId="{2515F1D6-CFED-BE42-8556-5F4CD11AD5DD}" destId="{306ED93E-92ED-334E-B4E5-D99A0B0B5198}" srcOrd="0" destOrd="0" presId="urn:microsoft.com/office/officeart/2005/8/layout/radial1"/>
    <dgm:cxn modelId="{714D8AFF-C067-8F4C-B652-DE2A3AD8D607}" srcId="{AE8990D6-652F-574D-9ED8-2B5A3E64D539}" destId="{86D15660-48BC-EF49-AEC1-7A4852407CF9}" srcOrd="0" destOrd="0" parTransId="{71E07CA2-F46F-DB44-99BF-3E02B9A7B636}" sibTransId="{534A0585-C843-B540-B1B6-5933313388CD}"/>
    <dgm:cxn modelId="{83C62AF1-5AD2-7B47-AEEE-468B2EBF6121}" type="presOf" srcId="{0109DAB0-615D-E740-9E5E-0DF7586EB7AE}" destId="{3C87E227-2180-7B43-AC7A-85291CF822CF}" srcOrd="0" destOrd="0" presId="urn:microsoft.com/office/officeart/2005/8/layout/radial1"/>
    <dgm:cxn modelId="{0F3EF839-AD3B-7B41-BF6C-614B5CF69BA7}" type="presOf" srcId="{71E07CA2-F46F-DB44-99BF-3E02B9A7B636}" destId="{EAACF0D3-8C86-6547-B8E9-E77E4ADA794F}" srcOrd="1" destOrd="0" presId="urn:microsoft.com/office/officeart/2005/8/layout/radial1"/>
    <dgm:cxn modelId="{656232A2-FDB4-7549-9ECA-CBF50BC3A788}" type="presOf" srcId="{78009653-3BB0-EA4A-B646-D7C0427ADD5F}" destId="{C9916E7F-8ABB-A14E-9130-280B36308A33}" srcOrd="0" destOrd="0" presId="urn:microsoft.com/office/officeart/2005/8/layout/radial1"/>
    <dgm:cxn modelId="{FDEF2A72-49DB-9F44-B8DF-B66DE9B74B9B}" type="presOf" srcId="{71E07CA2-F46F-DB44-99BF-3E02B9A7B636}" destId="{F452E337-9A8D-7147-A0DE-77B428363FE7}" srcOrd="0" destOrd="0" presId="urn:microsoft.com/office/officeart/2005/8/layout/radial1"/>
    <dgm:cxn modelId="{2F3D3134-4E4D-1A41-B55F-FB158326077F}" type="presOf" srcId="{B1058C52-C848-6744-82F6-193401DCD266}" destId="{F6AB3DA5-1A33-5348-9335-E3A3687E75F4}" srcOrd="1" destOrd="0" presId="urn:microsoft.com/office/officeart/2005/8/layout/radial1"/>
    <dgm:cxn modelId="{907DD8AF-7B25-AB41-9AF4-CC65B222BC9E}" srcId="{0109DAB0-615D-E740-9E5E-0DF7586EB7AE}" destId="{AE8990D6-652F-574D-9ED8-2B5A3E64D539}" srcOrd="0" destOrd="0" parTransId="{C4B4C873-0697-6349-9778-13D58C3F989C}" sibTransId="{B6FB315D-3E5E-654D-A3CB-244CD9259A96}"/>
    <dgm:cxn modelId="{FE122E70-C7F1-384B-BED8-F4F3D84DEFD3}" type="presOf" srcId="{ACAB8FB4-938A-EA4C-835D-AB22C1E56498}" destId="{EDE6F89A-43A7-0740-9CEB-C73D6525D483}" srcOrd="0" destOrd="0" presId="urn:microsoft.com/office/officeart/2005/8/layout/radial1"/>
    <dgm:cxn modelId="{9E113BED-596B-2C44-A0AF-084DC813CACE}" type="presOf" srcId="{AE8990D6-652F-574D-9ED8-2B5A3E64D539}" destId="{B613DBDE-4A69-894C-B15F-8AA2C01DA60D}" srcOrd="0" destOrd="0" presId="urn:microsoft.com/office/officeart/2005/8/layout/radial1"/>
    <dgm:cxn modelId="{D24EC987-6324-B84C-8B98-0920A0E44314}" srcId="{AE8990D6-652F-574D-9ED8-2B5A3E64D539}" destId="{5CFC7421-802B-8649-BB7A-9F7A7DA2B870}" srcOrd="3" destOrd="0" parTransId="{6271B23C-B4C8-014A-847D-5607CAF46362}" sibTransId="{D4E20126-9447-2047-86D6-8BE8E7D84BAA}"/>
    <dgm:cxn modelId="{7A46B77B-8959-3A43-88B4-0B75433E69ED}" type="presParOf" srcId="{3C87E227-2180-7B43-AC7A-85291CF822CF}" destId="{B613DBDE-4A69-894C-B15F-8AA2C01DA60D}" srcOrd="0" destOrd="0" presId="urn:microsoft.com/office/officeart/2005/8/layout/radial1"/>
    <dgm:cxn modelId="{CF8B59B2-B536-7E42-A8F0-1CFE1B4378A0}" type="presParOf" srcId="{3C87E227-2180-7B43-AC7A-85291CF822CF}" destId="{F452E337-9A8D-7147-A0DE-77B428363FE7}" srcOrd="1" destOrd="0" presId="urn:microsoft.com/office/officeart/2005/8/layout/radial1"/>
    <dgm:cxn modelId="{867039DE-C462-3B4E-80FE-ECFA3B27700A}" type="presParOf" srcId="{F452E337-9A8D-7147-A0DE-77B428363FE7}" destId="{EAACF0D3-8C86-6547-B8E9-E77E4ADA794F}" srcOrd="0" destOrd="0" presId="urn:microsoft.com/office/officeart/2005/8/layout/radial1"/>
    <dgm:cxn modelId="{7A09B9F8-925D-E542-A81F-A9095C309BC5}" type="presParOf" srcId="{3C87E227-2180-7B43-AC7A-85291CF822CF}" destId="{94F6424C-41E0-984E-A840-F141E9ABE04C}" srcOrd="2" destOrd="0" presId="urn:microsoft.com/office/officeart/2005/8/layout/radial1"/>
    <dgm:cxn modelId="{77B33347-93F1-D942-A78C-6197D435D025}" type="presParOf" srcId="{3C87E227-2180-7B43-AC7A-85291CF822CF}" destId="{3FD92B4C-9502-B74A-AA65-6FC383529055}" srcOrd="3" destOrd="0" presId="urn:microsoft.com/office/officeart/2005/8/layout/radial1"/>
    <dgm:cxn modelId="{D0B3CF6D-58A7-C44E-989E-809B6E9EBBC3}" type="presParOf" srcId="{3FD92B4C-9502-B74A-AA65-6FC383529055}" destId="{F6AB3DA5-1A33-5348-9335-E3A3687E75F4}" srcOrd="0" destOrd="0" presId="urn:microsoft.com/office/officeart/2005/8/layout/radial1"/>
    <dgm:cxn modelId="{A61E3CB1-03FA-C644-B938-9893CCA5EE7A}" type="presParOf" srcId="{3C87E227-2180-7B43-AC7A-85291CF822CF}" destId="{C9916E7F-8ABB-A14E-9130-280B36308A33}" srcOrd="4" destOrd="0" presId="urn:microsoft.com/office/officeart/2005/8/layout/radial1"/>
    <dgm:cxn modelId="{86DB584A-FD87-3044-84D7-85F3060C992C}" type="presParOf" srcId="{3C87E227-2180-7B43-AC7A-85291CF822CF}" destId="{306ED93E-92ED-334E-B4E5-D99A0B0B5198}" srcOrd="5" destOrd="0" presId="urn:microsoft.com/office/officeart/2005/8/layout/radial1"/>
    <dgm:cxn modelId="{31BB22AA-62D2-9241-BEE4-8C8837801E1F}" type="presParOf" srcId="{306ED93E-92ED-334E-B4E5-D99A0B0B5198}" destId="{C37DD5AC-9F7C-9242-A176-46AAEE09F5F5}" srcOrd="0" destOrd="0" presId="urn:microsoft.com/office/officeart/2005/8/layout/radial1"/>
    <dgm:cxn modelId="{DB4535D9-4B1B-C14A-9CF3-076AF016C867}" type="presParOf" srcId="{3C87E227-2180-7B43-AC7A-85291CF822CF}" destId="{EDE6F89A-43A7-0740-9CEB-C73D6525D483}" srcOrd="6" destOrd="0" presId="urn:microsoft.com/office/officeart/2005/8/layout/radial1"/>
    <dgm:cxn modelId="{D43FC2A8-8DCA-7846-9094-4CA47546EE42}" type="presParOf" srcId="{3C87E227-2180-7B43-AC7A-85291CF822CF}" destId="{9EC72295-1CAF-A445-9BD4-028FD159EFBD}" srcOrd="7" destOrd="0" presId="urn:microsoft.com/office/officeart/2005/8/layout/radial1"/>
    <dgm:cxn modelId="{A045C7E1-4873-A041-B6F7-F8173393E036}" type="presParOf" srcId="{9EC72295-1CAF-A445-9BD4-028FD159EFBD}" destId="{6D57ABB0-1003-E344-A714-39679DF8FCB7}" srcOrd="0" destOrd="0" presId="urn:microsoft.com/office/officeart/2005/8/layout/radial1"/>
    <dgm:cxn modelId="{CED768B5-7AFF-1C40-8327-972E60765A98}" type="presParOf" srcId="{3C87E227-2180-7B43-AC7A-85291CF822CF}" destId="{87964860-C4E5-2B42-9F24-23CD8074036C}" srcOrd="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D079CE7-16E6-034F-99F5-3BA490E326B1}" type="doc">
      <dgm:prSet loTypeId="urn:microsoft.com/office/officeart/2005/8/layout/chart3" loCatId="relationship" qsTypeId="urn:microsoft.com/office/officeart/2005/8/quickstyle/simple4" qsCatId="simple" csTypeId="urn:microsoft.com/office/officeart/2005/8/colors/accent1_2" csCatId="accent1" phldr="1"/>
      <dgm:spPr/>
    </dgm:pt>
    <dgm:pt modelId="{25E9CC9E-D029-B544-A856-1F89D88BF301}">
      <dgm:prSet phldrT="[Text]" custT="1"/>
      <dgm:spPr>
        <a:solidFill>
          <a:schemeClr val="accent6"/>
        </a:solidFill>
      </dgm:spPr>
      <dgm:t>
        <a:bodyPr/>
        <a:lstStyle/>
        <a:p>
          <a:r>
            <a:rPr lang="en-US" sz="1800" b="1" i="0" dirty="0" smtClean="0"/>
            <a:t>fairness</a:t>
          </a:r>
          <a:endParaRPr lang="en-US" sz="1800" b="1" i="0" dirty="0"/>
        </a:p>
      </dgm:t>
    </dgm:pt>
    <dgm:pt modelId="{FC78C980-CC63-F743-B4D3-A70F7A65F0B6}" type="parTrans" cxnId="{969B6929-87BD-A041-B50C-F7CE60D8689F}">
      <dgm:prSet/>
      <dgm:spPr/>
      <dgm:t>
        <a:bodyPr/>
        <a:lstStyle/>
        <a:p>
          <a:endParaRPr lang="en-US"/>
        </a:p>
      </dgm:t>
    </dgm:pt>
    <dgm:pt modelId="{78BC3165-2594-3542-8B29-80F6DDFE436D}" type="sibTrans" cxnId="{969B6929-87BD-A041-B50C-F7CE60D8689F}">
      <dgm:prSet/>
      <dgm:spPr/>
      <dgm:t>
        <a:bodyPr/>
        <a:lstStyle/>
        <a:p>
          <a:endParaRPr lang="en-US"/>
        </a:p>
      </dgm:t>
    </dgm:pt>
    <dgm:pt modelId="{BB4D58E7-1496-B545-A368-663EBE3D2C4A}">
      <dgm:prSet custT="1"/>
      <dgm:spPr/>
      <dgm:t>
        <a:bodyPr/>
        <a:lstStyle/>
        <a:p>
          <a:r>
            <a:rPr lang="en-US" sz="1800" b="1" i="0" dirty="0" smtClean="0"/>
            <a:t>differential responsiveness</a:t>
          </a:r>
        </a:p>
      </dgm:t>
    </dgm:pt>
    <dgm:pt modelId="{02C64378-8B9A-F541-8E01-EE0339C15C90}" type="parTrans" cxnId="{008FADFF-3B1A-D647-B4C3-2A29387D9058}">
      <dgm:prSet/>
      <dgm:spPr/>
      <dgm:t>
        <a:bodyPr/>
        <a:lstStyle/>
        <a:p>
          <a:endParaRPr lang="en-US"/>
        </a:p>
      </dgm:t>
    </dgm:pt>
    <dgm:pt modelId="{AE6C5CBD-1C44-0F4A-B157-1E8206EE160B}" type="sibTrans" cxnId="{008FADFF-3B1A-D647-B4C3-2A29387D9058}">
      <dgm:prSet/>
      <dgm:spPr/>
      <dgm:t>
        <a:bodyPr/>
        <a:lstStyle/>
        <a:p>
          <a:endParaRPr lang="en-US"/>
        </a:p>
      </dgm:t>
    </dgm:pt>
    <dgm:pt modelId="{C613BF03-F977-2F4F-A760-AFC8D733F736}">
      <dgm:prSet custT="1"/>
      <dgm:spPr>
        <a:solidFill>
          <a:schemeClr val="accent3">
            <a:lumMod val="75000"/>
          </a:schemeClr>
        </a:solidFill>
      </dgm:spPr>
      <dgm:t>
        <a:bodyPr/>
        <a:lstStyle/>
        <a:p>
          <a:r>
            <a:rPr lang="en-US" sz="1800" b="1" i="0" dirty="0" smtClean="0"/>
            <a:t>efficiency</a:t>
          </a:r>
        </a:p>
      </dgm:t>
    </dgm:pt>
    <dgm:pt modelId="{E87DB409-189C-9741-9826-7DB0C0EE106E}" type="parTrans" cxnId="{1D9AFF14-DBBF-974E-88BB-51D3401BB8A8}">
      <dgm:prSet/>
      <dgm:spPr/>
      <dgm:t>
        <a:bodyPr/>
        <a:lstStyle/>
        <a:p>
          <a:endParaRPr lang="en-US"/>
        </a:p>
      </dgm:t>
    </dgm:pt>
    <dgm:pt modelId="{1736C681-EC1A-D243-9F80-F0A3ABB03709}" type="sibTrans" cxnId="{1D9AFF14-DBBF-974E-88BB-51D3401BB8A8}">
      <dgm:prSet/>
      <dgm:spPr/>
      <dgm:t>
        <a:bodyPr/>
        <a:lstStyle/>
        <a:p>
          <a:endParaRPr lang="en-US"/>
        </a:p>
      </dgm:t>
    </dgm:pt>
    <dgm:pt modelId="{788A266D-CB5A-C849-AEA7-048D1CE7E056}" type="pres">
      <dgm:prSet presAssocID="{5D079CE7-16E6-034F-99F5-3BA490E326B1}" presName="compositeShape" presStyleCnt="0">
        <dgm:presLayoutVars>
          <dgm:chMax val="7"/>
          <dgm:dir/>
          <dgm:resizeHandles val="exact"/>
        </dgm:presLayoutVars>
      </dgm:prSet>
      <dgm:spPr/>
    </dgm:pt>
    <dgm:pt modelId="{C6C0398E-5DF1-F24E-9796-ADAD05B8C726}" type="pres">
      <dgm:prSet presAssocID="{5D079CE7-16E6-034F-99F5-3BA490E326B1}" presName="wedge1" presStyleLbl="node1" presStyleIdx="0" presStyleCnt="3"/>
      <dgm:spPr/>
      <dgm:t>
        <a:bodyPr/>
        <a:lstStyle/>
        <a:p>
          <a:endParaRPr lang="en-US"/>
        </a:p>
      </dgm:t>
    </dgm:pt>
    <dgm:pt modelId="{A6561189-97BA-D64B-BBC0-25686C4693DA}" type="pres">
      <dgm:prSet presAssocID="{5D079CE7-16E6-034F-99F5-3BA490E326B1}" presName="wedge1Tx" presStyleLbl="node1" presStyleIdx="0" presStyleCnt="3">
        <dgm:presLayoutVars>
          <dgm:chMax val="0"/>
          <dgm:chPref val="0"/>
          <dgm:bulletEnabled val="1"/>
        </dgm:presLayoutVars>
      </dgm:prSet>
      <dgm:spPr/>
      <dgm:t>
        <a:bodyPr/>
        <a:lstStyle/>
        <a:p>
          <a:endParaRPr lang="en-US"/>
        </a:p>
      </dgm:t>
    </dgm:pt>
    <dgm:pt modelId="{71C7C1E5-AC56-8D4C-B0F8-41E32D153D9D}" type="pres">
      <dgm:prSet presAssocID="{5D079CE7-16E6-034F-99F5-3BA490E326B1}" presName="wedge2" presStyleLbl="node1" presStyleIdx="1" presStyleCnt="3"/>
      <dgm:spPr/>
      <dgm:t>
        <a:bodyPr/>
        <a:lstStyle/>
        <a:p>
          <a:endParaRPr lang="en-US"/>
        </a:p>
      </dgm:t>
    </dgm:pt>
    <dgm:pt modelId="{CF3A5B1E-B121-5146-A96C-4C8904DF404E}" type="pres">
      <dgm:prSet presAssocID="{5D079CE7-16E6-034F-99F5-3BA490E326B1}" presName="wedge2Tx" presStyleLbl="node1" presStyleIdx="1" presStyleCnt="3">
        <dgm:presLayoutVars>
          <dgm:chMax val="0"/>
          <dgm:chPref val="0"/>
          <dgm:bulletEnabled val="1"/>
        </dgm:presLayoutVars>
      </dgm:prSet>
      <dgm:spPr/>
      <dgm:t>
        <a:bodyPr/>
        <a:lstStyle/>
        <a:p>
          <a:endParaRPr lang="en-US"/>
        </a:p>
      </dgm:t>
    </dgm:pt>
    <dgm:pt modelId="{DB3E713C-5D2F-BA4F-A01C-1C230AC4E998}" type="pres">
      <dgm:prSet presAssocID="{5D079CE7-16E6-034F-99F5-3BA490E326B1}" presName="wedge3" presStyleLbl="node1" presStyleIdx="2" presStyleCnt="3"/>
      <dgm:spPr/>
      <dgm:t>
        <a:bodyPr/>
        <a:lstStyle/>
        <a:p>
          <a:endParaRPr lang="en-US"/>
        </a:p>
      </dgm:t>
    </dgm:pt>
    <dgm:pt modelId="{52E7D205-C601-B548-B539-E8E946E429D8}" type="pres">
      <dgm:prSet presAssocID="{5D079CE7-16E6-034F-99F5-3BA490E326B1}" presName="wedge3Tx" presStyleLbl="node1" presStyleIdx="2" presStyleCnt="3">
        <dgm:presLayoutVars>
          <dgm:chMax val="0"/>
          <dgm:chPref val="0"/>
          <dgm:bulletEnabled val="1"/>
        </dgm:presLayoutVars>
      </dgm:prSet>
      <dgm:spPr/>
      <dgm:t>
        <a:bodyPr/>
        <a:lstStyle/>
        <a:p>
          <a:endParaRPr lang="en-US"/>
        </a:p>
      </dgm:t>
    </dgm:pt>
  </dgm:ptLst>
  <dgm:cxnLst>
    <dgm:cxn modelId="{FF7C3614-8D52-0444-A2F6-6764B0007A0F}" type="presOf" srcId="{25E9CC9E-D029-B544-A856-1F89D88BF301}" destId="{C6C0398E-5DF1-F24E-9796-ADAD05B8C726}" srcOrd="0" destOrd="0" presId="urn:microsoft.com/office/officeart/2005/8/layout/chart3"/>
    <dgm:cxn modelId="{DF3C3BAB-8BC9-8E40-AD36-FD4CE24C5834}" type="presOf" srcId="{BB4D58E7-1496-B545-A368-663EBE3D2C4A}" destId="{71C7C1E5-AC56-8D4C-B0F8-41E32D153D9D}" srcOrd="0" destOrd="0" presId="urn:microsoft.com/office/officeart/2005/8/layout/chart3"/>
    <dgm:cxn modelId="{3C6891B4-E045-A04E-BAB9-DFE7EBCC835F}" type="presOf" srcId="{25E9CC9E-D029-B544-A856-1F89D88BF301}" destId="{A6561189-97BA-D64B-BBC0-25686C4693DA}" srcOrd="1" destOrd="0" presId="urn:microsoft.com/office/officeart/2005/8/layout/chart3"/>
    <dgm:cxn modelId="{008FADFF-3B1A-D647-B4C3-2A29387D9058}" srcId="{5D079CE7-16E6-034F-99F5-3BA490E326B1}" destId="{BB4D58E7-1496-B545-A368-663EBE3D2C4A}" srcOrd="1" destOrd="0" parTransId="{02C64378-8B9A-F541-8E01-EE0339C15C90}" sibTransId="{AE6C5CBD-1C44-0F4A-B157-1E8206EE160B}"/>
    <dgm:cxn modelId="{969B6929-87BD-A041-B50C-F7CE60D8689F}" srcId="{5D079CE7-16E6-034F-99F5-3BA490E326B1}" destId="{25E9CC9E-D029-B544-A856-1F89D88BF301}" srcOrd="0" destOrd="0" parTransId="{FC78C980-CC63-F743-B4D3-A70F7A65F0B6}" sibTransId="{78BC3165-2594-3542-8B29-80F6DDFE436D}"/>
    <dgm:cxn modelId="{1D9AFF14-DBBF-974E-88BB-51D3401BB8A8}" srcId="{5D079CE7-16E6-034F-99F5-3BA490E326B1}" destId="{C613BF03-F977-2F4F-A760-AFC8D733F736}" srcOrd="2" destOrd="0" parTransId="{E87DB409-189C-9741-9826-7DB0C0EE106E}" sibTransId="{1736C681-EC1A-D243-9F80-F0A3ABB03709}"/>
    <dgm:cxn modelId="{E30B8320-980A-B849-8C82-0EFFEC78EF2F}" type="presOf" srcId="{BB4D58E7-1496-B545-A368-663EBE3D2C4A}" destId="{CF3A5B1E-B121-5146-A96C-4C8904DF404E}" srcOrd="1" destOrd="0" presId="urn:microsoft.com/office/officeart/2005/8/layout/chart3"/>
    <dgm:cxn modelId="{8403695B-29DA-1941-A891-06B35BCEE088}" type="presOf" srcId="{C613BF03-F977-2F4F-A760-AFC8D733F736}" destId="{52E7D205-C601-B548-B539-E8E946E429D8}" srcOrd="1" destOrd="0" presId="urn:microsoft.com/office/officeart/2005/8/layout/chart3"/>
    <dgm:cxn modelId="{8825E584-7DD1-174A-A4A4-F71100670DF6}" type="presOf" srcId="{5D079CE7-16E6-034F-99F5-3BA490E326B1}" destId="{788A266D-CB5A-C849-AEA7-048D1CE7E056}" srcOrd="0" destOrd="0" presId="urn:microsoft.com/office/officeart/2005/8/layout/chart3"/>
    <dgm:cxn modelId="{DBB3BE25-07B3-264B-A12A-4B64F6267D4D}" type="presOf" srcId="{C613BF03-F977-2F4F-A760-AFC8D733F736}" destId="{DB3E713C-5D2F-BA4F-A01C-1C230AC4E998}" srcOrd="0" destOrd="0" presId="urn:microsoft.com/office/officeart/2005/8/layout/chart3"/>
    <dgm:cxn modelId="{4CD5165B-8241-1A47-A83B-978442DF34D4}" type="presParOf" srcId="{788A266D-CB5A-C849-AEA7-048D1CE7E056}" destId="{C6C0398E-5DF1-F24E-9796-ADAD05B8C726}" srcOrd="0" destOrd="0" presId="urn:microsoft.com/office/officeart/2005/8/layout/chart3"/>
    <dgm:cxn modelId="{5E54EFEE-E854-5B4D-A571-630150B7A8E7}" type="presParOf" srcId="{788A266D-CB5A-C849-AEA7-048D1CE7E056}" destId="{A6561189-97BA-D64B-BBC0-25686C4693DA}" srcOrd="1" destOrd="0" presId="urn:microsoft.com/office/officeart/2005/8/layout/chart3"/>
    <dgm:cxn modelId="{FA28FB36-6BF5-3A42-B2AB-3BD37B92DBE6}" type="presParOf" srcId="{788A266D-CB5A-C849-AEA7-048D1CE7E056}" destId="{71C7C1E5-AC56-8D4C-B0F8-41E32D153D9D}" srcOrd="2" destOrd="0" presId="urn:microsoft.com/office/officeart/2005/8/layout/chart3"/>
    <dgm:cxn modelId="{933BF546-670E-4641-BDE1-26A59479302D}" type="presParOf" srcId="{788A266D-CB5A-C849-AEA7-048D1CE7E056}" destId="{CF3A5B1E-B121-5146-A96C-4C8904DF404E}" srcOrd="3" destOrd="0" presId="urn:microsoft.com/office/officeart/2005/8/layout/chart3"/>
    <dgm:cxn modelId="{D09EB0B0-3A35-0D41-827E-74254AD438CB}" type="presParOf" srcId="{788A266D-CB5A-C849-AEA7-048D1CE7E056}" destId="{DB3E713C-5D2F-BA4F-A01C-1C230AC4E998}" srcOrd="4" destOrd="0" presId="urn:microsoft.com/office/officeart/2005/8/layout/chart3"/>
    <dgm:cxn modelId="{CFB2BCB3-DA9A-AA49-997C-E5C886CAD22F}" type="presParOf" srcId="{788A266D-CB5A-C849-AEA7-048D1CE7E056}" destId="{52E7D205-C601-B548-B539-E8E946E429D8}"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B77E1EA-87F7-BF48-B76A-6165B2DE4E2D}"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DCD145F8-83B5-2E42-A9F8-E854520EAC63}">
      <dgm:prSet phldrT="[Text]" custT="1"/>
      <dgm:spPr/>
      <dgm:t>
        <a:bodyPr/>
        <a:lstStyle/>
        <a:p>
          <a:r>
            <a:rPr lang="en-NZ" sz="2200" dirty="0" smtClean="0"/>
            <a:t>Different approaches and design elements have been tried:</a:t>
          </a:r>
          <a:endParaRPr lang="en-US" sz="2200" dirty="0"/>
        </a:p>
      </dgm:t>
    </dgm:pt>
    <dgm:pt modelId="{740764E2-5B3C-9D40-BA44-038C3CF19D35}" type="parTrans" cxnId="{0914CDE4-D52B-4C44-999A-7C4E4113B9DC}">
      <dgm:prSet/>
      <dgm:spPr/>
      <dgm:t>
        <a:bodyPr/>
        <a:lstStyle/>
        <a:p>
          <a:endParaRPr lang="en-US"/>
        </a:p>
      </dgm:t>
    </dgm:pt>
    <dgm:pt modelId="{4517C349-6294-7B48-8278-ED5FD9B8FC61}" type="sibTrans" cxnId="{0914CDE4-D52B-4C44-999A-7C4E4113B9DC}">
      <dgm:prSet/>
      <dgm:spPr/>
      <dgm:t>
        <a:bodyPr/>
        <a:lstStyle/>
        <a:p>
          <a:endParaRPr lang="en-US"/>
        </a:p>
      </dgm:t>
    </dgm:pt>
    <dgm:pt modelId="{4C876D49-8477-2C4A-BB4A-12851A6EE2FE}">
      <dgm:prSet custT="1"/>
      <dgm:spPr/>
      <dgm:t>
        <a:bodyPr/>
        <a:lstStyle/>
        <a:p>
          <a:r>
            <a:rPr lang="en-NZ" sz="1800" dirty="0" smtClean="0"/>
            <a:t>microkernel architecture</a:t>
          </a:r>
        </a:p>
      </dgm:t>
    </dgm:pt>
    <dgm:pt modelId="{4A895147-C49F-4045-B3A0-0F0E96D01822}" type="parTrans" cxnId="{3C2A5F09-1A3D-5141-9A11-539E2D43DD4F}">
      <dgm:prSet/>
      <dgm:spPr/>
      <dgm:t>
        <a:bodyPr/>
        <a:lstStyle/>
        <a:p>
          <a:endParaRPr lang="en-US"/>
        </a:p>
      </dgm:t>
    </dgm:pt>
    <dgm:pt modelId="{2AFE65BC-047D-4747-BA3A-620FE859BAB7}" type="sibTrans" cxnId="{3C2A5F09-1A3D-5141-9A11-539E2D43DD4F}">
      <dgm:prSet/>
      <dgm:spPr/>
      <dgm:t>
        <a:bodyPr/>
        <a:lstStyle/>
        <a:p>
          <a:endParaRPr lang="en-US"/>
        </a:p>
      </dgm:t>
    </dgm:pt>
    <dgm:pt modelId="{22F80CB3-9173-2548-B161-4E16CD387926}">
      <dgm:prSet custT="1"/>
      <dgm:spPr/>
      <dgm:t>
        <a:bodyPr/>
        <a:lstStyle/>
        <a:p>
          <a:r>
            <a:rPr lang="en-NZ" sz="1800" dirty="0" smtClean="0"/>
            <a:t>multithreading</a:t>
          </a:r>
        </a:p>
      </dgm:t>
    </dgm:pt>
    <dgm:pt modelId="{CC55D367-E5DD-1C41-88C0-715C4D5F5776}" type="parTrans" cxnId="{45A8A8C0-9AF3-E542-B6EB-F3CB52F3953A}">
      <dgm:prSet/>
      <dgm:spPr/>
      <dgm:t>
        <a:bodyPr/>
        <a:lstStyle/>
        <a:p>
          <a:endParaRPr lang="en-US"/>
        </a:p>
      </dgm:t>
    </dgm:pt>
    <dgm:pt modelId="{BFCEF71D-0588-244D-ABFC-AA372BCD87E0}" type="sibTrans" cxnId="{45A8A8C0-9AF3-E542-B6EB-F3CB52F3953A}">
      <dgm:prSet/>
      <dgm:spPr/>
      <dgm:t>
        <a:bodyPr/>
        <a:lstStyle/>
        <a:p>
          <a:endParaRPr lang="en-US"/>
        </a:p>
      </dgm:t>
    </dgm:pt>
    <dgm:pt modelId="{C0ED2A2F-69EF-FD4D-8999-D9EBBBB68B3B}">
      <dgm:prSet custT="1"/>
      <dgm:spPr/>
      <dgm:t>
        <a:bodyPr/>
        <a:lstStyle/>
        <a:p>
          <a:r>
            <a:rPr lang="en-NZ" sz="1800" dirty="0" smtClean="0"/>
            <a:t>symmetric multiprocessing</a:t>
          </a:r>
        </a:p>
      </dgm:t>
    </dgm:pt>
    <dgm:pt modelId="{6D14272C-A272-124C-B272-0B93C3FBE164}" type="parTrans" cxnId="{A15C3EEC-00F4-DA4B-96C7-D8DBDA6F1DAF}">
      <dgm:prSet/>
      <dgm:spPr/>
      <dgm:t>
        <a:bodyPr/>
        <a:lstStyle/>
        <a:p>
          <a:endParaRPr lang="en-US"/>
        </a:p>
      </dgm:t>
    </dgm:pt>
    <dgm:pt modelId="{B9488A49-8E20-634B-BB37-1BE399AA9313}" type="sibTrans" cxnId="{A15C3EEC-00F4-DA4B-96C7-D8DBDA6F1DAF}">
      <dgm:prSet/>
      <dgm:spPr/>
      <dgm:t>
        <a:bodyPr/>
        <a:lstStyle/>
        <a:p>
          <a:endParaRPr lang="en-US"/>
        </a:p>
      </dgm:t>
    </dgm:pt>
    <dgm:pt modelId="{CA2FCDA9-35D5-ED47-ADC6-F0992EA0D9FC}">
      <dgm:prSet custT="1"/>
      <dgm:spPr/>
      <dgm:t>
        <a:bodyPr/>
        <a:lstStyle/>
        <a:p>
          <a:r>
            <a:rPr lang="en-NZ" sz="1800" dirty="0" smtClean="0"/>
            <a:t>distributed operating systems</a:t>
          </a:r>
        </a:p>
      </dgm:t>
    </dgm:pt>
    <dgm:pt modelId="{062AB766-5965-A040-AF71-E9F77315A035}" type="parTrans" cxnId="{C5424E64-20F9-FB47-9D8F-04C1243230E1}">
      <dgm:prSet/>
      <dgm:spPr/>
      <dgm:t>
        <a:bodyPr/>
        <a:lstStyle/>
        <a:p>
          <a:endParaRPr lang="en-US"/>
        </a:p>
      </dgm:t>
    </dgm:pt>
    <dgm:pt modelId="{42EE109C-99A4-BB43-8E32-627383E4AAF6}" type="sibTrans" cxnId="{C5424E64-20F9-FB47-9D8F-04C1243230E1}">
      <dgm:prSet/>
      <dgm:spPr/>
      <dgm:t>
        <a:bodyPr/>
        <a:lstStyle/>
        <a:p>
          <a:endParaRPr lang="en-US"/>
        </a:p>
      </dgm:t>
    </dgm:pt>
    <dgm:pt modelId="{47690C75-3716-A241-A311-4612C26AC664}">
      <dgm:prSet custT="1"/>
      <dgm:spPr/>
      <dgm:t>
        <a:bodyPr/>
        <a:lstStyle/>
        <a:p>
          <a:r>
            <a:rPr lang="en-NZ" sz="1800" dirty="0" smtClean="0"/>
            <a:t>object-oriented design</a:t>
          </a:r>
        </a:p>
      </dgm:t>
    </dgm:pt>
    <dgm:pt modelId="{D23161CC-D3C3-CD47-B1A1-A1A172F98306}" type="parTrans" cxnId="{42495778-F9FB-CB46-A12C-00EA0B21E491}">
      <dgm:prSet/>
      <dgm:spPr/>
      <dgm:t>
        <a:bodyPr/>
        <a:lstStyle/>
        <a:p>
          <a:endParaRPr lang="en-US"/>
        </a:p>
      </dgm:t>
    </dgm:pt>
    <dgm:pt modelId="{C5E525BB-5371-6A4F-A564-91D787A81443}" type="sibTrans" cxnId="{42495778-F9FB-CB46-A12C-00EA0B21E491}">
      <dgm:prSet/>
      <dgm:spPr/>
      <dgm:t>
        <a:bodyPr/>
        <a:lstStyle/>
        <a:p>
          <a:endParaRPr lang="en-US"/>
        </a:p>
      </dgm:t>
    </dgm:pt>
    <dgm:pt modelId="{31962772-51CB-6A40-B816-9D224BEAEA79}" type="pres">
      <dgm:prSet presAssocID="{EB77E1EA-87F7-BF48-B76A-6165B2DE4E2D}" presName="linear" presStyleCnt="0">
        <dgm:presLayoutVars>
          <dgm:dir/>
          <dgm:animLvl val="lvl"/>
          <dgm:resizeHandles val="exact"/>
        </dgm:presLayoutVars>
      </dgm:prSet>
      <dgm:spPr/>
      <dgm:t>
        <a:bodyPr/>
        <a:lstStyle/>
        <a:p>
          <a:endParaRPr lang="en-US"/>
        </a:p>
      </dgm:t>
    </dgm:pt>
    <dgm:pt modelId="{1EFAECEF-C095-964B-B308-F82287B1DBD9}" type="pres">
      <dgm:prSet presAssocID="{DCD145F8-83B5-2E42-A9F8-E854520EAC63}" presName="parentLin" presStyleCnt="0"/>
      <dgm:spPr/>
    </dgm:pt>
    <dgm:pt modelId="{674079A8-1F41-B548-897C-6270953BC33C}" type="pres">
      <dgm:prSet presAssocID="{DCD145F8-83B5-2E42-A9F8-E854520EAC63}" presName="parentLeftMargin" presStyleLbl="node1" presStyleIdx="0" presStyleCnt="1"/>
      <dgm:spPr/>
      <dgm:t>
        <a:bodyPr/>
        <a:lstStyle/>
        <a:p>
          <a:endParaRPr lang="en-US"/>
        </a:p>
      </dgm:t>
    </dgm:pt>
    <dgm:pt modelId="{83794904-62F1-3248-BF0D-6CBE7893EADB}" type="pres">
      <dgm:prSet presAssocID="{DCD145F8-83B5-2E42-A9F8-E854520EAC63}" presName="parentText" presStyleLbl="node1" presStyleIdx="0" presStyleCnt="1" custScaleX="714460" custScaleY="49862" custLinFactNeighborX="1136" custLinFactNeighborY="-69">
        <dgm:presLayoutVars>
          <dgm:chMax val="0"/>
          <dgm:bulletEnabled val="1"/>
        </dgm:presLayoutVars>
      </dgm:prSet>
      <dgm:spPr/>
      <dgm:t>
        <a:bodyPr/>
        <a:lstStyle/>
        <a:p>
          <a:endParaRPr lang="en-US"/>
        </a:p>
      </dgm:t>
    </dgm:pt>
    <dgm:pt modelId="{406F8105-6D84-A843-A576-74A971264734}" type="pres">
      <dgm:prSet presAssocID="{DCD145F8-83B5-2E42-A9F8-E854520EAC63}" presName="negativeSpace" presStyleCnt="0"/>
      <dgm:spPr/>
    </dgm:pt>
    <dgm:pt modelId="{6DABB729-FAEA-4D42-9064-64C0C1BA4D27}" type="pres">
      <dgm:prSet presAssocID="{DCD145F8-83B5-2E42-A9F8-E854520EAC63}" presName="childText" presStyleLbl="conFgAcc1" presStyleIdx="0" presStyleCnt="1">
        <dgm:presLayoutVars>
          <dgm:bulletEnabled val="1"/>
        </dgm:presLayoutVars>
      </dgm:prSet>
      <dgm:spPr/>
      <dgm:t>
        <a:bodyPr/>
        <a:lstStyle/>
        <a:p>
          <a:endParaRPr lang="en-US"/>
        </a:p>
      </dgm:t>
    </dgm:pt>
  </dgm:ptLst>
  <dgm:cxnLst>
    <dgm:cxn modelId="{45A8A8C0-9AF3-E542-B6EB-F3CB52F3953A}" srcId="{DCD145F8-83B5-2E42-A9F8-E854520EAC63}" destId="{22F80CB3-9173-2548-B161-4E16CD387926}" srcOrd="1" destOrd="0" parTransId="{CC55D367-E5DD-1C41-88C0-715C4D5F5776}" sibTransId="{BFCEF71D-0588-244D-ABFC-AA372BCD87E0}"/>
    <dgm:cxn modelId="{E72088DE-A100-ED4B-9D82-CDF569D17150}" type="presOf" srcId="{4C876D49-8477-2C4A-BB4A-12851A6EE2FE}" destId="{6DABB729-FAEA-4D42-9064-64C0C1BA4D27}" srcOrd="0" destOrd="0" presId="urn:microsoft.com/office/officeart/2005/8/layout/list1"/>
    <dgm:cxn modelId="{F4CB59F0-E594-A440-B1E1-F581B1A8C70D}" type="presOf" srcId="{DCD145F8-83B5-2E42-A9F8-E854520EAC63}" destId="{674079A8-1F41-B548-897C-6270953BC33C}" srcOrd="0" destOrd="0" presId="urn:microsoft.com/office/officeart/2005/8/layout/list1"/>
    <dgm:cxn modelId="{B38599A0-C83C-4443-81EC-E05E26D76268}" type="presOf" srcId="{EB77E1EA-87F7-BF48-B76A-6165B2DE4E2D}" destId="{31962772-51CB-6A40-B816-9D224BEAEA79}" srcOrd="0" destOrd="0" presId="urn:microsoft.com/office/officeart/2005/8/layout/list1"/>
    <dgm:cxn modelId="{DC60F043-0778-4A4B-8C03-8D420CE269DB}" type="presOf" srcId="{C0ED2A2F-69EF-FD4D-8999-D9EBBBB68B3B}" destId="{6DABB729-FAEA-4D42-9064-64C0C1BA4D27}" srcOrd="0" destOrd="2" presId="urn:microsoft.com/office/officeart/2005/8/layout/list1"/>
    <dgm:cxn modelId="{3C2A5F09-1A3D-5141-9A11-539E2D43DD4F}" srcId="{DCD145F8-83B5-2E42-A9F8-E854520EAC63}" destId="{4C876D49-8477-2C4A-BB4A-12851A6EE2FE}" srcOrd="0" destOrd="0" parTransId="{4A895147-C49F-4045-B3A0-0F0E96D01822}" sibTransId="{2AFE65BC-047D-4747-BA3A-620FE859BAB7}"/>
    <dgm:cxn modelId="{2397721A-2455-9643-AE77-12F4F5B42159}" type="presOf" srcId="{DCD145F8-83B5-2E42-A9F8-E854520EAC63}" destId="{83794904-62F1-3248-BF0D-6CBE7893EADB}" srcOrd="1" destOrd="0" presId="urn:microsoft.com/office/officeart/2005/8/layout/list1"/>
    <dgm:cxn modelId="{42495778-F9FB-CB46-A12C-00EA0B21E491}" srcId="{DCD145F8-83B5-2E42-A9F8-E854520EAC63}" destId="{47690C75-3716-A241-A311-4612C26AC664}" srcOrd="4" destOrd="0" parTransId="{D23161CC-D3C3-CD47-B1A1-A1A172F98306}" sibTransId="{C5E525BB-5371-6A4F-A564-91D787A81443}"/>
    <dgm:cxn modelId="{06D2FFF4-7D4F-C949-8668-C0B1EDA813E3}" type="presOf" srcId="{22F80CB3-9173-2548-B161-4E16CD387926}" destId="{6DABB729-FAEA-4D42-9064-64C0C1BA4D27}" srcOrd="0" destOrd="1" presId="urn:microsoft.com/office/officeart/2005/8/layout/list1"/>
    <dgm:cxn modelId="{C5424E64-20F9-FB47-9D8F-04C1243230E1}" srcId="{DCD145F8-83B5-2E42-A9F8-E854520EAC63}" destId="{CA2FCDA9-35D5-ED47-ADC6-F0992EA0D9FC}" srcOrd="3" destOrd="0" parTransId="{062AB766-5965-A040-AF71-E9F77315A035}" sibTransId="{42EE109C-99A4-BB43-8E32-627383E4AAF6}"/>
    <dgm:cxn modelId="{A15C3EEC-00F4-DA4B-96C7-D8DBDA6F1DAF}" srcId="{DCD145F8-83B5-2E42-A9F8-E854520EAC63}" destId="{C0ED2A2F-69EF-FD4D-8999-D9EBBBB68B3B}" srcOrd="2" destOrd="0" parTransId="{6D14272C-A272-124C-B272-0B93C3FBE164}" sibTransId="{B9488A49-8E20-634B-BB37-1BE399AA9313}"/>
    <dgm:cxn modelId="{7E000ADD-17EF-F14D-818B-797008B3FE5E}" type="presOf" srcId="{47690C75-3716-A241-A311-4612C26AC664}" destId="{6DABB729-FAEA-4D42-9064-64C0C1BA4D27}" srcOrd="0" destOrd="4" presId="urn:microsoft.com/office/officeart/2005/8/layout/list1"/>
    <dgm:cxn modelId="{1B3445B7-308D-5846-8DE0-C936A9B7C0DC}" type="presOf" srcId="{CA2FCDA9-35D5-ED47-ADC6-F0992EA0D9FC}" destId="{6DABB729-FAEA-4D42-9064-64C0C1BA4D27}" srcOrd="0" destOrd="3" presId="urn:microsoft.com/office/officeart/2005/8/layout/list1"/>
    <dgm:cxn modelId="{0914CDE4-D52B-4C44-999A-7C4E4113B9DC}" srcId="{EB77E1EA-87F7-BF48-B76A-6165B2DE4E2D}" destId="{DCD145F8-83B5-2E42-A9F8-E854520EAC63}" srcOrd="0" destOrd="0" parTransId="{740764E2-5B3C-9D40-BA44-038C3CF19D35}" sibTransId="{4517C349-6294-7B48-8278-ED5FD9B8FC61}"/>
    <dgm:cxn modelId="{2D9AEFB4-53C1-5F4E-BB9C-254C1B69EDBA}" type="presParOf" srcId="{31962772-51CB-6A40-B816-9D224BEAEA79}" destId="{1EFAECEF-C095-964B-B308-F82287B1DBD9}" srcOrd="0" destOrd="0" presId="urn:microsoft.com/office/officeart/2005/8/layout/list1"/>
    <dgm:cxn modelId="{7F345385-13CC-8F43-9165-742A3EFF0F1D}" type="presParOf" srcId="{1EFAECEF-C095-964B-B308-F82287B1DBD9}" destId="{674079A8-1F41-B548-897C-6270953BC33C}" srcOrd="0" destOrd="0" presId="urn:microsoft.com/office/officeart/2005/8/layout/list1"/>
    <dgm:cxn modelId="{976B81E6-295A-6445-A67C-95A01AB6138F}" type="presParOf" srcId="{1EFAECEF-C095-964B-B308-F82287B1DBD9}" destId="{83794904-62F1-3248-BF0D-6CBE7893EADB}" srcOrd="1" destOrd="0" presId="urn:microsoft.com/office/officeart/2005/8/layout/list1"/>
    <dgm:cxn modelId="{684BBBA5-2B26-8243-83F1-FE888048D587}" type="presParOf" srcId="{31962772-51CB-6A40-B816-9D224BEAEA79}" destId="{406F8105-6D84-A843-A576-74A971264734}" srcOrd="1" destOrd="0" presId="urn:microsoft.com/office/officeart/2005/8/layout/list1"/>
    <dgm:cxn modelId="{52C72FAF-6F16-9040-9ACA-62D3497DE60E}" type="presParOf" srcId="{31962772-51CB-6A40-B816-9D224BEAEA79}" destId="{6DABB729-FAEA-4D42-9064-64C0C1BA4D27}"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9B8AD7-DAEA-D54A-89DB-CF3FCB220AD0}" type="doc">
      <dgm:prSet loTypeId="urn:microsoft.com/office/officeart/2005/8/layout/radial5" loCatId="relationship" qsTypeId="urn:microsoft.com/office/officeart/2005/8/quickstyle/simple4" qsCatId="simple" csTypeId="urn:microsoft.com/office/officeart/2005/8/colors/accent1_2" csCatId="accent1" phldr="1"/>
      <dgm:spPr/>
      <dgm:t>
        <a:bodyPr/>
        <a:lstStyle/>
        <a:p>
          <a:endParaRPr lang="en-US"/>
        </a:p>
      </dgm:t>
    </dgm:pt>
    <dgm:pt modelId="{F4400882-3102-2841-AC76-D4D425E98448}">
      <dgm:prSet phldrT="[Text]"/>
      <dgm:spPr>
        <a:solidFill>
          <a:schemeClr val="bg1">
            <a:alpha val="90000"/>
          </a:schemeClr>
        </a:solidFill>
        <a:ln>
          <a:solidFill>
            <a:schemeClr val="accent1">
              <a:alpha val="90000"/>
            </a:schemeClr>
          </a:solidFill>
        </a:ln>
        <a:effectLst>
          <a:glow rad="88900">
            <a:schemeClr val="accent1">
              <a:alpha val="75000"/>
            </a:schemeClr>
          </a:glow>
          <a:softEdge rad="50800"/>
        </a:effectLst>
      </dgm:spPr>
      <dgm:t>
        <a:bodyPr/>
        <a:lstStyle/>
        <a:p>
          <a:r>
            <a:rPr lang="en-NZ" dirty="0" smtClean="0">
              <a:solidFill>
                <a:schemeClr val="tx1"/>
              </a:solidFill>
            </a:rPr>
            <a:t>Main categories</a:t>
          </a:r>
          <a:endParaRPr lang="en-US" dirty="0">
            <a:solidFill>
              <a:schemeClr val="tx1"/>
            </a:solidFill>
          </a:endParaRPr>
        </a:p>
      </dgm:t>
    </dgm:pt>
    <dgm:pt modelId="{D95CA7E7-133F-9741-A6DF-633D50EBD490}" type="parTrans" cxnId="{BE16F6DD-BB8D-734D-AA14-370601B0EA94}">
      <dgm:prSet/>
      <dgm:spPr/>
      <dgm:t>
        <a:bodyPr/>
        <a:lstStyle/>
        <a:p>
          <a:endParaRPr lang="en-US"/>
        </a:p>
      </dgm:t>
    </dgm:pt>
    <dgm:pt modelId="{B10BE6F1-5DFC-4642-B07E-8E5E9DFA0F95}" type="sibTrans" cxnId="{BE16F6DD-BB8D-734D-AA14-370601B0EA94}">
      <dgm:prSet/>
      <dgm:spPr/>
      <dgm:t>
        <a:bodyPr/>
        <a:lstStyle/>
        <a:p>
          <a:endParaRPr lang="en-US"/>
        </a:p>
      </dgm:t>
    </dgm:pt>
    <dgm:pt modelId="{70599669-D876-F14A-8B24-210DD8FDDEAC}">
      <dgm:prSet custT="1"/>
      <dgm:spPr>
        <a:solidFill>
          <a:schemeClr val="bg1">
            <a:alpha val="90000"/>
          </a:schemeClr>
        </a:solidFill>
        <a:ln>
          <a:solidFill>
            <a:schemeClr val="accent1">
              <a:alpha val="90000"/>
            </a:schemeClr>
          </a:solidFill>
        </a:ln>
        <a:effectLst>
          <a:glow rad="88900">
            <a:schemeClr val="accent1">
              <a:alpha val="75000"/>
            </a:schemeClr>
          </a:glow>
          <a:softEdge rad="50800"/>
        </a:effectLst>
      </dgm:spPr>
      <dgm:t>
        <a:bodyPr/>
        <a:lstStyle/>
        <a:p>
          <a:r>
            <a:rPr lang="en-NZ" sz="1800" dirty="0" smtClean="0">
              <a:solidFill>
                <a:schemeClr val="tx1"/>
              </a:solidFill>
            </a:rPr>
            <a:t>cache size</a:t>
          </a:r>
        </a:p>
      </dgm:t>
    </dgm:pt>
    <dgm:pt modelId="{7958A09B-5EEE-DC46-8C36-9B68BE9ED5D0}" type="parTrans" cxnId="{25200577-C5CE-1D41-B819-D085362B608E}">
      <dgm:prSet/>
      <dgm:spPr>
        <a:solidFill>
          <a:schemeClr val="tx1">
            <a:lumMod val="85000"/>
            <a:lumOff val="15000"/>
            <a:alpha val="90000"/>
          </a:schemeClr>
        </a:solidFill>
        <a:ln>
          <a:noFill/>
        </a:ln>
      </dgm:spPr>
      <dgm:t>
        <a:bodyPr/>
        <a:lstStyle/>
        <a:p>
          <a:endParaRPr lang="en-US" dirty="0"/>
        </a:p>
      </dgm:t>
    </dgm:pt>
    <dgm:pt modelId="{1A3BBB1E-F0C5-6D4E-91BB-966E506EE4C6}" type="sibTrans" cxnId="{25200577-C5CE-1D41-B819-D085362B608E}">
      <dgm:prSet/>
      <dgm:spPr/>
      <dgm:t>
        <a:bodyPr/>
        <a:lstStyle/>
        <a:p>
          <a:endParaRPr lang="en-US"/>
        </a:p>
      </dgm:t>
    </dgm:pt>
    <dgm:pt modelId="{AAE1D245-610A-1943-9BA3-BE1C5A496E9A}">
      <dgm:prSet custT="1"/>
      <dgm:spPr>
        <a:solidFill>
          <a:schemeClr val="bg1">
            <a:alpha val="90000"/>
          </a:schemeClr>
        </a:solidFill>
        <a:ln>
          <a:solidFill>
            <a:schemeClr val="accent1">
              <a:alpha val="90000"/>
            </a:schemeClr>
          </a:solidFill>
        </a:ln>
        <a:effectLst>
          <a:glow rad="88900">
            <a:schemeClr val="accent1">
              <a:alpha val="75000"/>
            </a:schemeClr>
          </a:glow>
          <a:softEdge rad="50800"/>
        </a:effectLst>
      </dgm:spPr>
      <dgm:t>
        <a:bodyPr/>
        <a:lstStyle/>
        <a:p>
          <a:r>
            <a:rPr lang="en-NZ" sz="1800" dirty="0" smtClean="0">
              <a:solidFill>
                <a:schemeClr val="tx1"/>
              </a:solidFill>
            </a:rPr>
            <a:t>block size</a:t>
          </a:r>
        </a:p>
      </dgm:t>
    </dgm:pt>
    <dgm:pt modelId="{831C031B-1632-5047-9EF0-E9A260FEEA5E}" type="parTrans" cxnId="{7D4AC27D-FAFB-8642-99FD-9DCDB568C5FE}">
      <dgm:prSet/>
      <dgm:spPr>
        <a:solidFill>
          <a:schemeClr val="tx1">
            <a:lumMod val="85000"/>
            <a:lumOff val="15000"/>
            <a:alpha val="90000"/>
          </a:schemeClr>
        </a:solidFill>
        <a:ln>
          <a:noFill/>
        </a:ln>
      </dgm:spPr>
      <dgm:t>
        <a:bodyPr/>
        <a:lstStyle/>
        <a:p>
          <a:endParaRPr lang="en-US" dirty="0"/>
        </a:p>
      </dgm:t>
    </dgm:pt>
    <dgm:pt modelId="{67708E05-F8EE-2040-A3BA-AD055D2D81A8}" type="sibTrans" cxnId="{7D4AC27D-FAFB-8642-99FD-9DCDB568C5FE}">
      <dgm:prSet/>
      <dgm:spPr/>
      <dgm:t>
        <a:bodyPr/>
        <a:lstStyle/>
        <a:p>
          <a:endParaRPr lang="en-US"/>
        </a:p>
      </dgm:t>
    </dgm:pt>
    <dgm:pt modelId="{BBD80658-9F24-5947-B228-734210C01F19}">
      <dgm:prSet custT="1"/>
      <dgm:spPr>
        <a:solidFill>
          <a:schemeClr val="bg1">
            <a:alpha val="90000"/>
          </a:schemeClr>
        </a:solidFill>
        <a:ln>
          <a:solidFill>
            <a:schemeClr val="accent1">
              <a:alpha val="90000"/>
            </a:schemeClr>
          </a:solidFill>
        </a:ln>
        <a:effectLst>
          <a:glow rad="88900">
            <a:schemeClr val="accent1">
              <a:alpha val="75000"/>
            </a:schemeClr>
          </a:glow>
          <a:softEdge rad="50800"/>
        </a:effectLst>
      </dgm:spPr>
      <dgm:t>
        <a:bodyPr/>
        <a:lstStyle/>
        <a:p>
          <a:r>
            <a:rPr lang="en-NZ" sz="1800" dirty="0" smtClean="0">
              <a:solidFill>
                <a:schemeClr val="tx1"/>
              </a:solidFill>
            </a:rPr>
            <a:t>mapping function</a:t>
          </a:r>
        </a:p>
      </dgm:t>
    </dgm:pt>
    <dgm:pt modelId="{CAC393E0-2B35-074D-97A7-114F50E1E562}" type="parTrans" cxnId="{30149AEA-B13E-BD42-9C22-658464C522D3}">
      <dgm:prSet/>
      <dgm:spPr>
        <a:solidFill>
          <a:schemeClr val="tx1">
            <a:lumMod val="85000"/>
            <a:lumOff val="15000"/>
            <a:alpha val="90000"/>
          </a:schemeClr>
        </a:solidFill>
        <a:ln>
          <a:noFill/>
        </a:ln>
      </dgm:spPr>
      <dgm:t>
        <a:bodyPr/>
        <a:lstStyle/>
        <a:p>
          <a:endParaRPr lang="en-US" dirty="0"/>
        </a:p>
      </dgm:t>
    </dgm:pt>
    <dgm:pt modelId="{24BFB6C2-298D-974E-9971-17BFD0C401AB}" type="sibTrans" cxnId="{30149AEA-B13E-BD42-9C22-658464C522D3}">
      <dgm:prSet/>
      <dgm:spPr/>
      <dgm:t>
        <a:bodyPr/>
        <a:lstStyle/>
        <a:p>
          <a:endParaRPr lang="en-US"/>
        </a:p>
      </dgm:t>
    </dgm:pt>
    <dgm:pt modelId="{815460D6-468F-734A-B619-7537C568DCFD}">
      <dgm:prSet custT="1"/>
      <dgm:spPr>
        <a:solidFill>
          <a:schemeClr val="bg1">
            <a:alpha val="90000"/>
          </a:schemeClr>
        </a:solidFill>
        <a:ln>
          <a:solidFill>
            <a:schemeClr val="accent1">
              <a:alpha val="90000"/>
            </a:schemeClr>
          </a:solidFill>
        </a:ln>
        <a:effectLst>
          <a:glow rad="88900">
            <a:schemeClr val="accent1">
              <a:alpha val="75000"/>
            </a:schemeClr>
          </a:glow>
          <a:softEdge rad="50800"/>
        </a:effectLst>
      </dgm:spPr>
      <dgm:t>
        <a:bodyPr/>
        <a:lstStyle/>
        <a:p>
          <a:r>
            <a:rPr lang="en-NZ" sz="1800" dirty="0" smtClean="0">
              <a:solidFill>
                <a:schemeClr val="tx1"/>
              </a:solidFill>
            </a:rPr>
            <a:t>write policy</a:t>
          </a:r>
        </a:p>
      </dgm:t>
    </dgm:pt>
    <dgm:pt modelId="{2242F9F8-DD62-F949-9905-D5E5314B0D8C}" type="parTrans" cxnId="{01D23C76-8F09-2A4F-A9A3-1A2BB9E5B42F}">
      <dgm:prSet/>
      <dgm:spPr>
        <a:solidFill>
          <a:schemeClr val="tx1">
            <a:lumMod val="85000"/>
            <a:lumOff val="15000"/>
            <a:alpha val="90000"/>
          </a:schemeClr>
        </a:solidFill>
        <a:ln>
          <a:noFill/>
        </a:ln>
      </dgm:spPr>
      <dgm:t>
        <a:bodyPr/>
        <a:lstStyle/>
        <a:p>
          <a:endParaRPr lang="en-US" dirty="0"/>
        </a:p>
      </dgm:t>
    </dgm:pt>
    <dgm:pt modelId="{EF41D69E-DF3F-A148-8DB4-B3907EAD721F}" type="sibTrans" cxnId="{01D23C76-8F09-2A4F-A9A3-1A2BB9E5B42F}">
      <dgm:prSet/>
      <dgm:spPr/>
      <dgm:t>
        <a:bodyPr/>
        <a:lstStyle/>
        <a:p>
          <a:endParaRPr lang="en-US"/>
        </a:p>
      </dgm:t>
    </dgm:pt>
    <dgm:pt modelId="{D7DEF92A-37B4-7842-88BF-9F910CA37D06}">
      <dgm:prSet custT="1"/>
      <dgm:spPr>
        <a:solidFill>
          <a:schemeClr val="bg1">
            <a:alpha val="90000"/>
          </a:schemeClr>
        </a:solidFill>
        <a:ln>
          <a:solidFill>
            <a:schemeClr val="accent1">
              <a:alpha val="90000"/>
            </a:schemeClr>
          </a:solidFill>
        </a:ln>
        <a:effectLst>
          <a:glow rad="88900">
            <a:schemeClr val="accent1">
              <a:alpha val="75000"/>
            </a:schemeClr>
          </a:glow>
          <a:softEdge rad="50800"/>
        </a:effectLst>
      </dgm:spPr>
      <dgm:t>
        <a:bodyPr/>
        <a:lstStyle/>
        <a:p>
          <a:r>
            <a:rPr lang="en-NZ" sz="1800" dirty="0" smtClean="0">
              <a:solidFill>
                <a:schemeClr val="tx1"/>
              </a:solidFill>
            </a:rPr>
            <a:t>number of cache levels</a:t>
          </a:r>
        </a:p>
      </dgm:t>
    </dgm:pt>
    <dgm:pt modelId="{7FC038B7-9BC1-554B-A8E9-E3B01C1E8AE7}" type="parTrans" cxnId="{804C3C44-0CF8-144C-A063-3F4D714C9B4C}">
      <dgm:prSet/>
      <dgm:spPr>
        <a:solidFill>
          <a:schemeClr val="tx1">
            <a:lumMod val="85000"/>
            <a:lumOff val="15000"/>
            <a:alpha val="90000"/>
          </a:schemeClr>
        </a:solidFill>
        <a:ln>
          <a:noFill/>
        </a:ln>
      </dgm:spPr>
      <dgm:t>
        <a:bodyPr/>
        <a:lstStyle/>
        <a:p>
          <a:endParaRPr lang="en-US" dirty="0"/>
        </a:p>
      </dgm:t>
    </dgm:pt>
    <dgm:pt modelId="{C4B177B5-0B79-A244-8B2A-F03F96122B7D}" type="sibTrans" cxnId="{804C3C44-0CF8-144C-A063-3F4D714C9B4C}">
      <dgm:prSet/>
      <dgm:spPr/>
      <dgm:t>
        <a:bodyPr/>
        <a:lstStyle/>
        <a:p>
          <a:endParaRPr lang="en-US"/>
        </a:p>
      </dgm:t>
    </dgm:pt>
    <dgm:pt modelId="{850F11DE-6849-0E48-AD42-1256F3F3DC8D}">
      <dgm:prSet custT="1"/>
      <dgm:spPr>
        <a:solidFill>
          <a:schemeClr val="bg1">
            <a:alpha val="90000"/>
          </a:schemeClr>
        </a:solidFill>
        <a:ln>
          <a:solidFill>
            <a:schemeClr val="accent1">
              <a:alpha val="90000"/>
            </a:schemeClr>
          </a:solidFill>
        </a:ln>
        <a:effectLst>
          <a:glow rad="88900">
            <a:schemeClr val="accent1">
              <a:alpha val="75000"/>
            </a:schemeClr>
          </a:glow>
          <a:softEdge rad="50800"/>
        </a:effectLst>
      </dgm:spPr>
      <dgm:t>
        <a:bodyPr/>
        <a:lstStyle/>
        <a:p>
          <a:r>
            <a:rPr lang="en-NZ" sz="1600" dirty="0" smtClean="0">
              <a:solidFill>
                <a:schemeClr val="tx1"/>
              </a:solidFill>
            </a:rPr>
            <a:t>replacement algorithm</a:t>
          </a:r>
        </a:p>
      </dgm:t>
    </dgm:pt>
    <dgm:pt modelId="{DEAE0287-2433-FB49-9465-F186181BCEDD}" type="parTrans" cxnId="{FCA42294-4E9A-054C-BE3F-1DA02F2F19EA}">
      <dgm:prSet/>
      <dgm:spPr>
        <a:solidFill>
          <a:schemeClr val="tx1">
            <a:lumMod val="85000"/>
            <a:lumOff val="15000"/>
            <a:alpha val="90000"/>
          </a:schemeClr>
        </a:solidFill>
        <a:ln>
          <a:noFill/>
        </a:ln>
      </dgm:spPr>
      <dgm:t>
        <a:bodyPr/>
        <a:lstStyle/>
        <a:p>
          <a:endParaRPr lang="en-US" dirty="0"/>
        </a:p>
      </dgm:t>
    </dgm:pt>
    <dgm:pt modelId="{52E01428-7F84-574A-A109-FE977F37A38B}" type="sibTrans" cxnId="{FCA42294-4E9A-054C-BE3F-1DA02F2F19EA}">
      <dgm:prSet/>
      <dgm:spPr/>
      <dgm:t>
        <a:bodyPr/>
        <a:lstStyle/>
        <a:p>
          <a:endParaRPr lang="en-US"/>
        </a:p>
      </dgm:t>
    </dgm:pt>
    <dgm:pt modelId="{61EAFA89-4509-1641-BFF1-11EF1EB030CE}" type="pres">
      <dgm:prSet presAssocID="{089B8AD7-DAEA-D54A-89DB-CF3FCB220AD0}" presName="Name0" presStyleCnt="0">
        <dgm:presLayoutVars>
          <dgm:chMax val="1"/>
          <dgm:dir/>
          <dgm:animLvl val="ctr"/>
          <dgm:resizeHandles val="exact"/>
        </dgm:presLayoutVars>
      </dgm:prSet>
      <dgm:spPr/>
      <dgm:t>
        <a:bodyPr/>
        <a:lstStyle/>
        <a:p>
          <a:endParaRPr lang="en-US"/>
        </a:p>
      </dgm:t>
    </dgm:pt>
    <dgm:pt modelId="{3FA397E1-7C52-9E40-B934-14D19DD40891}" type="pres">
      <dgm:prSet presAssocID="{F4400882-3102-2841-AC76-D4D425E98448}" presName="centerShape" presStyleLbl="node0" presStyleIdx="0" presStyleCnt="1"/>
      <dgm:spPr/>
      <dgm:t>
        <a:bodyPr/>
        <a:lstStyle/>
        <a:p>
          <a:endParaRPr lang="en-US"/>
        </a:p>
      </dgm:t>
    </dgm:pt>
    <dgm:pt modelId="{0CE9912B-CB3D-474A-8CC6-7D0D15FCC68A}" type="pres">
      <dgm:prSet presAssocID="{7958A09B-5EEE-DC46-8C36-9B68BE9ED5D0}" presName="parTrans" presStyleLbl="sibTrans2D1" presStyleIdx="0" presStyleCnt="6"/>
      <dgm:spPr/>
      <dgm:t>
        <a:bodyPr/>
        <a:lstStyle/>
        <a:p>
          <a:endParaRPr lang="en-US"/>
        </a:p>
      </dgm:t>
    </dgm:pt>
    <dgm:pt modelId="{4CE99F9E-979C-1E49-A03B-C814662FFDA9}" type="pres">
      <dgm:prSet presAssocID="{7958A09B-5EEE-DC46-8C36-9B68BE9ED5D0}" presName="connectorText" presStyleLbl="sibTrans2D1" presStyleIdx="0" presStyleCnt="6"/>
      <dgm:spPr/>
      <dgm:t>
        <a:bodyPr/>
        <a:lstStyle/>
        <a:p>
          <a:endParaRPr lang="en-US"/>
        </a:p>
      </dgm:t>
    </dgm:pt>
    <dgm:pt modelId="{BD27A3AF-D2CF-A047-B6F7-04098E8CD5CB}" type="pres">
      <dgm:prSet presAssocID="{70599669-D876-F14A-8B24-210DD8FDDEAC}" presName="node" presStyleLbl="node1" presStyleIdx="0" presStyleCnt="6">
        <dgm:presLayoutVars>
          <dgm:bulletEnabled val="1"/>
        </dgm:presLayoutVars>
      </dgm:prSet>
      <dgm:spPr/>
      <dgm:t>
        <a:bodyPr/>
        <a:lstStyle/>
        <a:p>
          <a:endParaRPr lang="en-US"/>
        </a:p>
      </dgm:t>
    </dgm:pt>
    <dgm:pt modelId="{47B684DF-B714-1E42-B923-713D0524893F}" type="pres">
      <dgm:prSet presAssocID="{831C031B-1632-5047-9EF0-E9A260FEEA5E}" presName="parTrans" presStyleLbl="sibTrans2D1" presStyleIdx="1" presStyleCnt="6"/>
      <dgm:spPr/>
      <dgm:t>
        <a:bodyPr/>
        <a:lstStyle/>
        <a:p>
          <a:endParaRPr lang="en-US"/>
        </a:p>
      </dgm:t>
    </dgm:pt>
    <dgm:pt modelId="{A5878825-8F01-D94A-B4FF-5EE703B3FA90}" type="pres">
      <dgm:prSet presAssocID="{831C031B-1632-5047-9EF0-E9A260FEEA5E}" presName="connectorText" presStyleLbl="sibTrans2D1" presStyleIdx="1" presStyleCnt="6"/>
      <dgm:spPr/>
      <dgm:t>
        <a:bodyPr/>
        <a:lstStyle/>
        <a:p>
          <a:endParaRPr lang="en-US"/>
        </a:p>
      </dgm:t>
    </dgm:pt>
    <dgm:pt modelId="{4B2B8829-71AB-AF43-83AA-885F4124C847}" type="pres">
      <dgm:prSet presAssocID="{AAE1D245-610A-1943-9BA3-BE1C5A496E9A}" presName="node" presStyleLbl="node1" presStyleIdx="1" presStyleCnt="6">
        <dgm:presLayoutVars>
          <dgm:bulletEnabled val="1"/>
        </dgm:presLayoutVars>
      </dgm:prSet>
      <dgm:spPr/>
      <dgm:t>
        <a:bodyPr/>
        <a:lstStyle/>
        <a:p>
          <a:endParaRPr lang="en-US"/>
        </a:p>
      </dgm:t>
    </dgm:pt>
    <dgm:pt modelId="{289654D2-F4F8-B54C-BB11-89463C432F13}" type="pres">
      <dgm:prSet presAssocID="{CAC393E0-2B35-074D-97A7-114F50E1E562}" presName="parTrans" presStyleLbl="sibTrans2D1" presStyleIdx="2" presStyleCnt="6"/>
      <dgm:spPr/>
      <dgm:t>
        <a:bodyPr/>
        <a:lstStyle/>
        <a:p>
          <a:endParaRPr lang="en-US"/>
        </a:p>
      </dgm:t>
    </dgm:pt>
    <dgm:pt modelId="{A2AFE4C9-A432-0240-8108-D2B30ECD2494}" type="pres">
      <dgm:prSet presAssocID="{CAC393E0-2B35-074D-97A7-114F50E1E562}" presName="connectorText" presStyleLbl="sibTrans2D1" presStyleIdx="2" presStyleCnt="6"/>
      <dgm:spPr/>
      <dgm:t>
        <a:bodyPr/>
        <a:lstStyle/>
        <a:p>
          <a:endParaRPr lang="en-US"/>
        </a:p>
      </dgm:t>
    </dgm:pt>
    <dgm:pt modelId="{B9FC0CC6-5794-8D44-9D5C-EF8A2B28FD16}" type="pres">
      <dgm:prSet presAssocID="{BBD80658-9F24-5947-B228-734210C01F19}" presName="node" presStyleLbl="node1" presStyleIdx="2" presStyleCnt="6">
        <dgm:presLayoutVars>
          <dgm:bulletEnabled val="1"/>
        </dgm:presLayoutVars>
      </dgm:prSet>
      <dgm:spPr/>
      <dgm:t>
        <a:bodyPr/>
        <a:lstStyle/>
        <a:p>
          <a:endParaRPr lang="en-US"/>
        </a:p>
      </dgm:t>
    </dgm:pt>
    <dgm:pt modelId="{EECDA9A7-212F-1046-9A38-3512EA3050BC}" type="pres">
      <dgm:prSet presAssocID="{DEAE0287-2433-FB49-9465-F186181BCEDD}" presName="parTrans" presStyleLbl="sibTrans2D1" presStyleIdx="3" presStyleCnt="6"/>
      <dgm:spPr/>
      <dgm:t>
        <a:bodyPr/>
        <a:lstStyle/>
        <a:p>
          <a:endParaRPr lang="en-US"/>
        </a:p>
      </dgm:t>
    </dgm:pt>
    <dgm:pt modelId="{831E6BFA-7515-A141-B84F-8148019BF6BB}" type="pres">
      <dgm:prSet presAssocID="{DEAE0287-2433-FB49-9465-F186181BCEDD}" presName="connectorText" presStyleLbl="sibTrans2D1" presStyleIdx="3" presStyleCnt="6"/>
      <dgm:spPr/>
      <dgm:t>
        <a:bodyPr/>
        <a:lstStyle/>
        <a:p>
          <a:endParaRPr lang="en-US"/>
        </a:p>
      </dgm:t>
    </dgm:pt>
    <dgm:pt modelId="{BCB8DC9A-CEC1-7E4E-9C78-9534F2EC03C1}" type="pres">
      <dgm:prSet presAssocID="{850F11DE-6849-0E48-AD42-1256F3F3DC8D}" presName="node" presStyleLbl="node1" presStyleIdx="3" presStyleCnt="6">
        <dgm:presLayoutVars>
          <dgm:bulletEnabled val="1"/>
        </dgm:presLayoutVars>
      </dgm:prSet>
      <dgm:spPr/>
      <dgm:t>
        <a:bodyPr/>
        <a:lstStyle/>
        <a:p>
          <a:endParaRPr lang="en-US"/>
        </a:p>
      </dgm:t>
    </dgm:pt>
    <dgm:pt modelId="{99D146F3-C688-5848-9F3C-93A81D825FF9}" type="pres">
      <dgm:prSet presAssocID="{2242F9F8-DD62-F949-9905-D5E5314B0D8C}" presName="parTrans" presStyleLbl="sibTrans2D1" presStyleIdx="4" presStyleCnt="6"/>
      <dgm:spPr/>
      <dgm:t>
        <a:bodyPr/>
        <a:lstStyle/>
        <a:p>
          <a:endParaRPr lang="en-US"/>
        </a:p>
      </dgm:t>
    </dgm:pt>
    <dgm:pt modelId="{5E21C6B1-1337-DE41-8E05-4D27118E142B}" type="pres">
      <dgm:prSet presAssocID="{2242F9F8-DD62-F949-9905-D5E5314B0D8C}" presName="connectorText" presStyleLbl="sibTrans2D1" presStyleIdx="4" presStyleCnt="6"/>
      <dgm:spPr/>
      <dgm:t>
        <a:bodyPr/>
        <a:lstStyle/>
        <a:p>
          <a:endParaRPr lang="en-US"/>
        </a:p>
      </dgm:t>
    </dgm:pt>
    <dgm:pt modelId="{E2DB8AD2-B770-244C-848D-9975C9B2F8B3}" type="pres">
      <dgm:prSet presAssocID="{815460D6-468F-734A-B619-7537C568DCFD}" presName="node" presStyleLbl="node1" presStyleIdx="4" presStyleCnt="6">
        <dgm:presLayoutVars>
          <dgm:bulletEnabled val="1"/>
        </dgm:presLayoutVars>
      </dgm:prSet>
      <dgm:spPr/>
      <dgm:t>
        <a:bodyPr/>
        <a:lstStyle/>
        <a:p>
          <a:endParaRPr lang="en-US"/>
        </a:p>
      </dgm:t>
    </dgm:pt>
    <dgm:pt modelId="{1E9B6624-6511-B947-8BEE-05DEAFFDBF83}" type="pres">
      <dgm:prSet presAssocID="{7FC038B7-9BC1-554B-A8E9-E3B01C1E8AE7}" presName="parTrans" presStyleLbl="sibTrans2D1" presStyleIdx="5" presStyleCnt="6"/>
      <dgm:spPr/>
      <dgm:t>
        <a:bodyPr/>
        <a:lstStyle/>
        <a:p>
          <a:endParaRPr lang="en-US"/>
        </a:p>
      </dgm:t>
    </dgm:pt>
    <dgm:pt modelId="{C470BF10-7558-604C-B5AE-FBC0380BB45F}" type="pres">
      <dgm:prSet presAssocID="{7FC038B7-9BC1-554B-A8E9-E3B01C1E8AE7}" presName="connectorText" presStyleLbl="sibTrans2D1" presStyleIdx="5" presStyleCnt="6"/>
      <dgm:spPr/>
      <dgm:t>
        <a:bodyPr/>
        <a:lstStyle/>
        <a:p>
          <a:endParaRPr lang="en-US"/>
        </a:p>
      </dgm:t>
    </dgm:pt>
    <dgm:pt modelId="{0BE5F01D-D17C-D44A-A17A-17F1E6D7771F}" type="pres">
      <dgm:prSet presAssocID="{D7DEF92A-37B4-7842-88BF-9F910CA37D06}" presName="node" presStyleLbl="node1" presStyleIdx="5" presStyleCnt="6">
        <dgm:presLayoutVars>
          <dgm:bulletEnabled val="1"/>
        </dgm:presLayoutVars>
      </dgm:prSet>
      <dgm:spPr/>
      <dgm:t>
        <a:bodyPr/>
        <a:lstStyle/>
        <a:p>
          <a:endParaRPr lang="en-US"/>
        </a:p>
      </dgm:t>
    </dgm:pt>
  </dgm:ptLst>
  <dgm:cxnLst>
    <dgm:cxn modelId="{AB2B7ABB-5519-0348-89F6-896C7C521505}" type="presOf" srcId="{D7DEF92A-37B4-7842-88BF-9F910CA37D06}" destId="{0BE5F01D-D17C-D44A-A17A-17F1E6D7771F}" srcOrd="0" destOrd="0" presId="urn:microsoft.com/office/officeart/2005/8/layout/radial5"/>
    <dgm:cxn modelId="{523264A9-3F59-344A-8901-3197662F5855}" type="presOf" srcId="{2242F9F8-DD62-F949-9905-D5E5314B0D8C}" destId="{99D146F3-C688-5848-9F3C-93A81D825FF9}" srcOrd="0" destOrd="0" presId="urn:microsoft.com/office/officeart/2005/8/layout/radial5"/>
    <dgm:cxn modelId="{804C3C44-0CF8-144C-A063-3F4D714C9B4C}" srcId="{F4400882-3102-2841-AC76-D4D425E98448}" destId="{D7DEF92A-37B4-7842-88BF-9F910CA37D06}" srcOrd="5" destOrd="0" parTransId="{7FC038B7-9BC1-554B-A8E9-E3B01C1E8AE7}" sibTransId="{C4B177B5-0B79-A244-8B2A-F03F96122B7D}"/>
    <dgm:cxn modelId="{7F5AEFCA-37D1-0849-B8D2-043554C6D987}" type="presOf" srcId="{815460D6-468F-734A-B619-7537C568DCFD}" destId="{E2DB8AD2-B770-244C-848D-9975C9B2F8B3}" srcOrd="0" destOrd="0" presId="urn:microsoft.com/office/officeart/2005/8/layout/radial5"/>
    <dgm:cxn modelId="{2977963A-D00D-2F4D-890D-673E7256C0CE}" type="presOf" srcId="{CAC393E0-2B35-074D-97A7-114F50E1E562}" destId="{289654D2-F4F8-B54C-BB11-89463C432F13}" srcOrd="0" destOrd="0" presId="urn:microsoft.com/office/officeart/2005/8/layout/radial5"/>
    <dgm:cxn modelId="{F0F9BB1A-C5B6-5C4A-83F6-7C89E7F5B9DD}" type="presOf" srcId="{831C031B-1632-5047-9EF0-E9A260FEEA5E}" destId="{47B684DF-B714-1E42-B923-713D0524893F}" srcOrd="0" destOrd="0" presId="urn:microsoft.com/office/officeart/2005/8/layout/radial5"/>
    <dgm:cxn modelId="{09B699F8-2B0E-3647-8E8E-2980C1BC24CE}" type="presOf" srcId="{089B8AD7-DAEA-D54A-89DB-CF3FCB220AD0}" destId="{61EAFA89-4509-1641-BFF1-11EF1EB030CE}" srcOrd="0" destOrd="0" presId="urn:microsoft.com/office/officeart/2005/8/layout/radial5"/>
    <dgm:cxn modelId="{BE16F6DD-BB8D-734D-AA14-370601B0EA94}" srcId="{089B8AD7-DAEA-D54A-89DB-CF3FCB220AD0}" destId="{F4400882-3102-2841-AC76-D4D425E98448}" srcOrd="0" destOrd="0" parTransId="{D95CA7E7-133F-9741-A6DF-633D50EBD490}" sibTransId="{B10BE6F1-5DFC-4642-B07E-8E5E9DFA0F95}"/>
    <dgm:cxn modelId="{1FA04753-34FA-1F43-8F84-6976D10647AE}" type="presOf" srcId="{7FC038B7-9BC1-554B-A8E9-E3B01C1E8AE7}" destId="{C470BF10-7558-604C-B5AE-FBC0380BB45F}" srcOrd="1" destOrd="0" presId="urn:microsoft.com/office/officeart/2005/8/layout/radial5"/>
    <dgm:cxn modelId="{4825DC75-E9E4-6B43-9AC3-1AE35310A8DC}" type="presOf" srcId="{831C031B-1632-5047-9EF0-E9A260FEEA5E}" destId="{A5878825-8F01-D94A-B4FF-5EE703B3FA90}" srcOrd="1" destOrd="0" presId="urn:microsoft.com/office/officeart/2005/8/layout/radial5"/>
    <dgm:cxn modelId="{25200577-C5CE-1D41-B819-D085362B608E}" srcId="{F4400882-3102-2841-AC76-D4D425E98448}" destId="{70599669-D876-F14A-8B24-210DD8FDDEAC}" srcOrd="0" destOrd="0" parTransId="{7958A09B-5EEE-DC46-8C36-9B68BE9ED5D0}" sibTransId="{1A3BBB1E-F0C5-6D4E-91BB-966E506EE4C6}"/>
    <dgm:cxn modelId="{119707C6-31C2-D340-85AB-22622DC0F86A}" type="presOf" srcId="{CAC393E0-2B35-074D-97A7-114F50E1E562}" destId="{A2AFE4C9-A432-0240-8108-D2B30ECD2494}" srcOrd="1" destOrd="0" presId="urn:microsoft.com/office/officeart/2005/8/layout/radial5"/>
    <dgm:cxn modelId="{B04D9478-7530-6D4D-9B1E-A777CA52017F}" type="presOf" srcId="{7958A09B-5EEE-DC46-8C36-9B68BE9ED5D0}" destId="{0CE9912B-CB3D-474A-8CC6-7D0D15FCC68A}" srcOrd="0" destOrd="0" presId="urn:microsoft.com/office/officeart/2005/8/layout/radial5"/>
    <dgm:cxn modelId="{708D6657-AC99-0942-907D-A3E71A585986}" type="presOf" srcId="{BBD80658-9F24-5947-B228-734210C01F19}" destId="{B9FC0CC6-5794-8D44-9D5C-EF8A2B28FD16}" srcOrd="0" destOrd="0" presId="urn:microsoft.com/office/officeart/2005/8/layout/radial5"/>
    <dgm:cxn modelId="{5F68029F-1505-1540-824D-2444D1DA2625}" type="presOf" srcId="{DEAE0287-2433-FB49-9465-F186181BCEDD}" destId="{EECDA9A7-212F-1046-9A38-3512EA3050BC}" srcOrd="0" destOrd="0" presId="urn:microsoft.com/office/officeart/2005/8/layout/radial5"/>
    <dgm:cxn modelId="{BB46D199-5531-C945-BED4-80702EB84E3A}" type="presOf" srcId="{7FC038B7-9BC1-554B-A8E9-E3B01C1E8AE7}" destId="{1E9B6624-6511-B947-8BEE-05DEAFFDBF83}" srcOrd="0" destOrd="0" presId="urn:microsoft.com/office/officeart/2005/8/layout/radial5"/>
    <dgm:cxn modelId="{FCA42294-4E9A-054C-BE3F-1DA02F2F19EA}" srcId="{F4400882-3102-2841-AC76-D4D425E98448}" destId="{850F11DE-6849-0E48-AD42-1256F3F3DC8D}" srcOrd="3" destOrd="0" parTransId="{DEAE0287-2433-FB49-9465-F186181BCEDD}" sibTransId="{52E01428-7F84-574A-A109-FE977F37A38B}"/>
    <dgm:cxn modelId="{4CB7A9EB-640E-AE4B-8F93-80E71C844D1B}" type="presOf" srcId="{850F11DE-6849-0E48-AD42-1256F3F3DC8D}" destId="{BCB8DC9A-CEC1-7E4E-9C78-9534F2EC03C1}" srcOrd="0" destOrd="0" presId="urn:microsoft.com/office/officeart/2005/8/layout/radial5"/>
    <dgm:cxn modelId="{7D4AC27D-FAFB-8642-99FD-9DCDB568C5FE}" srcId="{F4400882-3102-2841-AC76-D4D425E98448}" destId="{AAE1D245-610A-1943-9BA3-BE1C5A496E9A}" srcOrd="1" destOrd="0" parTransId="{831C031B-1632-5047-9EF0-E9A260FEEA5E}" sibTransId="{67708E05-F8EE-2040-A3BA-AD055D2D81A8}"/>
    <dgm:cxn modelId="{FE8FEC03-EC67-3D40-B52B-69BCD50DB4B2}" type="presOf" srcId="{AAE1D245-610A-1943-9BA3-BE1C5A496E9A}" destId="{4B2B8829-71AB-AF43-83AA-885F4124C847}" srcOrd="0" destOrd="0" presId="urn:microsoft.com/office/officeart/2005/8/layout/radial5"/>
    <dgm:cxn modelId="{30149AEA-B13E-BD42-9C22-658464C522D3}" srcId="{F4400882-3102-2841-AC76-D4D425E98448}" destId="{BBD80658-9F24-5947-B228-734210C01F19}" srcOrd="2" destOrd="0" parTransId="{CAC393E0-2B35-074D-97A7-114F50E1E562}" sibTransId="{24BFB6C2-298D-974E-9971-17BFD0C401AB}"/>
    <dgm:cxn modelId="{CA4884BB-FE36-9940-B0CE-6C6912A2CA8C}" type="presOf" srcId="{DEAE0287-2433-FB49-9465-F186181BCEDD}" destId="{831E6BFA-7515-A141-B84F-8148019BF6BB}" srcOrd="1" destOrd="0" presId="urn:microsoft.com/office/officeart/2005/8/layout/radial5"/>
    <dgm:cxn modelId="{5D4201A2-DAC2-0548-92DF-78E992264670}" type="presOf" srcId="{2242F9F8-DD62-F949-9905-D5E5314B0D8C}" destId="{5E21C6B1-1337-DE41-8E05-4D27118E142B}" srcOrd="1" destOrd="0" presId="urn:microsoft.com/office/officeart/2005/8/layout/radial5"/>
    <dgm:cxn modelId="{01D23C76-8F09-2A4F-A9A3-1A2BB9E5B42F}" srcId="{F4400882-3102-2841-AC76-D4D425E98448}" destId="{815460D6-468F-734A-B619-7537C568DCFD}" srcOrd="4" destOrd="0" parTransId="{2242F9F8-DD62-F949-9905-D5E5314B0D8C}" sibTransId="{EF41D69E-DF3F-A148-8DB4-B3907EAD721F}"/>
    <dgm:cxn modelId="{A01CED60-E92C-564E-A81D-3D52F770D41E}" type="presOf" srcId="{F4400882-3102-2841-AC76-D4D425E98448}" destId="{3FA397E1-7C52-9E40-B934-14D19DD40891}" srcOrd="0" destOrd="0" presId="urn:microsoft.com/office/officeart/2005/8/layout/radial5"/>
    <dgm:cxn modelId="{09AE8FFC-79AD-BF4F-BBFA-52EDF63CDE00}" type="presOf" srcId="{7958A09B-5EEE-DC46-8C36-9B68BE9ED5D0}" destId="{4CE99F9E-979C-1E49-A03B-C814662FFDA9}" srcOrd="1" destOrd="0" presId="urn:microsoft.com/office/officeart/2005/8/layout/radial5"/>
    <dgm:cxn modelId="{E150BA93-0584-D248-BC75-EF5E0562B3CA}" type="presOf" srcId="{70599669-D876-F14A-8B24-210DD8FDDEAC}" destId="{BD27A3AF-D2CF-A047-B6F7-04098E8CD5CB}" srcOrd="0" destOrd="0" presId="urn:microsoft.com/office/officeart/2005/8/layout/radial5"/>
    <dgm:cxn modelId="{B305FF33-5BE4-5445-89BD-15482525B223}" type="presParOf" srcId="{61EAFA89-4509-1641-BFF1-11EF1EB030CE}" destId="{3FA397E1-7C52-9E40-B934-14D19DD40891}" srcOrd="0" destOrd="0" presId="urn:microsoft.com/office/officeart/2005/8/layout/radial5"/>
    <dgm:cxn modelId="{EB649156-A055-3F41-8D86-2CC94AC31356}" type="presParOf" srcId="{61EAFA89-4509-1641-BFF1-11EF1EB030CE}" destId="{0CE9912B-CB3D-474A-8CC6-7D0D15FCC68A}" srcOrd="1" destOrd="0" presId="urn:microsoft.com/office/officeart/2005/8/layout/radial5"/>
    <dgm:cxn modelId="{B5C76886-40CC-4143-B959-F5690F9D1959}" type="presParOf" srcId="{0CE9912B-CB3D-474A-8CC6-7D0D15FCC68A}" destId="{4CE99F9E-979C-1E49-A03B-C814662FFDA9}" srcOrd="0" destOrd="0" presId="urn:microsoft.com/office/officeart/2005/8/layout/radial5"/>
    <dgm:cxn modelId="{30B2B447-9EB4-0043-A787-9989C1561D3E}" type="presParOf" srcId="{61EAFA89-4509-1641-BFF1-11EF1EB030CE}" destId="{BD27A3AF-D2CF-A047-B6F7-04098E8CD5CB}" srcOrd="2" destOrd="0" presId="urn:microsoft.com/office/officeart/2005/8/layout/radial5"/>
    <dgm:cxn modelId="{3C73F66F-9817-3444-8189-46863F131DFD}" type="presParOf" srcId="{61EAFA89-4509-1641-BFF1-11EF1EB030CE}" destId="{47B684DF-B714-1E42-B923-713D0524893F}" srcOrd="3" destOrd="0" presId="urn:microsoft.com/office/officeart/2005/8/layout/radial5"/>
    <dgm:cxn modelId="{587F3E78-65EF-DE43-B5D8-545CF553A63B}" type="presParOf" srcId="{47B684DF-B714-1E42-B923-713D0524893F}" destId="{A5878825-8F01-D94A-B4FF-5EE703B3FA90}" srcOrd="0" destOrd="0" presId="urn:microsoft.com/office/officeart/2005/8/layout/radial5"/>
    <dgm:cxn modelId="{163221CA-2502-0A41-BBA5-D91D6DEA044D}" type="presParOf" srcId="{61EAFA89-4509-1641-BFF1-11EF1EB030CE}" destId="{4B2B8829-71AB-AF43-83AA-885F4124C847}" srcOrd="4" destOrd="0" presId="urn:microsoft.com/office/officeart/2005/8/layout/radial5"/>
    <dgm:cxn modelId="{41BE1135-FBA1-874F-B9C6-7CDCC0A8722A}" type="presParOf" srcId="{61EAFA89-4509-1641-BFF1-11EF1EB030CE}" destId="{289654D2-F4F8-B54C-BB11-89463C432F13}" srcOrd="5" destOrd="0" presId="urn:microsoft.com/office/officeart/2005/8/layout/radial5"/>
    <dgm:cxn modelId="{01073614-86A5-FA41-BF62-AAF27B8DC0A2}" type="presParOf" srcId="{289654D2-F4F8-B54C-BB11-89463C432F13}" destId="{A2AFE4C9-A432-0240-8108-D2B30ECD2494}" srcOrd="0" destOrd="0" presId="urn:microsoft.com/office/officeart/2005/8/layout/radial5"/>
    <dgm:cxn modelId="{C56369A2-9885-9741-BEB9-D47E87651A07}" type="presParOf" srcId="{61EAFA89-4509-1641-BFF1-11EF1EB030CE}" destId="{B9FC0CC6-5794-8D44-9D5C-EF8A2B28FD16}" srcOrd="6" destOrd="0" presId="urn:microsoft.com/office/officeart/2005/8/layout/radial5"/>
    <dgm:cxn modelId="{F155E429-3E44-D449-9D4C-956ABD33EC67}" type="presParOf" srcId="{61EAFA89-4509-1641-BFF1-11EF1EB030CE}" destId="{EECDA9A7-212F-1046-9A38-3512EA3050BC}" srcOrd="7" destOrd="0" presId="urn:microsoft.com/office/officeart/2005/8/layout/radial5"/>
    <dgm:cxn modelId="{93A2AF2B-63D0-3148-B6C4-1F50BC01A7C8}" type="presParOf" srcId="{EECDA9A7-212F-1046-9A38-3512EA3050BC}" destId="{831E6BFA-7515-A141-B84F-8148019BF6BB}" srcOrd="0" destOrd="0" presId="urn:microsoft.com/office/officeart/2005/8/layout/radial5"/>
    <dgm:cxn modelId="{8B742F7B-9B50-9C41-AAA8-E1CCC911CD73}" type="presParOf" srcId="{61EAFA89-4509-1641-BFF1-11EF1EB030CE}" destId="{BCB8DC9A-CEC1-7E4E-9C78-9534F2EC03C1}" srcOrd="8" destOrd="0" presId="urn:microsoft.com/office/officeart/2005/8/layout/radial5"/>
    <dgm:cxn modelId="{9BDE1EBA-FBE5-3049-A3E0-2A9EAC368D11}" type="presParOf" srcId="{61EAFA89-4509-1641-BFF1-11EF1EB030CE}" destId="{99D146F3-C688-5848-9F3C-93A81D825FF9}" srcOrd="9" destOrd="0" presId="urn:microsoft.com/office/officeart/2005/8/layout/radial5"/>
    <dgm:cxn modelId="{FD4AB898-6246-0B42-9352-B0714DE2D8E0}" type="presParOf" srcId="{99D146F3-C688-5848-9F3C-93A81D825FF9}" destId="{5E21C6B1-1337-DE41-8E05-4D27118E142B}" srcOrd="0" destOrd="0" presId="urn:microsoft.com/office/officeart/2005/8/layout/radial5"/>
    <dgm:cxn modelId="{EB0B0723-3F77-1F46-A318-E381CE1255DD}" type="presParOf" srcId="{61EAFA89-4509-1641-BFF1-11EF1EB030CE}" destId="{E2DB8AD2-B770-244C-848D-9975C9B2F8B3}" srcOrd="10" destOrd="0" presId="urn:microsoft.com/office/officeart/2005/8/layout/radial5"/>
    <dgm:cxn modelId="{D7078C9F-103B-0F4B-A7AA-B32ECB5BE995}" type="presParOf" srcId="{61EAFA89-4509-1641-BFF1-11EF1EB030CE}" destId="{1E9B6624-6511-B947-8BEE-05DEAFFDBF83}" srcOrd="11" destOrd="0" presId="urn:microsoft.com/office/officeart/2005/8/layout/radial5"/>
    <dgm:cxn modelId="{715CE5C5-C391-D340-B4DB-F8A94B232AA5}" type="presParOf" srcId="{1E9B6624-6511-B947-8BEE-05DEAFFDBF83}" destId="{C470BF10-7558-604C-B5AE-FBC0380BB45F}" srcOrd="0" destOrd="0" presId="urn:microsoft.com/office/officeart/2005/8/layout/radial5"/>
    <dgm:cxn modelId="{25132743-198E-904B-BF3D-1080019D8F54}" type="presParOf" srcId="{61EAFA89-4509-1641-BFF1-11EF1EB030CE}" destId="{0BE5F01D-D17C-D44A-A17A-17F1E6D7771F}"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C2DE963-3067-B94E-956B-0C8C8CF41C90}"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362CC42F-7764-F644-8C01-BFBACD099A88}">
      <dgm:prSet phldrT="[Text]" custT="1"/>
      <dgm:spPr>
        <a:solidFill>
          <a:schemeClr val="bg1"/>
        </a:solidFill>
        <a:ln>
          <a:solidFill>
            <a:schemeClr val="accent6">
              <a:alpha val="90000"/>
            </a:schemeClr>
          </a:solidFill>
        </a:ln>
      </dgm:spPr>
      <dgm:t>
        <a:bodyPr/>
        <a:lstStyle/>
        <a:p>
          <a:r>
            <a:rPr lang="en-US" sz="1800" dirty="0" smtClean="0"/>
            <a:t>address spaces</a:t>
          </a:r>
          <a:endParaRPr lang="en-US" sz="1800" dirty="0"/>
        </a:p>
      </dgm:t>
    </dgm:pt>
    <dgm:pt modelId="{F9CF7677-59EC-CF48-96F3-8A6BE1D984B7}" type="parTrans" cxnId="{43DF288B-9A0E-6240-B5D6-E5C03AD48AA8}">
      <dgm:prSet/>
      <dgm:spPr/>
      <dgm:t>
        <a:bodyPr/>
        <a:lstStyle/>
        <a:p>
          <a:endParaRPr lang="en-US"/>
        </a:p>
      </dgm:t>
    </dgm:pt>
    <dgm:pt modelId="{C9145C9C-3E41-394E-801D-48917F873A9F}" type="sibTrans" cxnId="{43DF288B-9A0E-6240-B5D6-E5C03AD48AA8}">
      <dgm:prSet/>
      <dgm:spPr/>
      <dgm:t>
        <a:bodyPr/>
        <a:lstStyle/>
        <a:p>
          <a:endParaRPr lang="en-US"/>
        </a:p>
      </dgm:t>
    </dgm:pt>
    <dgm:pt modelId="{9D4C506F-618F-3A4E-97CF-426D8D09AC24}">
      <dgm:prSet custT="1"/>
      <dgm:spPr>
        <a:solidFill>
          <a:schemeClr val="bg1"/>
        </a:solidFill>
        <a:ln>
          <a:solidFill>
            <a:schemeClr val="accent6">
              <a:alpha val="90000"/>
            </a:schemeClr>
          </a:solidFill>
        </a:ln>
      </dgm:spPr>
      <dgm:t>
        <a:bodyPr/>
        <a:lstStyle/>
        <a:p>
          <a:r>
            <a:rPr lang="en-US" sz="1800" dirty="0" smtClean="0"/>
            <a:t>interprocess communication (IPC)</a:t>
          </a:r>
        </a:p>
      </dgm:t>
    </dgm:pt>
    <dgm:pt modelId="{72FBBC00-958B-EA4A-9C1C-A4F4F5F65295}" type="parTrans" cxnId="{43243DCE-9440-9648-9233-E0496E070E70}">
      <dgm:prSet/>
      <dgm:spPr/>
      <dgm:t>
        <a:bodyPr/>
        <a:lstStyle/>
        <a:p>
          <a:endParaRPr lang="en-US"/>
        </a:p>
      </dgm:t>
    </dgm:pt>
    <dgm:pt modelId="{0B777CBA-95B5-4544-BA58-C63CBAA981BB}" type="sibTrans" cxnId="{43243DCE-9440-9648-9233-E0496E070E70}">
      <dgm:prSet/>
      <dgm:spPr/>
      <dgm:t>
        <a:bodyPr/>
        <a:lstStyle/>
        <a:p>
          <a:endParaRPr lang="en-US"/>
        </a:p>
      </dgm:t>
    </dgm:pt>
    <dgm:pt modelId="{508EE5EC-40ED-E145-9EF6-0434DD3EDAFF}">
      <dgm:prSet custT="1"/>
      <dgm:spPr>
        <a:solidFill>
          <a:schemeClr val="bg1"/>
        </a:solidFill>
        <a:ln>
          <a:solidFill>
            <a:schemeClr val="accent6">
              <a:alpha val="90000"/>
            </a:schemeClr>
          </a:solidFill>
        </a:ln>
      </dgm:spPr>
      <dgm:t>
        <a:bodyPr/>
        <a:lstStyle/>
        <a:p>
          <a:r>
            <a:rPr lang="en-US" sz="1800" dirty="0" smtClean="0"/>
            <a:t>basic scheduling</a:t>
          </a:r>
        </a:p>
      </dgm:t>
    </dgm:pt>
    <dgm:pt modelId="{094DBDBD-7912-594A-8ED0-93ECB756BB26}" type="parTrans" cxnId="{42856B09-5D76-A545-856B-DE1AFF0CCB89}">
      <dgm:prSet/>
      <dgm:spPr/>
      <dgm:t>
        <a:bodyPr/>
        <a:lstStyle/>
        <a:p>
          <a:endParaRPr lang="en-US"/>
        </a:p>
      </dgm:t>
    </dgm:pt>
    <dgm:pt modelId="{D39A62B2-182E-DD4D-9910-3DAA29162281}" type="sibTrans" cxnId="{42856B09-5D76-A545-856B-DE1AFF0CCB89}">
      <dgm:prSet/>
      <dgm:spPr/>
      <dgm:t>
        <a:bodyPr/>
        <a:lstStyle/>
        <a:p>
          <a:endParaRPr lang="en-US"/>
        </a:p>
      </dgm:t>
    </dgm:pt>
    <dgm:pt modelId="{5144ED24-3012-F34B-8D7E-B9FD668B09F0}" type="pres">
      <dgm:prSet presAssocID="{2C2DE963-3067-B94E-956B-0C8C8CF41C90}" presName="Name0" presStyleCnt="0">
        <dgm:presLayoutVars>
          <dgm:dir/>
          <dgm:resizeHandles val="exact"/>
        </dgm:presLayoutVars>
      </dgm:prSet>
      <dgm:spPr/>
      <dgm:t>
        <a:bodyPr/>
        <a:lstStyle/>
        <a:p>
          <a:endParaRPr lang="en-US"/>
        </a:p>
      </dgm:t>
    </dgm:pt>
    <dgm:pt modelId="{458BA974-D1D0-7C45-8BAD-1585AF825221}" type="pres">
      <dgm:prSet presAssocID="{362CC42F-7764-F644-8C01-BFBACD099A88}" presName="Name5" presStyleLbl="vennNode1" presStyleIdx="0" presStyleCnt="3" custScaleX="135924">
        <dgm:presLayoutVars>
          <dgm:bulletEnabled val="1"/>
        </dgm:presLayoutVars>
      </dgm:prSet>
      <dgm:spPr/>
      <dgm:t>
        <a:bodyPr/>
        <a:lstStyle/>
        <a:p>
          <a:endParaRPr lang="en-US"/>
        </a:p>
      </dgm:t>
    </dgm:pt>
    <dgm:pt modelId="{0AD5A3F3-2527-D74C-BF11-80E10A5069E2}" type="pres">
      <dgm:prSet presAssocID="{C9145C9C-3E41-394E-801D-48917F873A9F}" presName="space" presStyleCnt="0"/>
      <dgm:spPr/>
    </dgm:pt>
    <dgm:pt modelId="{0C1E7BE6-80C6-3C42-B6EA-D548FFF8D7E8}" type="pres">
      <dgm:prSet presAssocID="{9D4C506F-618F-3A4E-97CF-426D8D09AC24}" presName="Name5" presStyleLbl="vennNode1" presStyleIdx="1" presStyleCnt="3" custScaleX="175004">
        <dgm:presLayoutVars>
          <dgm:bulletEnabled val="1"/>
        </dgm:presLayoutVars>
      </dgm:prSet>
      <dgm:spPr/>
      <dgm:t>
        <a:bodyPr/>
        <a:lstStyle/>
        <a:p>
          <a:endParaRPr lang="en-US"/>
        </a:p>
      </dgm:t>
    </dgm:pt>
    <dgm:pt modelId="{A020397B-F51F-E140-811B-4D1B2347ECAF}" type="pres">
      <dgm:prSet presAssocID="{0B777CBA-95B5-4544-BA58-C63CBAA981BB}" presName="space" presStyleCnt="0"/>
      <dgm:spPr/>
    </dgm:pt>
    <dgm:pt modelId="{3D639D55-9910-DA41-B3AE-143CA9255248}" type="pres">
      <dgm:prSet presAssocID="{508EE5EC-40ED-E145-9EF6-0434DD3EDAFF}" presName="Name5" presStyleLbl="vennNode1" presStyleIdx="2" presStyleCnt="3" custScaleX="135924">
        <dgm:presLayoutVars>
          <dgm:bulletEnabled val="1"/>
        </dgm:presLayoutVars>
      </dgm:prSet>
      <dgm:spPr/>
      <dgm:t>
        <a:bodyPr/>
        <a:lstStyle/>
        <a:p>
          <a:endParaRPr lang="en-US"/>
        </a:p>
      </dgm:t>
    </dgm:pt>
  </dgm:ptLst>
  <dgm:cxnLst>
    <dgm:cxn modelId="{42856B09-5D76-A545-856B-DE1AFF0CCB89}" srcId="{2C2DE963-3067-B94E-956B-0C8C8CF41C90}" destId="{508EE5EC-40ED-E145-9EF6-0434DD3EDAFF}" srcOrd="2" destOrd="0" parTransId="{094DBDBD-7912-594A-8ED0-93ECB756BB26}" sibTransId="{D39A62B2-182E-DD4D-9910-3DAA29162281}"/>
    <dgm:cxn modelId="{C113DEB1-1AB8-FA4B-BD53-E298A1167418}" type="presOf" srcId="{508EE5EC-40ED-E145-9EF6-0434DD3EDAFF}" destId="{3D639D55-9910-DA41-B3AE-143CA9255248}" srcOrd="0" destOrd="0" presId="urn:microsoft.com/office/officeart/2005/8/layout/venn3"/>
    <dgm:cxn modelId="{43DF288B-9A0E-6240-B5D6-E5C03AD48AA8}" srcId="{2C2DE963-3067-B94E-956B-0C8C8CF41C90}" destId="{362CC42F-7764-F644-8C01-BFBACD099A88}" srcOrd="0" destOrd="0" parTransId="{F9CF7677-59EC-CF48-96F3-8A6BE1D984B7}" sibTransId="{C9145C9C-3E41-394E-801D-48917F873A9F}"/>
    <dgm:cxn modelId="{0035B1EF-A97E-CF46-A048-E1D87C5F7502}" type="presOf" srcId="{362CC42F-7764-F644-8C01-BFBACD099A88}" destId="{458BA974-D1D0-7C45-8BAD-1585AF825221}" srcOrd="0" destOrd="0" presId="urn:microsoft.com/office/officeart/2005/8/layout/venn3"/>
    <dgm:cxn modelId="{DD6CBFCD-7139-314E-8E25-DF26B8F45566}" type="presOf" srcId="{2C2DE963-3067-B94E-956B-0C8C8CF41C90}" destId="{5144ED24-3012-F34B-8D7E-B9FD668B09F0}" srcOrd="0" destOrd="0" presId="urn:microsoft.com/office/officeart/2005/8/layout/venn3"/>
    <dgm:cxn modelId="{98D8BD41-0980-CA42-9628-E4D710A6A821}" type="presOf" srcId="{9D4C506F-618F-3A4E-97CF-426D8D09AC24}" destId="{0C1E7BE6-80C6-3C42-B6EA-D548FFF8D7E8}" srcOrd="0" destOrd="0" presId="urn:microsoft.com/office/officeart/2005/8/layout/venn3"/>
    <dgm:cxn modelId="{43243DCE-9440-9648-9233-E0496E070E70}" srcId="{2C2DE963-3067-B94E-956B-0C8C8CF41C90}" destId="{9D4C506F-618F-3A4E-97CF-426D8D09AC24}" srcOrd="1" destOrd="0" parTransId="{72FBBC00-958B-EA4A-9C1C-A4F4F5F65295}" sibTransId="{0B777CBA-95B5-4544-BA58-C63CBAA981BB}"/>
    <dgm:cxn modelId="{163C57BF-1BE9-7644-A16E-0C6011056022}" type="presParOf" srcId="{5144ED24-3012-F34B-8D7E-B9FD668B09F0}" destId="{458BA974-D1D0-7C45-8BAD-1585AF825221}" srcOrd="0" destOrd="0" presId="urn:microsoft.com/office/officeart/2005/8/layout/venn3"/>
    <dgm:cxn modelId="{41698EAF-494D-4C47-BD3B-3E9FEA0923EC}" type="presParOf" srcId="{5144ED24-3012-F34B-8D7E-B9FD668B09F0}" destId="{0AD5A3F3-2527-D74C-BF11-80E10A5069E2}" srcOrd="1" destOrd="0" presId="urn:microsoft.com/office/officeart/2005/8/layout/venn3"/>
    <dgm:cxn modelId="{26C3A313-A573-C74C-95A3-CBBE73B51159}" type="presParOf" srcId="{5144ED24-3012-F34B-8D7E-B9FD668B09F0}" destId="{0C1E7BE6-80C6-3C42-B6EA-D548FFF8D7E8}" srcOrd="2" destOrd="0" presId="urn:microsoft.com/office/officeart/2005/8/layout/venn3"/>
    <dgm:cxn modelId="{9125F5D9-8424-954F-B185-C94DD6CE0C28}" type="presParOf" srcId="{5144ED24-3012-F34B-8D7E-B9FD668B09F0}" destId="{A020397B-F51F-E140-811B-4D1B2347ECAF}" srcOrd="3" destOrd="0" presId="urn:microsoft.com/office/officeart/2005/8/layout/venn3"/>
    <dgm:cxn modelId="{015E5E05-983D-104F-9793-4938397BFEDF}" type="presParOf" srcId="{5144ED24-3012-F34B-8D7E-B9FD668B09F0}" destId="{3D639D55-9910-DA41-B3AE-143CA9255248}"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3D82D6B-86E2-F94E-A342-E4FD0701C9C8}"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33887FBB-63CF-B849-AD14-F2855A4D3AA3}">
      <dgm:prSet phldrT="[Text]" custT="1"/>
      <dgm:spPr>
        <a:solidFill>
          <a:schemeClr val="accent6"/>
        </a:solidFill>
        <a:ln>
          <a:solidFill>
            <a:schemeClr val="bg1">
              <a:alpha val="90000"/>
            </a:schemeClr>
          </a:solidFill>
        </a:ln>
      </dgm:spPr>
      <dgm:t>
        <a:bodyPr/>
        <a:lstStyle/>
        <a:p>
          <a:r>
            <a:rPr lang="en-US" sz="1800" dirty="0" smtClean="0">
              <a:solidFill>
                <a:schemeClr val="bg1"/>
              </a:solidFill>
            </a:rPr>
            <a:t>simplifies implementation</a:t>
          </a:r>
          <a:endParaRPr lang="en-US" sz="1800" dirty="0">
            <a:solidFill>
              <a:schemeClr val="bg1"/>
            </a:solidFill>
          </a:endParaRPr>
        </a:p>
      </dgm:t>
    </dgm:pt>
    <dgm:pt modelId="{30F287CE-644F-D542-B7B2-9C8D4075B5E3}" type="parTrans" cxnId="{AA355B9B-9B2A-A14B-92D8-5CA435EFE77C}">
      <dgm:prSet/>
      <dgm:spPr/>
      <dgm:t>
        <a:bodyPr/>
        <a:lstStyle/>
        <a:p>
          <a:endParaRPr lang="en-US"/>
        </a:p>
      </dgm:t>
    </dgm:pt>
    <dgm:pt modelId="{CF5F2B01-1290-0241-A083-7529D13E0B29}" type="sibTrans" cxnId="{AA355B9B-9B2A-A14B-92D8-5CA435EFE77C}">
      <dgm:prSet/>
      <dgm:spPr/>
      <dgm:t>
        <a:bodyPr/>
        <a:lstStyle/>
        <a:p>
          <a:endParaRPr lang="en-US"/>
        </a:p>
      </dgm:t>
    </dgm:pt>
    <dgm:pt modelId="{241F9BB7-8158-FB46-8B5B-09FDED8494A7}">
      <dgm:prSet custT="1"/>
      <dgm:spPr>
        <a:solidFill>
          <a:schemeClr val="accent6"/>
        </a:solidFill>
        <a:ln>
          <a:solidFill>
            <a:schemeClr val="bg1">
              <a:alpha val="90000"/>
            </a:schemeClr>
          </a:solidFill>
        </a:ln>
      </dgm:spPr>
      <dgm:t>
        <a:bodyPr/>
        <a:lstStyle/>
        <a:p>
          <a:r>
            <a:rPr lang="en-US" sz="1800" dirty="0" smtClean="0">
              <a:solidFill>
                <a:schemeClr val="bg1"/>
              </a:solidFill>
            </a:rPr>
            <a:t>provides flexibility</a:t>
          </a:r>
        </a:p>
      </dgm:t>
    </dgm:pt>
    <dgm:pt modelId="{B8BEBE66-9810-6141-A57B-7DAA3967DE5D}" type="parTrans" cxnId="{5D2C2339-4820-D94A-99FE-4D654CF15B0D}">
      <dgm:prSet/>
      <dgm:spPr/>
      <dgm:t>
        <a:bodyPr/>
        <a:lstStyle/>
        <a:p>
          <a:endParaRPr lang="en-US"/>
        </a:p>
      </dgm:t>
    </dgm:pt>
    <dgm:pt modelId="{97FFB707-BDC0-814E-8337-BEF53A1A9CB1}" type="sibTrans" cxnId="{5D2C2339-4820-D94A-99FE-4D654CF15B0D}">
      <dgm:prSet/>
      <dgm:spPr/>
      <dgm:t>
        <a:bodyPr/>
        <a:lstStyle/>
        <a:p>
          <a:endParaRPr lang="en-US"/>
        </a:p>
      </dgm:t>
    </dgm:pt>
    <dgm:pt modelId="{FB258617-5D6C-F24C-B814-B7E4498F5627}">
      <dgm:prSet custT="1"/>
      <dgm:spPr>
        <a:solidFill>
          <a:schemeClr val="accent6"/>
        </a:solidFill>
        <a:ln>
          <a:solidFill>
            <a:schemeClr val="bg1">
              <a:alpha val="90000"/>
            </a:schemeClr>
          </a:solidFill>
        </a:ln>
      </dgm:spPr>
      <dgm:t>
        <a:bodyPr/>
        <a:lstStyle/>
        <a:p>
          <a:r>
            <a:rPr lang="en-US" sz="1800" dirty="0" smtClean="0">
              <a:solidFill>
                <a:schemeClr val="bg1"/>
              </a:solidFill>
            </a:rPr>
            <a:t>is well suited to a distributed environment</a:t>
          </a:r>
        </a:p>
      </dgm:t>
    </dgm:pt>
    <dgm:pt modelId="{A6648C37-814A-724C-98E9-AF4789374C97}" type="parTrans" cxnId="{85FABEFA-07EF-3041-85F4-FCC6D4B127DD}">
      <dgm:prSet/>
      <dgm:spPr/>
      <dgm:t>
        <a:bodyPr/>
        <a:lstStyle/>
        <a:p>
          <a:endParaRPr lang="en-US"/>
        </a:p>
      </dgm:t>
    </dgm:pt>
    <dgm:pt modelId="{397F509E-75D1-FF43-B6FC-B95ABAEF5DE4}" type="sibTrans" cxnId="{85FABEFA-07EF-3041-85F4-FCC6D4B127DD}">
      <dgm:prSet/>
      <dgm:spPr/>
      <dgm:t>
        <a:bodyPr/>
        <a:lstStyle/>
        <a:p>
          <a:endParaRPr lang="en-US"/>
        </a:p>
      </dgm:t>
    </dgm:pt>
    <dgm:pt modelId="{ACA9E242-03A2-DC46-B37E-488814D417B5}" type="pres">
      <dgm:prSet presAssocID="{03D82D6B-86E2-F94E-A342-E4FD0701C9C8}" presName="Name0" presStyleCnt="0">
        <dgm:presLayoutVars>
          <dgm:dir/>
          <dgm:resizeHandles val="exact"/>
        </dgm:presLayoutVars>
      </dgm:prSet>
      <dgm:spPr/>
      <dgm:t>
        <a:bodyPr/>
        <a:lstStyle/>
        <a:p>
          <a:endParaRPr lang="en-US"/>
        </a:p>
      </dgm:t>
    </dgm:pt>
    <dgm:pt modelId="{C42EC200-AA31-FF49-9439-3332FF002BCA}" type="pres">
      <dgm:prSet presAssocID="{33887FBB-63CF-B849-AD14-F2855A4D3AA3}" presName="Name5" presStyleLbl="vennNode1" presStyleIdx="0" presStyleCnt="3" custScaleX="168205">
        <dgm:presLayoutVars>
          <dgm:bulletEnabled val="1"/>
        </dgm:presLayoutVars>
      </dgm:prSet>
      <dgm:spPr/>
      <dgm:t>
        <a:bodyPr/>
        <a:lstStyle/>
        <a:p>
          <a:endParaRPr lang="en-US"/>
        </a:p>
      </dgm:t>
    </dgm:pt>
    <dgm:pt modelId="{DD953A8A-B43C-AC43-B924-4D7FACF9C095}" type="pres">
      <dgm:prSet presAssocID="{CF5F2B01-1290-0241-A083-7529D13E0B29}" presName="space" presStyleCnt="0"/>
      <dgm:spPr/>
    </dgm:pt>
    <dgm:pt modelId="{8F15053A-8F42-F340-900D-93E5ADC1CDED}" type="pres">
      <dgm:prSet presAssocID="{241F9BB7-8158-FB46-8B5B-09FDED8494A7}" presName="Name5" presStyleLbl="vennNode1" presStyleIdx="1" presStyleCnt="3" custScaleX="168205">
        <dgm:presLayoutVars>
          <dgm:bulletEnabled val="1"/>
        </dgm:presLayoutVars>
      </dgm:prSet>
      <dgm:spPr/>
      <dgm:t>
        <a:bodyPr/>
        <a:lstStyle/>
        <a:p>
          <a:endParaRPr lang="en-US"/>
        </a:p>
      </dgm:t>
    </dgm:pt>
    <dgm:pt modelId="{C7DC57B6-4CF2-6841-BB28-BEFF4772681A}" type="pres">
      <dgm:prSet presAssocID="{97FFB707-BDC0-814E-8337-BEF53A1A9CB1}" presName="space" presStyleCnt="0"/>
      <dgm:spPr/>
    </dgm:pt>
    <dgm:pt modelId="{F7CF12E1-CFEB-A84D-AE77-A9FCC92CF154}" type="pres">
      <dgm:prSet presAssocID="{FB258617-5D6C-F24C-B814-B7E4498F5627}" presName="Name5" presStyleLbl="vennNode1" presStyleIdx="2" presStyleCnt="3" custScaleX="168205">
        <dgm:presLayoutVars>
          <dgm:bulletEnabled val="1"/>
        </dgm:presLayoutVars>
      </dgm:prSet>
      <dgm:spPr/>
      <dgm:t>
        <a:bodyPr/>
        <a:lstStyle/>
        <a:p>
          <a:endParaRPr lang="en-US"/>
        </a:p>
      </dgm:t>
    </dgm:pt>
  </dgm:ptLst>
  <dgm:cxnLst>
    <dgm:cxn modelId="{5D2C2339-4820-D94A-99FE-4D654CF15B0D}" srcId="{03D82D6B-86E2-F94E-A342-E4FD0701C9C8}" destId="{241F9BB7-8158-FB46-8B5B-09FDED8494A7}" srcOrd="1" destOrd="0" parTransId="{B8BEBE66-9810-6141-A57B-7DAA3967DE5D}" sibTransId="{97FFB707-BDC0-814E-8337-BEF53A1A9CB1}"/>
    <dgm:cxn modelId="{8B3CCEF1-E799-6049-9DCC-D107DB6B673B}" type="presOf" srcId="{33887FBB-63CF-B849-AD14-F2855A4D3AA3}" destId="{C42EC200-AA31-FF49-9439-3332FF002BCA}" srcOrd="0" destOrd="0" presId="urn:microsoft.com/office/officeart/2005/8/layout/venn3"/>
    <dgm:cxn modelId="{E1788146-0751-0746-A6A7-AB2D3FA9F2B4}" type="presOf" srcId="{FB258617-5D6C-F24C-B814-B7E4498F5627}" destId="{F7CF12E1-CFEB-A84D-AE77-A9FCC92CF154}" srcOrd="0" destOrd="0" presId="urn:microsoft.com/office/officeart/2005/8/layout/venn3"/>
    <dgm:cxn modelId="{4D8D83E2-E303-C74D-9203-36B3EA2E42CA}" type="presOf" srcId="{03D82D6B-86E2-F94E-A342-E4FD0701C9C8}" destId="{ACA9E242-03A2-DC46-B37E-488814D417B5}" srcOrd="0" destOrd="0" presId="urn:microsoft.com/office/officeart/2005/8/layout/venn3"/>
    <dgm:cxn modelId="{AA355B9B-9B2A-A14B-92D8-5CA435EFE77C}" srcId="{03D82D6B-86E2-F94E-A342-E4FD0701C9C8}" destId="{33887FBB-63CF-B849-AD14-F2855A4D3AA3}" srcOrd="0" destOrd="0" parTransId="{30F287CE-644F-D542-B7B2-9C8D4075B5E3}" sibTransId="{CF5F2B01-1290-0241-A083-7529D13E0B29}"/>
    <dgm:cxn modelId="{D9ED7EB5-E41F-1249-8E26-E7E4447D6818}" type="presOf" srcId="{241F9BB7-8158-FB46-8B5B-09FDED8494A7}" destId="{8F15053A-8F42-F340-900D-93E5ADC1CDED}" srcOrd="0" destOrd="0" presId="urn:microsoft.com/office/officeart/2005/8/layout/venn3"/>
    <dgm:cxn modelId="{85FABEFA-07EF-3041-85F4-FCC6D4B127DD}" srcId="{03D82D6B-86E2-F94E-A342-E4FD0701C9C8}" destId="{FB258617-5D6C-F24C-B814-B7E4498F5627}" srcOrd="2" destOrd="0" parTransId="{A6648C37-814A-724C-98E9-AF4789374C97}" sibTransId="{397F509E-75D1-FF43-B6FC-B95ABAEF5DE4}"/>
    <dgm:cxn modelId="{426C306E-EC23-B64D-893F-0EF8E63A241F}" type="presParOf" srcId="{ACA9E242-03A2-DC46-B37E-488814D417B5}" destId="{C42EC200-AA31-FF49-9439-3332FF002BCA}" srcOrd="0" destOrd="0" presId="urn:microsoft.com/office/officeart/2005/8/layout/venn3"/>
    <dgm:cxn modelId="{40D1A710-B45A-4948-9BCD-0CFFB49B5086}" type="presParOf" srcId="{ACA9E242-03A2-DC46-B37E-488814D417B5}" destId="{DD953A8A-B43C-AC43-B924-4D7FACF9C095}" srcOrd="1" destOrd="0" presId="urn:microsoft.com/office/officeart/2005/8/layout/venn3"/>
    <dgm:cxn modelId="{226A8199-41D0-E645-96B4-6D5AA5C57BC1}" type="presParOf" srcId="{ACA9E242-03A2-DC46-B37E-488814D417B5}" destId="{8F15053A-8F42-F340-900D-93E5ADC1CDED}" srcOrd="2" destOrd="0" presId="urn:microsoft.com/office/officeart/2005/8/layout/venn3"/>
    <dgm:cxn modelId="{68AFC346-2B4D-3245-A3EC-034A8E073471}" type="presParOf" srcId="{ACA9E242-03A2-DC46-B37E-488814D417B5}" destId="{C7DC57B6-4CF2-6841-BB28-BEFF4772681A}" srcOrd="3" destOrd="0" presId="urn:microsoft.com/office/officeart/2005/8/layout/venn3"/>
    <dgm:cxn modelId="{1F59F022-9021-394A-8B84-97F83B13727A}" type="presParOf" srcId="{ACA9E242-03A2-DC46-B37E-488814D417B5}" destId="{F7CF12E1-CFEB-A84D-AE77-A9FCC92CF154}" srcOrd="4" destOrd="0" presId="urn:microsoft.com/office/officeart/2005/8/layout/ven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A64BEDC-1FFA-2445-A2B4-71CB4B513E0F}"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70F62A0C-A340-5C43-80D3-C5E6794DB9D8}">
      <dgm:prSet phldrT="[Text]"/>
      <dgm:spPr/>
      <dgm:t>
        <a:bodyPr/>
        <a:lstStyle/>
        <a:p>
          <a:r>
            <a:rPr lang="en-US" dirty="0" smtClean="0"/>
            <a:t>Thread</a:t>
          </a:r>
          <a:endParaRPr lang="en-US" dirty="0"/>
        </a:p>
      </dgm:t>
    </dgm:pt>
    <dgm:pt modelId="{B7DB1E6B-AAB2-5F4C-945A-752ADE459ACE}" type="parTrans" cxnId="{3E5F3F0B-27B7-064B-8764-57F118DC0BCE}">
      <dgm:prSet/>
      <dgm:spPr/>
      <dgm:t>
        <a:bodyPr/>
        <a:lstStyle/>
        <a:p>
          <a:endParaRPr lang="en-US"/>
        </a:p>
      </dgm:t>
    </dgm:pt>
    <dgm:pt modelId="{2E8EE099-98FC-A647-A84C-323D637DB960}" type="sibTrans" cxnId="{3E5F3F0B-27B7-064B-8764-57F118DC0BCE}">
      <dgm:prSet/>
      <dgm:spPr/>
      <dgm:t>
        <a:bodyPr/>
        <a:lstStyle/>
        <a:p>
          <a:endParaRPr lang="en-US"/>
        </a:p>
      </dgm:t>
    </dgm:pt>
    <dgm:pt modelId="{CB611E91-19C4-E34C-86A3-7C4779BEFBDC}">
      <dgm:prSet/>
      <dgm:spPr/>
      <dgm:t>
        <a:bodyPr/>
        <a:lstStyle/>
        <a:p>
          <a:r>
            <a:rPr lang="en-US" dirty="0" smtClean="0"/>
            <a:t>dispatchable unit of work</a:t>
          </a:r>
        </a:p>
      </dgm:t>
    </dgm:pt>
    <dgm:pt modelId="{D9229EAD-4CAD-6B45-B772-2D7247B8ABB4}" type="parTrans" cxnId="{B518D96B-CF99-3241-B868-0DBD1C54556D}">
      <dgm:prSet/>
      <dgm:spPr/>
      <dgm:t>
        <a:bodyPr/>
        <a:lstStyle/>
        <a:p>
          <a:endParaRPr lang="en-US"/>
        </a:p>
      </dgm:t>
    </dgm:pt>
    <dgm:pt modelId="{35BFE0A6-8A94-3E4E-A7AB-884FAEF3F832}" type="sibTrans" cxnId="{B518D96B-CF99-3241-B868-0DBD1C54556D}">
      <dgm:prSet/>
      <dgm:spPr/>
      <dgm:t>
        <a:bodyPr/>
        <a:lstStyle/>
        <a:p>
          <a:endParaRPr lang="en-US"/>
        </a:p>
      </dgm:t>
    </dgm:pt>
    <dgm:pt modelId="{19A9D586-6EC6-D54B-ADBD-F6D39C0A3CB8}">
      <dgm:prSet/>
      <dgm:spPr/>
      <dgm:t>
        <a:bodyPr/>
        <a:lstStyle/>
        <a:p>
          <a:r>
            <a:rPr lang="en-US" dirty="0" smtClean="0"/>
            <a:t>includes a processor context and its own data area to enable subroutine branching</a:t>
          </a:r>
        </a:p>
      </dgm:t>
    </dgm:pt>
    <dgm:pt modelId="{F0CAF8C1-FB79-1A40-94D9-7E826D067DCC}" type="parTrans" cxnId="{F84FAD3C-DF9C-9B47-8E13-392BA5136403}">
      <dgm:prSet/>
      <dgm:spPr/>
      <dgm:t>
        <a:bodyPr/>
        <a:lstStyle/>
        <a:p>
          <a:endParaRPr lang="en-US"/>
        </a:p>
      </dgm:t>
    </dgm:pt>
    <dgm:pt modelId="{3446EC40-F06A-3F4E-BB3D-28BC3FA83DDE}" type="sibTrans" cxnId="{F84FAD3C-DF9C-9B47-8E13-392BA5136403}">
      <dgm:prSet/>
      <dgm:spPr/>
      <dgm:t>
        <a:bodyPr/>
        <a:lstStyle/>
        <a:p>
          <a:endParaRPr lang="en-US"/>
        </a:p>
      </dgm:t>
    </dgm:pt>
    <dgm:pt modelId="{8BDF6262-EF5E-9F42-91FD-53FA25A416EA}">
      <dgm:prSet/>
      <dgm:spPr/>
      <dgm:t>
        <a:bodyPr/>
        <a:lstStyle/>
        <a:p>
          <a:r>
            <a:rPr lang="en-US" dirty="0" smtClean="0"/>
            <a:t>executes sequentially and is interruptible</a:t>
          </a:r>
        </a:p>
      </dgm:t>
    </dgm:pt>
    <dgm:pt modelId="{BC414CA7-CEAE-9448-8244-9F129A09435B}" type="parTrans" cxnId="{2D9BC46A-A922-1B48-992D-B38154DAAC10}">
      <dgm:prSet/>
      <dgm:spPr/>
      <dgm:t>
        <a:bodyPr/>
        <a:lstStyle/>
        <a:p>
          <a:endParaRPr lang="en-US"/>
        </a:p>
      </dgm:t>
    </dgm:pt>
    <dgm:pt modelId="{0586B2B2-B4EF-0742-B455-FD8657427BE1}" type="sibTrans" cxnId="{2D9BC46A-A922-1B48-992D-B38154DAAC10}">
      <dgm:prSet/>
      <dgm:spPr/>
      <dgm:t>
        <a:bodyPr/>
        <a:lstStyle/>
        <a:p>
          <a:endParaRPr lang="en-US"/>
        </a:p>
      </dgm:t>
    </dgm:pt>
    <dgm:pt modelId="{64A01B46-ADFB-334F-BEA5-FAA0E77296A3}">
      <dgm:prSet/>
      <dgm:spPr/>
      <dgm:t>
        <a:bodyPr/>
        <a:lstStyle/>
        <a:p>
          <a:r>
            <a:rPr lang="en-US" dirty="0" smtClean="0"/>
            <a:t>Process </a:t>
          </a:r>
        </a:p>
      </dgm:t>
    </dgm:pt>
    <dgm:pt modelId="{5E2E3C9A-1D80-7E49-96F3-756EB29887C3}" type="parTrans" cxnId="{65D46421-B6EA-354B-81E2-8D264C304CAB}">
      <dgm:prSet/>
      <dgm:spPr/>
      <dgm:t>
        <a:bodyPr/>
        <a:lstStyle/>
        <a:p>
          <a:endParaRPr lang="en-US"/>
        </a:p>
      </dgm:t>
    </dgm:pt>
    <dgm:pt modelId="{4C25808B-B632-5645-A35B-69469FC6DCE9}" type="sibTrans" cxnId="{65D46421-B6EA-354B-81E2-8D264C304CAB}">
      <dgm:prSet/>
      <dgm:spPr/>
      <dgm:t>
        <a:bodyPr/>
        <a:lstStyle/>
        <a:p>
          <a:endParaRPr lang="en-US"/>
        </a:p>
      </dgm:t>
    </dgm:pt>
    <dgm:pt modelId="{A5483425-E586-134F-9A1E-D862D3F16E27}">
      <dgm:prSet/>
      <dgm:spPr/>
      <dgm:t>
        <a:bodyPr/>
        <a:lstStyle/>
        <a:p>
          <a:r>
            <a:rPr lang="en-US" dirty="0" smtClean="0"/>
            <a:t>a collection of one or more threads and associated system resources</a:t>
          </a:r>
        </a:p>
      </dgm:t>
    </dgm:pt>
    <dgm:pt modelId="{989FCAAA-309A-F441-919A-6561D4259AC7}" type="parTrans" cxnId="{98E5EC7F-7818-1F4C-B693-E3D64303119C}">
      <dgm:prSet/>
      <dgm:spPr/>
      <dgm:t>
        <a:bodyPr/>
        <a:lstStyle/>
        <a:p>
          <a:endParaRPr lang="en-US"/>
        </a:p>
      </dgm:t>
    </dgm:pt>
    <dgm:pt modelId="{6726D3AC-BE0D-F143-9BF7-89B7DF712C32}" type="sibTrans" cxnId="{98E5EC7F-7818-1F4C-B693-E3D64303119C}">
      <dgm:prSet/>
      <dgm:spPr/>
      <dgm:t>
        <a:bodyPr/>
        <a:lstStyle/>
        <a:p>
          <a:endParaRPr lang="en-US"/>
        </a:p>
      </dgm:t>
    </dgm:pt>
    <dgm:pt modelId="{C9348E03-F0DE-334C-A511-B057467648D2}">
      <dgm:prSet/>
      <dgm:spPr/>
      <dgm:t>
        <a:bodyPr/>
        <a:lstStyle/>
        <a:p>
          <a:r>
            <a:rPr lang="en-US" dirty="0" smtClean="0"/>
            <a:t>programmer has greater control over the modularity of the application and the timing of application related events</a:t>
          </a:r>
        </a:p>
      </dgm:t>
    </dgm:pt>
    <dgm:pt modelId="{FC311450-F9D4-734A-B19F-2E67CC2F6459}" type="parTrans" cxnId="{BEF7AABD-E549-354D-B8AB-400758B20A0F}">
      <dgm:prSet/>
      <dgm:spPr/>
      <dgm:t>
        <a:bodyPr/>
        <a:lstStyle/>
        <a:p>
          <a:endParaRPr lang="en-US"/>
        </a:p>
      </dgm:t>
    </dgm:pt>
    <dgm:pt modelId="{D453CDF1-D479-E247-9DDE-EBEE978ED664}" type="sibTrans" cxnId="{BEF7AABD-E549-354D-B8AB-400758B20A0F}">
      <dgm:prSet/>
      <dgm:spPr/>
      <dgm:t>
        <a:bodyPr/>
        <a:lstStyle/>
        <a:p>
          <a:endParaRPr lang="en-US"/>
        </a:p>
      </dgm:t>
    </dgm:pt>
    <dgm:pt modelId="{4118B874-B9DF-4340-B503-7A62112AD9AB}" type="pres">
      <dgm:prSet presAssocID="{5A64BEDC-1FFA-2445-A2B4-71CB4B513E0F}" presName="linear" presStyleCnt="0">
        <dgm:presLayoutVars>
          <dgm:animLvl val="lvl"/>
          <dgm:resizeHandles val="exact"/>
        </dgm:presLayoutVars>
      </dgm:prSet>
      <dgm:spPr/>
      <dgm:t>
        <a:bodyPr/>
        <a:lstStyle/>
        <a:p>
          <a:endParaRPr lang="en-US"/>
        </a:p>
      </dgm:t>
    </dgm:pt>
    <dgm:pt modelId="{26D4C4FB-FEAD-ED48-A0AE-2A84F6D6F3C5}" type="pres">
      <dgm:prSet presAssocID="{70F62A0C-A340-5C43-80D3-C5E6794DB9D8}" presName="parentText" presStyleLbl="node1" presStyleIdx="0" presStyleCnt="2">
        <dgm:presLayoutVars>
          <dgm:chMax val="0"/>
          <dgm:bulletEnabled val="1"/>
        </dgm:presLayoutVars>
      </dgm:prSet>
      <dgm:spPr/>
      <dgm:t>
        <a:bodyPr/>
        <a:lstStyle/>
        <a:p>
          <a:endParaRPr lang="en-US"/>
        </a:p>
      </dgm:t>
    </dgm:pt>
    <dgm:pt modelId="{B4FD0212-1D78-CE47-83E2-150D9E986556}" type="pres">
      <dgm:prSet presAssocID="{70F62A0C-A340-5C43-80D3-C5E6794DB9D8}" presName="childText" presStyleLbl="revTx" presStyleIdx="0" presStyleCnt="2">
        <dgm:presLayoutVars>
          <dgm:bulletEnabled val="1"/>
        </dgm:presLayoutVars>
      </dgm:prSet>
      <dgm:spPr/>
      <dgm:t>
        <a:bodyPr/>
        <a:lstStyle/>
        <a:p>
          <a:endParaRPr lang="en-US"/>
        </a:p>
      </dgm:t>
    </dgm:pt>
    <dgm:pt modelId="{A7FA07F0-CADB-7B40-BA4A-D97041E1B80A}" type="pres">
      <dgm:prSet presAssocID="{64A01B46-ADFB-334F-BEA5-FAA0E77296A3}" presName="parentText" presStyleLbl="node1" presStyleIdx="1" presStyleCnt="2">
        <dgm:presLayoutVars>
          <dgm:chMax val="0"/>
          <dgm:bulletEnabled val="1"/>
        </dgm:presLayoutVars>
      </dgm:prSet>
      <dgm:spPr/>
      <dgm:t>
        <a:bodyPr/>
        <a:lstStyle/>
        <a:p>
          <a:endParaRPr lang="en-US"/>
        </a:p>
      </dgm:t>
    </dgm:pt>
    <dgm:pt modelId="{364D31BB-83A3-C745-980D-1D6C1545B46C}" type="pres">
      <dgm:prSet presAssocID="{64A01B46-ADFB-334F-BEA5-FAA0E77296A3}" presName="childText" presStyleLbl="revTx" presStyleIdx="1" presStyleCnt="2">
        <dgm:presLayoutVars>
          <dgm:bulletEnabled val="1"/>
        </dgm:presLayoutVars>
      </dgm:prSet>
      <dgm:spPr/>
      <dgm:t>
        <a:bodyPr/>
        <a:lstStyle/>
        <a:p>
          <a:endParaRPr lang="en-US"/>
        </a:p>
      </dgm:t>
    </dgm:pt>
  </dgm:ptLst>
  <dgm:cxnLst>
    <dgm:cxn modelId="{5D6FCEC5-A83D-A74E-B1D5-169C31C83433}" type="presOf" srcId="{C9348E03-F0DE-334C-A511-B057467648D2}" destId="{364D31BB-83A3-C745-980D-1D6C1545B46C}" srcOrd="0" destOrd="1" presId="urn:microsoft.com/office/officeart/2005/8/layout/vList2"/>
    <dgm:cxn modelId="{3E416103-4561-D149-9E72-3E41C71ED23E}" type="presOf" srcId="{64A01B46-ADFB-334F-BEA5-FAA0E77296A3}" destId="{A7FA07F0-CADB-7B40-BA4A-D97041E1B80A}" srcOrd="0" destOrd="0" presId="urn:microsoft.com/office/officeart/2005/8/layout/vList2"/>
    <dgm:cxn modelId="{5359A4F6-7E58-7942-B9EF-9EBCA1DCA369}" type="presOf" srcId="{5A64BEDC-1FFA-2445-A2B4-71CB4B513E0F}" destId="{4118B874-B9DF-4340-B503-7A62112AD9AB}" srcOrd="0" destOrd="0" presId="urn:microsoft.com/office/officeart/2005/8/layout/vList2"/>
    <dgm:cxn modelId="{BEF7AABD-E549-354D-B8AB-400758B20A0F}" srcId="{64A01B46-ADFB-334F-BEA5-FAA0E77296A3}" destId="{C9348E03-F0DE-334C-A511-B057467648D2}" srcOrd="1" destOrd="0" parTransId="{FC311450-F9D4-734A-B19F-2E67CC2F6459}" sibTransId="{D453CDF1-D479-E247-9DDE-EBEE978ED664}"/>
    <dgm:cxn modelId="{3E5F3F0B-27B7-064B-8764-57F118DC0BCE}" srcId="{5A64BEDC-1FFA-2445-A2B4-71CB4B513E0F}" destId="{70F62A0C-A340-5C43-80D3-C5E6794DB9D8}" srcOrd="0" destOrd="0" parTransId="{B7DB1E6B-AAB2-5F4C-945A-752ADE459ACE}" sibTransId="{2E8EE099-98FC-A647-A84C-323D637DB960}"/>
    <dgm:cxn modelId="{65D46421-B6EA-354B-81E2-8D264C304CAB}" srcId="{5A64BEDC-1FFA-2445-A2B4-71CB4B513E0F}" destId="{64A01B46-ADFB-334F-BEA5-FAA0E77296A3}" srcOrd="1" destOrd="0" parTransId="{5E2E3C9A-1D80-7E49-96F3-756EB29887C3}" sibTransId="{4C25808B-B632-5645-A35B-69469FC6DCE9}"/>
    <dgm:cxn modelId="{6B1D5F8F-A1B3-5246-A3CB-F3AA10FB185E}" type="presOf" srcId="{70F62A0C-A340-5C43-80D3-C5E6794DB9D8}" destId="{26D4C4FB-FEAD-ED48-A0AE-2A84F6D6F3C5}" srcOrd="0" destOrd="0" presId="urn:microsoft.com/office/officeart/2005/8/layout/vList2"/>
    <dgm:cxn modelId="{F84FAD3C-DF9C-9B47-8E13-392BA5136403}" srcId="{70F62A0C-A340-5C43-80D3-C5E6794DB9D8}" destId="{19A9D586-6EC6-D54B-ADBD-F6D39C0A3CB8}" srcOrd="1" destOrd="0" parTransId="{F0CAF8C1-FB79-1A40-94D9-7E826D067DCC}" sibTransId="{3446EC40-F06A-3F4E-BB3D-28BC3FA83DDE}"/>
    <dgm:cxn modelId="{5141FBC4-10CC-C546-9AE4-08D75E613552}" type="presOf" srcId="{CB611E91-19C4-E34C-86A3-7C4779BEFBDC}" destId="{B4FD0212-1D78-CE47-83E2-150D9E986556}" srcOrd="0" destOrd="0" presId="urn:microsoft.com/office/officeart/2005/8/layout/vList2"/>
    <dgm:cxn modelId="{2D9BC46A-A922-1B48-992D-B38154DAAC10}" srcId="{70F62A0C-A340-5C43-80D3-C5E6794DB9D8}" destId="{8BDF6262-EF5E-9F42-91FD-53FA25A416EA}" srcOrd="2" destOrd="0" parTransId="{BC414CA7-CEAE-9448-8244-9F129A09435B}" sibTransId="{0586B2B2-B4EF-0742-B455-FD8657427BE1}"/>
    <dgm:cxn modelId="{F50C3E02-4A66-0746-A6ED-4863B414DB13}" type="presOf" srcId="{19A9D586-6EC6-D54B-ADBD-F6D39C0A3CB8}" destId="{B4FD0212-1D78-CE47-83E2-150D9E986556}" srcOrd="0" destOrd="1" presId="urn:microsoft.com/office/officeart/2005/8/layout/vList2"/>
    <dgm:cxn modelId="{CDD1036B-D91B-1347-B7D3-BC4B78843947}" type="presOf" srcId="{8BDF6262-EF5E-9F42-91FD-53FA25A416EA}" destId="{B4FD0212-1D78-CE47-83E2-150D9E986556}" srcOrd="0" destOrd="2" presId="urn:microsoft.com/office/officeart/2005/8/layout/vList2"/>
    <dgm:cxn modelId="{F9AA1F34-7415-5849-966C-F611EA802B96}" type="presOf" srcId="{A5483425-E586-134F-9A1E-D862D3F16E27}" destId="{364D31BB-83A3-C745-980D-1D6C1545B46C}" srcOrd="0" destOrd="0" presId="urn:microsoft.com/office/officeart/2005/8/layout/vList2"/>
    <dgm:cxn modelId="{B518D96B-CF99-3241-B868-0DBD1C54556D}" srcId="{70F62A0C-A340-5C43-80D3-C5E6794DB9D8}" destId="{CB611E91-19C4-E34C-86A3-7C4779BEFBDC}" srcOrd="0" destOrd="0" parTransId="{D9229EAD-4CAD-6B45-B772-2D7247B8ABB4}" sibTransId="{35BFE0A6-8A94-3E4E-A7AB-884FAEF3F832}"/>
    <dgm:cxn modelId="{98E5EC7F-7818-1F4C-B693-E3D64303119C}" srcId="{64A01B46-ADFB-334F-BEA5-FAA0E77296A3}" destId="{A5483425-E586-134F-9A1E-D862D3F16E27}" srcOrd="0" destOrd="0" parTransId="{989FCAAA-309A-F441-919A-6561D4259AC7}" sibTransId="{6726D3AC-BE0D-F143-9BF7-89B7DF712C32}"/>
    <dgm:cxn modelId="{A72497CE-36E6-024A-874F-815587118C87}" type="presParOf" srcId="{4118B874-B9DF-4340-B503-7A62112AD9AB}" destId="{26D4C4FB-FEAD-ED48-A0AE-2A84F6D6F3C5}" srcOrd="0" destOrd="0" presId="urn:microsoft.com/office/officeart/2005/8/layout/vList2"/>
    <dgm:cxn modelId="{5C8FC9AE-A985-204B-AF57-331B0A4E3D79}" type="presParOf" srcId="{4118B874-B9DF-4340-B503-7A62112AD9AB}" destId="{B4FD0212-1D78-CE47-83E2-150D9E986556}" srcOrd="1" destOrd="0" presId="urn:microsoft.com/office/officeart/2005/8/layout/vList2"/>
    <dgm:cxn modelId="{9E6B97E9-27C4-0F46-AF05-63336310E140}" type="presParOf" srcId="{4118B874-B9DF-4340-B503-7A62112AD9AB}" destId="{A7FA07F0-CADB-7B40-BA4A-D97041E1B80A}" srcOrd="2" destOrd="0" presId="urn:microsoft.com/office/officeart/2005/8/layout/vList2"/>
    <dgm:cxn modelId="{90D47812-7A6F-B443-B048-F7FA2E6091D5}" type="presParOf" srcId="{4118B874-B9DF-4340-B503-7A62112AD9AB}" destId="{364D31BB-83A3-C745-980D-1D6C1545B46C}"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B66C26E-7658-3F4D-87B9-56DEA3DA1277}" type="doc">
      <dgm:prSet loTypeId="urn:microsoft.com/office/officeart/2005/8/layout/lProcess3" loCatId="process" qsTypeId="urn:microsoft.com/office/officeart/2005/8/quickstyle/simple4" qsCatId="simple" csTypeId="urn:microsoft.com/office/officeart/2005/8/colors/accent1_2" csCatId="accent1" phldr="1"/>
      <dgm:spPr/>
      <dgm:t>
        <a:bodyPr/>
        <a:lstStyle/>
        <a:p>
          <a:endParaRPr lang="en-US"/>
        </a:p>
      </dgm:t>
    </dgm:pt>
    <dgm:pt modelId="{45C10F6C-9BD7-944B-8325-8B0D9B8EC984}">
      <dgm:prSet/>
      <dgm:spPr/>
      <dgm:t>
        <a:bodyPr/>
        <a:lstStyle/>
        <a:p>
          <a:pPr rtl="0"/>
          <a:r>
            <a:rPr lang="en-US" b="1" dirty="0" smtClean="0">
              <a:solidFill>
                <a:schemeClr val="bg1"/>
              </a:solidFill>
            </a:rPr>
            <a:t>Performance</a:t>
          </a:r>
          <a:endParaRPr lang="en-US" dirty="0">
            <a:solidFill>
              <a:schemeClr val="bg1"/>
            </a:solidFill>
          </a:endParaRPr>
        </a:p>
      </dgm:t>
    </dgm:pt>
    <dgm:pt modelId="{BF9FA86F-A34A-0D4F-BE03-5F0EFD3E18A5}" type="parTrans" cxnId="{A7639771-A054-A640-A2E0-393A86F514AE}">
      <dgm:prSet/>
      <dgm:spPr/>
      <dgm:t>
        <a:bodyPr/>
        <a:lstStyle/>
        <a:p>
          <a:endParaRPr lang="en-US"/>
        </a:p>
      </dgm:t>
    </dgm:pt>
    <dgm:pt modelId="{BD02FB20-CCBB-1843-B7AA-66A7500902F0}" type="sibTrans" cxnId="{A7639771-A054-A640-A2E0-393A86F514AE}">
      <dgm:prSet/>
      <dgm:spPr/>
      <dgm:t>
        <a:bodyPr/>
        <a:lstStyle/>
        <a:p>
          <a:endParaRPr lang="en-US"/>
        </a:p>
      </dgm:t>
    </dgm:pt>
    <dgm:pt modelId="{34014611-702B-E14A-AB3C-E6EE5CD85021}">
      <dgm:prSet custT="1"/>
      <dgm:spPr>
        <a:solidFill>
          <a:schemeClr val="accent6"/>
        </a:solidFill>
      </dgm:spPr>
      <dgm:t>
        <a:bodyPr/>
        <a:lstStyle/>
        <a:p>
          <a:pPr rtl="0"/>
          <a:r>
            <a:rPr lang="en-US" sz="1800" dirty="0" smtClean="0">
              <a:solidFill>
                <a:schemeClr val="bg1"/>
              </a:solidFill>
            </a:rPr>
            <a:t>more than one process can be running simultaneously, each on a different processor</a:t>
          </a:r>
          <a:endParaRPr lang="en-US" sz="1800" dirty="0">
            <a:solidFill>
              <a:schemeClr val="bg1"/>
            </a:solidFill>
          </a:endParaRPr>
        </a:p>
      </dgm:t>
    </dgm:pt>
    <dgm:pt modelId="{81FD828F-CBAF-1A45-8F22-952BE85B029D}" type="parTrans" cxnId="{FA642E8C-E56B-6748-875A-AC2D82D3BF2F}">
      <dgm:prSet/>
      <dgm:spPr/>
      <dgm:t>
        <a:bodyPr/>
        <a:lstStyle/>
        <a:p>
          <a:endParaRPr lang="en-US"/>
        </a:p>
      </dgm:t>
    </dgm:pt>
    <dgm:pt modelId="{D9A4A5BB-6255-0048-9912-929FB0D76AF4}" type="sibTrans" cxnId="{FA642E8C-E56B-6748-875A-AC2D82D3BF2F}">
      <dgm:prSet/>
      <dgm:spPr/>
      <dgm:t>
        <a:bodyPr/>
        <a:lstStyle/>
        <a:p>
          <a:endParaRPr lang="en-US"/>
        </a:p>
      </dgm:t>
    </dgm:pt>
    <dgm:pt modelId="{DA435AE3-263E-064E-A7A6-A283FC2FF7B8}">
      <dgm:prSet/>
      <dgm:spPr/>
      <dgm:t>
        <a:bodyPr/>
        <a:lstStyle/>
        <a:p>
          <a:pPr rtl="0"/>
          <a:r>
            <a:rPr lang="en-US" b="1" dirty="0" smtClean="0">
              <a:solidFill>
                <a:schemeClr val="bg1"/>
              </a:solidFill>
            </a:rPr>
            <a:t>Availability</a:t>
          </a:r>
          <a:endParaRPr lang="en-US" dirty="0">
            <a:solidFill>
              <a:schemeClr val="bg1"/>
            </a:solidFill>
          </a:endParaRPr>
        </a:p>
      </dgm:t>
    </dgm:pt>
    <dgm:pt modelId="{4CDC0589-0E9D-0D4C-A048-F037C4B96473}" type="parTrans" cxnId="{A530EFD6-B6E4-E14A-99E1-DCE46A12C659}">
      <dgm:prSet/>
      <dgm:spPr/>
      <dgm:t>
        <a:bodyPr/>
        <a:lstStyle/>
        <a:p>
          <a:endParaRPr lang="en-US"/>
        </a:p>
      </dgm:t>
    </dgm:pt>
    <dgm:pt modelId="{5E31FA71-5796-6D4F-87AA-8E1C07915CD0}" type="sibTrans" cxnId="{A530EFD6-B6E4-E14A-99E1-DCE46A12C659}">
      <dgm:prSet/>
      <dgm:spPr/>
      <dgm:t>
        <a:bodyPr/>
        <a:lstStyle/>
        <a:p>
          <a:endParaRPr lang="en-US"/>
        </a:p>
      </dgm:t>
    </dgm:pt>
    <dgm:pt modelId="{B6A6355D-3B1A-6A47-A3F9-BDF6C7EE5077}">
      <dgm:prSet custT="1"/>
      <dgm:spPr>
        <a:solidFill>
          <a:schemeClr val="accent6"/>
        </a:solidFill>
      </dgm:spPr>
      <dgm:t>
        <a:bodyPr/>
        <a:lstStyle/>
        <a:p>
          <a:pPr rtl="0"/>
          <a:r>
            <a:rPr lang="en-US" sz="1800" dirty="0" smtClean="0">
              <a:solidFill>
                <a:schemeClr val="bg1"/>
              </a:solidFill>
            </a:rPr>
            <a:t>failure of a single process does not halt the system</a:t>
          </a:r>
          <a:endParaRPr lang="en-US" sz="1800" dirty="0">
            <a:solidFill>
              <a:schemeClr val="bg1"/>
            </a:solidFill>
          </a:endParaRPr>
        </a:p>
      </dgm:t>
    </dgm:pt>
    <dgm:pt modelId="{0698DECD-8033-094D-9155-260780D79C11}" type="parTrans" cxnId="{CBBB3CDA-3FCB-FE42-B649-4E9C4C023291}">
      <dgm:prSet/>
      <dgm:spPr/>
      <dgm:t>
        <a:bodyPr/>
        <a:lstStyle/>
        <a:p>
          <a:endParaRPr lang="en-US"/>
        </a:p>
      </dgm:t>
    </dgm:pt>
    <dgm:pt modelId="{75195BCC-5468-5045-B2C5-8087D3C72771}" type="sibTrans" cxnId="{CBBB3CDA-3FCB-FE42-B649-4E9C4C023291}">
      <dgm:prSet/>
      <dgm:spPr/>
      <dgm:t>
        <a:bodyPr/>
        <a:lstStyle/>
        <a:p>
          <a:endParaRPr lang="en-US"/>
        </a:p>
      </dgm:t>
    </dgm:pt>
    <dgm:pt modelId="{2C7E77CE-3A8F-6846-B646-004FD0DA38C8}">
      <dgm:prSet/>
      <dgm:spPr/>
      <dgm:t>
        <a:bodyPr/>
        <a:lstStyle/>
        <a:p>
          <a:pPr rtl="0"/>
          <a:r>
            <a:rPr lang="en-US" b="1" dirty="0" smtClean="0">
              <a:solidFill>
                <a:schemeClr val="bg1"/>
              </a:solidFill>
            </a:rPr>
            <a:t>Incremental Growth</a:t>
          </a:r>
          <a:endParaRPr lang="en-US" dirty="0">
            <a:solidFill>
              <a:schemeClr val="bg1"/>
            </a:solidFill>
          </a:endParaRPr>
        </a:p>
      </dgm:t>
    </dgm:pt>
    <dgm:pt modelId="{A89C4313-91B0-BC45-B44C-342547E9FFC6}" type="parTrans" cxnId="{D17B2F4A-7055-3342-86D7-54D5482D72FF}">
      <dgm:prSet/>
      <dgm:spPr/>
      <dgm:t>
        <a:bodyPr/>
        <a:lstStyle/>
        <a:p>
          <a:endParaRPr lang="en-US"/>
        </a:p>
      </dgm:t>
    </dgm:pt>
    <dgm:pt modelId="{48B820C0-39BB-9144-8E2C-26EC5750BB54}" type="sibTrans" cxnId="{D17B2F4A-7055-3342-86D7-54D5482D72FF}">
      <dgm:prSet/>
      <dgm:spPr/>
      <dgm:t>
        <a:bodyPr/>
        <a:lstStyle/>
        <a:p>
          <a:endParaRPr lang="en-US"/>
        </a:p>
      </dgm:t>
    </dgm:pt>
    <dgm:pt modelId="{52762223-7F14-8542-BC7C-F76ED6127440}">
      <dgm:prSet custT="1"/>
      <dgm:spPr>
        <a:solidFill>
          <a:schemeClr val="accent6"/>
        </a:solidFill>
      </dgm:spPr>
      <dgm:t>
        <a:bodyPr/>
        <a:lstStyle/>
        <a:p>
          <a:pPr rtl="0"/>
          <a:r>
            <a:rPr lang="en-US" sz="1800" dirty="0" smtClean="0">
              <a:solidFill>
                <a:schemeClr val="bg1"/>
              </a:solidFill>
            </a:rPr>
            <a:t>performance of a system can be enhanced by adding an additional processor</a:t>
          </a:r>
          <a:endParaRPr lang="en-US" sz="1800" dirty="0">
            <a:solidFill>
              <a:schemeClr val="bg1"/>
            </a:solidFill>
          </a:endParaRPr>
        </a:p>
      </dgm:t>
    </dgm:pt>
    <dgm:pt modelId="{7C412A29-1D23-364D-9729-5874FDB3C77A}" type="parTrans" cxnId="{D4685A31-CCA2-3244-A2D2-CD48CB9D145C}">
      <dgm:prSet/>
      <dgm:spPr/>
      <dgm:t>
        <a:bodyPr/>
        <a:lstStyle/>
        <a:p>
          <a:endParaRPr lang="en-US"/>
        </a:p>
      </dgm:t>
    </dgm:pt>
    <dgm:pt modelId="{49C14F09-DF81-ED4F-901D-5EFA3E0B11D1}" type="sibTrans" cxnId="{D4685A31-CCA2-3244-A2D2-CD48CB9D145C}">
      <dgm:prSet/>
      <dgm:spPr/>
      <dgm:t>
        <a:bodyPr/>
        <a:lstStyle/>
        <a:p>
          <a:endParaRPr lang="en-US"/>
        </a:p>
      </dgm:t>
    </dgm:pt>
    <dgm:pt modelId="{F4ACE233-0219-EE4C-9D0C-17E375974B83}">
      <dgm:prSet/>
      <dgm:spPr/>
      <dgm:t>
        <a:bodyPr/>
        <a:lstStyle/>
        <a:p>
          <a:pPr rtl="0"/>
          <a:r>
            <a:rPr lang="en-US" b="1" dirty="0" smtClean="0">
              <a:solidFill>
                <a:schemeClr val="bg1"/>
              </a:solidFill>
            </a:rPr>
            <a:t>Scaling</a:t>
          </a:r>
          <a:endParaRPr lang="en-US" dirty="0">
            <a:solidFill>
              <a:schemeClr val="bg1"/>
            </a:solidFill>
          </a:endParaRPr>
        </a:p>
      </dgm:t>
    </dgm:pt>
    <dgm:pt modelId="{C9BF8693-76B9-3744-AED4-0E8127B07A8B}" type="parTrans" cxnId="{254A8FBB-1662-7D4B-AE0F-9A0692A5A7A8}">
      <dgm:prSet/>
      <dgm:spPr/>
      <dgm:t>
        <a:bodyPr/>
        <a:lstStyle/>
        <a:p>
          <a:endParaRPr lang="en-US"/>
        </a:p>
      </dgm:t>
    </dgm:pt>
    <dgm:pt modelId="{E22AB2F9-D743-064D-8B73-E74368FE4B15}" type="sibTrans" cxnId="{254A8FBB-1662-7D4B-AE0F-9A0692A5A7A8}">
      <dgm:prSet/>
      <dgm:spPr/>
      <dgm:t>
        <a:bodyPr/>
        <a:lstStyle/>
        <a:p>
          <a:endParaRPr lang="en-US"/>
        </a:p>
      </dgm:t>
    </dgm:pt>
    <dgm:pt modelId="{F4A8BD76-A775-7A4D-9877-C2AC9826E818}">
      <dgm:prSet custT="1"/>
      <dgm:spPr>
        <a:solidFill>
          <a:schemeClr val="accent6"/>
        </a:solidFill>
      </dgm:spPr>
      <dgm:t>
        <a:bodyPr/>
        <a:lstStyle/>
        <a:p>
          <a:pPr rtl="0"/>
          <a:r>
            <a:rPr lang="en-US" sz="1800" dirty="0" smtClean="0">
              <a:solidFill>
                <a:schemeClr val="bg1"/>
              </a:solidFill>
            </a:rPr>
            <a:t>vendors can offer a range of products based on the number of processors configured in the system </a:t>
          </a:r>
          <a:endParaRPr lang="en-US" sz="1800" dirty="0">
            <a:solidFill>
              <a:schemeClr val="bg1"/>
            </a:solidFill>
          </a:endParaRPr>
        </a:p>
      </dgm:t>
    </dgm:pt>
    <dgm:pt modelId="{B3FEB357-0FE4-E54F-8347-5E3A5942DA66}" type="parTrans" cxnId="{2DEAC185-3E10-AB4C-9BB7-A4C091C506D4}">
      <dgm:prSet/>
      <dgm:spPr/>
      <dgm:t>
        <a:bodyPr/>
        <a:lstStyle/>
        <a:p>
          <a:endParaRPr lang="en-US"/>
        </a:p>
      </dgm:t>
    </dgm:pt>
    <dgm:pt modelId="{9FDA4D0E-A803-BF43-B763-B707184DF86D}" type="sibTrans" cxnId="{2DEAC185-3E10-AB4C-9BB7-A4C091C506D4}">
      <dgm:prSet/>
      <dgm:spPr/>
      <dgm:t>
        <a:bodyPr/>
        <a:lstStyle/>
        <a:p>
          <a:endParaRPr lang="en-US"/>
        </a:p>
      </dgm:t>
    </dgm:pt>
    <dgm:pt modelId="{1A79A4AA-F0D4-6B43-9AEF-AF99F39485AB}" type="pres">
      <dgm:prSet presAssocID="{BB66C26E-7658-3F4D-87B9-56DEA3DA1277}" presName="Name0" presStyleCnt="0">
        <dgm:presLayoutVars>
          <dgm:chPref val="3"/>
          <dgm:dir/>
          <dgm:animLvl val="lvl"/>
          <dgm:resizeHandles/>
        </dgm:presLayoutVars>
      </dgm:prSet>
      <dgm:spPr/>
      <dgm:t>
        <a:bodyPr/>
        <a:lstStyle/>
        <a:p>
          <a:endParaRPr lang="en-US"/>
        </a:p>
      </dgm:t>
    </dgm:pt>
    <dgm:pt modelId="{7D214221-B666-D24B-A131-F39DB444DFB7}" type="pres">
      <dgm:prSet presAssocID="{45C10F6C-9BD7-944B-8325-8B0D9B8EC984}" presName="horFlow" presStyleCnt="0"/>
      <dgm:spPr/>
    </dgm:pt>
    <dgm:pt modelId="{52A1816B-4E7E-2E48-8BDA-C4A334EFB13D}" type="pres">
      <dgm:prSet presAssocID="{45C10F6C-9BD7-944B-8325-8B0D9B8EC984}" presName="bigChev" presStyleLbl="node1" presStyleIdx="0" presStyleCnt="4"/>
      <dgm:spPr/>
      <dgm:t>
        <a:bodyPr/>
        <a:lstStyle/>
        <a:p>
          <a:endParaRPr lang="en-US"/>
        </a:p>
      </dgm:t>
    </dgm:pt>
    <dgm:pt modelId="{2578F17B-2004-294C-BB31-A5282AB1A3FC}" type="pres">
      <dgm:prSet presAssocID="{81FD828F-CBAF-1A45-8F22-952BE85B029D}" presName="parTrans" presStyleCnt="0"/>
      <dgm:spPr/>
    </dgm:pt>
    <dgm:pt modelId="{D1409364-D0A8-404B-A03C-74C180546E0E}" type="pres">
      <dgm:prSet presAssocID="{34014611-702B-E14A-AB3C-E6EE5CD85021}" presName="node" presStyleLbl="alignAccFollowNode1" presStyleIdx="0" presStyleCnt="4" custScaleX="216700">
        <dgm:presLayoutVars>
          <dgm:bulletEnabled val="1"/>
        </dgm:presLayoutVars>
      </dgm:prSet>
      <dgm:spPr/>
      <dgm:t>
        <a:bodyPr/>
        <a:lstStyle/>
        <a:p>
          <a:endParaRPr lang="en-US"/>
        </a:p>
      </dgm:t>
    </dgm:pt>
    <dgm:pt modelId="{0E65C198-D371-4E4D-B8BD-BD84F948610B}" type="pres">
      <dgm:prSet presAssocID="{45C10F6C-9BD7-944B-8325-8B0D9B8EC984}" presName="vSp" presStyleCnt="0"/>
      <dgm:spPr/>
    </dgm:pt>
    <dgm:pt modelId="{9B841B51-CE8E-B546-90A6-3F909014FA0B}" type="pres">
      <dgm:prSet presAssocID="{DA435AE3-263E-064E-A7A6-A283FC2FF7B8}" presName="horFlow" presStyleCnt="0"/>
      <dgm:spPr/>
    </dgm:pt>
    <dgm:pt modelId="{6EE4EF73-36EE-7D42-A45F-E6E41F881006}" type="pres">
      <dgm:prSet presAssocID="{DA435AE3-263E-064E-A7A6-A283FC2FF7B8}" presName="bigChev" presStyleLbl="node1" presStyleIdx="1" presStyleCnt="4"/>
      <dgm:spPr/>
      <dgm:t>
        <a:bodyPr/>
        <a:lstStyle/>
        <a:p>
          <a:endParaRPr lang="en-US"/>
        </a:p>
      </dgm:t>
    </dgm:pt>
    <dgm:pt modelId="{010C79D6-266C-E349-9765-9E43834FFDAD}" type="pres">
      <dgm:prSet presAssocID="{0698DECD-8033-094D-9155-260780D79C11}" presName="parTrans" presStyleCnt="0"/>
      <dgm:spPr/>
    </dgm:pt>
    <dgm:pt modelId="{65CA66AD-A686-A64E-B74D-33DC4C582B00}" type="pres">
      <dgm:prSet presAssocID="{B6A6355D-3B1A-6A47-A3F9-BDF6C7EE5077}" presName="node" presStyleLbl="alignAccFollowNode1" presStyleIdx="1" presStyleCnt="4" custScaleX="209223">
        <dgm:presLayoutVars>
          <dgm:bulletEnabled val="1"/>
        </dgm:presLayoutVars>
      </dgm:prSet>
      <dgm:spPr/>
      <dgm:t>
        <a:bodyPr/>
        <a:lstStyle/>
        <a:p>
          <a:endParaRPr lang="en-US"/>
        </a:p>
      </dgm:t>
    </dgm:pt>
    <dgm:pt modelId="{F4D11299-27B4-8C45-9186-D8FCA4BE396E}" type="pres">
      <dgm:prSet presAssocID="{DA435AE3-263E-064E-A7A6-A283FC2FF7B8}" presName="vSp" presStyleCnt="0"/>
      <dgm:spPr/>
    </dgm:pt>
    <dgm:pt modelId="{2C51EE73-276B-2343-A658-FAC8C7C4A323}" type="pres">
      <dgm:prSet presAssocID="{2C7E77CE-3A8F-6846-B646-004FD0DA38C8}" presName="horFlow" presStyleCnt="0"/>
      <dgm:spPr/>
    </dgm:pt>
    <dgm:pt modelId="{8F9EA938-DC97-864B-99D0-4FC17442E668}" type="pres">
      <dgm:prSet presAssocID="{2C7E77CE-3A8F-6846-B646-004FD0DA38C8}" presName="bigChev" presStyleLbl="node1" presStyleIdx="2" presStyleCnt="4"/>
      <dgm:spPr/>
      <dgm:t>
        <a:bodyPr/>
        <a:lstStyle/>
        <a:p>
          <a:endParaRPr lang="en-US"/>
        </a:p>
      </dgm:t>
    </dgm:pt>
    <dgm:pt modelId="{0D685C49-3FDD-C641-A13F-44442BFD78E5}" type="pres">
      <dgm:prSet presAssocID="{7C412A29-1D23-364D-9729-5874FDB3C77A}" presName="parTrans" presStyleCnt="0"/>
      <dgm:spPr/>
    </dgm:pt>
    <dgm:pt modelId="{8F69CEFB-EA93-B34B-B0E2-B6DC3736F014}" type="pres">
      <dgm:prSet presAssocID="{52762223-7F14-8542-BC7C-F76ED6127440}" presName="node" presStyleLbl="alignAccFollowNode1" presStyleIdx="2" presStyleCnt="4" custScaleX="198809">
        <dgm:presLayoutVars>
          <dgm:bulletEnabled val="1"/>
        </dgm:presLayoutVars>
      </dgm:prSet>
      <dgm:spPr/>
      <dgm:t>
        <a:bodyPr/>
        <a:lstStyle/>
        <a:p>
          <a:endParaRPr lang="en-US"/>
        </a:p>
      </dgm:t>
    </dgm:pt>
    <dgm:pt modelId="{22D7BABD-D664-CA4B-AA4D-DD282BB963B6}" type="pres">
      <dgm:prSet presAssocID="{2C7E77CE-3A8F-6846-B646-004FD0DA38C8}" presName="vSp" presStyleCnt="0"/>
      <dgm:spPr/>
    </dgm:pt>
    <dgm:pt modelId="{19E62D5F-4BF7-9341-B14E-1DC173A89B97}" type="pres">
      <dgm:prSet presAssocID="{F4ACE233-0219-EE4C-9D0C-17E375974B83}" presName="horFlow" presStyleCnt="0"/>
      <dgm:spPr/>
    </dgm:pt>
    <dgm:pt modelId="{875511A4-5AA0-AD4B-9347-384E886407FB}" type="pres">
      <dgm:prSet presAssocID="{F4ACE233-0219-EE4C-9D0C-17E375974B83}" presName="bigChev" presStyleLbl="node1" presStyleIdx="3" presStyleCnt="4"/>
      <dgm:spPr/>
      <dgm:t>
        <a:bodyPr/>
        <a:lstStyle/>
        <a:p>
          <a:endParaRPr lang="en-US"/>
        </a:p>
      </dgm:t>
    </dgm:pt>
    <dgm:pt modelId="{4E4803F3-D488-D746-88EB-241E9B39BDC2}" type="pres">
      <dgm:prSet presAssocID="{B3FEB357-0FE4-E54F-8347-5E3A5942DA66}" presName="parTrans" presStyleCnt="0"/>
      <dgm:spPr/>
    </dgm:pt>
    <dgm:pt modelId="{C6ADD55F-E00F-2644-A5F1-6B69A1D16E1D}" type="pres">
      <dgm:prSet presAssocID="{F4A8BD76-A775-7A4D-9877-C2AC9826E818}" presName="node" presStyleLbl="alignAccFollowNode1" presStyleIdx="3" presStyleCnt="4" custScaleX="221242">
        <dgm:presLayoutVars>
          <dgm:bulletEnabled val="1"/>
        </dgm:presLayoutVars>
      </dgm:prSet>
      <dgm:spPr/>
      <dgm:t>
        <a:bodyPr/>
        <a:lstStyle/>
        <a:p>
          <a:endParaRPr lang="en-US"/>
        </a:p>
      </dgm:t>
    </dgm:pt>
  </dgm:ptLst>
  <dgm:cxnLst>
    <dgm:cxn modelId="{0687AFF5-9C90-E44E-AFB8-C2E85AA0EE9A}" type="presOf" srcId="{DA435AE3-263E-064E-A7A6-A283FC2FF7B8}" destId="{6EE4EF73-36EE-7D42-A45F-E6E41F881006}" srcOrd="0" destOrd="0" presId="urn:microsoft.com/office/officeart/2005/8/layout/lProcess3"/>
    <dgm:cxn modelId="{A7D18856-6283-A04A-A67B-FDADA0516B28}" type="presOf" srcId="{B6A6355D-3B1A-6A47-A3F9-BDF6C7EE5077}" destId="{65CA66AD-A686-A64E-B74D-33DC4C582B00}" srcOrd="0" destOrd="0" presId="urn:microsoft.com/office/officeart/2005/8/layout/lProcess3"/>
    <dgm:cxn modelId="{D17B2F4A-7055-3342-86D7-54D5482D72FF}" srcId="{BB66C26E-7658-3F4D-87B9-56DEA3DA1277}" destId="{2C7E77CE-3A8F-6846-B646-004FD0DA38C8}" srcOrd="2" destOrd="0" parTransId="{A89C4313-91B0-BC45-B44C-342547E9FFC6}" sibTransId="{48B820C0-39BB-9144-8E2C-26EC5750BB54}"/>
    <dgm:cxn modelId="{D4685A31-CCA2-3244-A2D2-CD48CB9D145C}" srcId="{2C7E77CE-3A8F-6846-B646-004FD0DA38C8}" destId="{52762223-7F14-8542-BC7C-F76ED6127440}" srcOrd="0" destOrd="0" parTransId="{7C412A29-1D23-364D-9729-5874FDB3C77A}" sibTransId="{49C14F09-DF81-ED4F-901D-5EFA3E0B11D1}"/>
    <dgm:cxn modelId="{92310C68-243B-C644-868F-500FEF74D849}" type="presOf" srcId="{2C7E77CE-3A8F-6846-B646-004FD0DA38C8}" destId="{8F9EA938-DC97-864B-99D0-4FC17442E668}" srcOrd="0" destOrd="0" presId="urn:microsoft.com/office/officeart/2005/8/layout/lProcess3"/>
    <dgm:cxn modelId="{FE2E8367-A4A7-054D-8D35-11FF16536933}" type="presOf" srcId="{45C10F6C-9BD7-944B-8325-8B0D9B8EC984}" destId="{52A1816B-4E7E-2E48-8BDA-C4A334EFB13D}" srcOrd="0" destOrd="0" presId="urn:microsoft.com/office/officeart/2005/8/layout/lProcess3"/>
    <dgm:cxn modelId="{5A3EC8CA-299A-0244-BFE0-3440DC48BAED}" type="presOf" srcId="{F4ACE233-0219-EE4C-9D0C-17E375974B83}" destId="{875511A4-5AA0-AD4B-9347-384E886407FB}" srcOrd="0" destOrd="0" presId="urn:microsoft.com/office/officeart/2005/8/layout/lProcess3"/>
    <dgm:cxn modelId="{2DEAC185-3E10-AB4C-9BB7-A4C091C506D4}" srcId="{F4ACE233-0219-EE4C-9D0C-17E375974B83}" destId="{F4A8BD76-A775-7A4D-9877-C2AC9826E818}" srcOrd="0" destOrd="0" parTransId="{B3FEB357-0FE4-E54F-8347-5E3A5942DA66}" sibTransId="{9FDA4D0E-A803-BF43-B763-B707184DF86D}"/>
    <dgm:cxn modelId="{A530EFD6-B6E4-E14A-99E1-DCE46A12C659}" srcId="{BB66C26E-7658-3F4D-87B9-56DEA3DA1277}" destId="{DA435AE3-263E-064E-A7A6-A283FC2FF7B8}" srcOrd="1" destOrd="0" parTransId="{4CDC0589-0E9D-0D4C-A048-F037C4B96473}" sibTransId="{5E31FA71-5796-6D4F-87AA-8E1C07915CD0}"/>
    <dgm:cxn modelId="{8F891035-2E32-9247-8AB8-F73E00F1F098}" type="presOf" srcId="{F4A8BD76-A775-7A4D-9877-C2AC9826E818}" destId="{C6ADD55F-E00F-2644-A5F1-6B69A1D16E1D}" srcOrd="0" destOrd="0" presId="urn:microsoft.com/office/officeart/2005/8/layout/lProcess3"/>
    <dgm:cxn modelId="{254A8FBB-1662-7D4B-AE0F-9A0692A5A7A8}" srcId="{BB66C26E-7658-3F4D-87B9-56DEA3DA1277}" destId="{F4ACE233-0219-EE4C-9D0C-17E375974B83}" srcOrd="3" destOrd="0" parTransId="{C9BF8693-76B9-3744-AED4-0E8127B07A8B}" sibTransId="{E22AB2F9-D743-064D-8B73-E74368FE4B15}"/>
    <dgm:cxn modelId="{A7639771-A054-A640-A2E0-393A86F514AE}" srcId="{BB66C26E-7658-3F4D-87B9-56DEA3DA1277}" destId="{45C10F6C-9BD7-944B-8325-8B0D9B8EC984}" srcOrd="0" destOrd="0" parTransId="{BF9FA86F-A34A-0D4F-BE03-5F0EFD3E18A5}" sibTransId="{BD02FB20-CCBB-1843-B7AA-66A7500902F0}"/>
    <dgm:cxn modelId="{07FBC9DA-EC7C-F94E-B5C0-D10808573FB0}" type="presOf" srcId="{34014611-702B-E14A-AB3C-E6EE5CD85021}" destId="{D1409364-D0A8-404B-A03C-74C180546E0E}" srcOrd="0" destOrd="0" presId="urn:microsoft.com/office/officeart/2005/8/layout/lProcess3"/>
    <dgm:cxn modelId="{188A6404-C8E2-CB44-982E-88D437D17B88}" type="presOf" srcId="{52762223-7F14-8542-BC7C-F76ED6127440}" destId="{8F69CEFB-EA93-B34B-B0E2-B6DC3736F014}" srcOrd="0" destOrd="0" presId="urn:microsoft.com/office/officeart/2005/8/layout/lProcess3"/>
    <dgm:cxn modelId="{EACFBE81-F245-4A48-8584-EA7E03B4DBDB}" type="presOf" srcId="{BB66C26E-7658-3F4D-87B9-56DEA3DA1277}" destId="{1A79A4AA-F0D4-6B43-9AEF-AF99F39485AB}" srcOrd="0" destOrd="0" presId="urn:microsoft.com/office/officeart/2005/8/layout/lProcess3"/>
    <dgm:cxn modelId="{CBBB3CDA-3FCB-FE42-B649-4E9C4C023291}" srcId="{DA435AE3-263E-064E-A7A6-A283FC2FF7B8}" destId="{B6A6355D-3B1A-6A47-A3F9-BDF6C7EE5077}" srcOrd="0" destOrd="0" parTransId="{0698DECD-8033-094D-9155-260780D79C11}" sibTransId="{75195BCC-5468-5045-B2C5-8087D3C72771}"/>
    <dgm:cxn modelId="{FA642E8C-E56B-6748-875A-AC2D82D3BF2F}" srcId="{45C10F6C-9BD7-944B-8325-8B0D9B8EC984}" destId="{34014611-702B-E14A-AB3C-E6EE5CD85021}" srcOrd="0" destOrd="0" parTransId="{81FD828F-CBAF-1A45-8F22-952BE85B029D}" sibTransId="{D9A4A5BB-6255-0048-9912-929FB0D76AF4}"/>
    <dgm:cxn modelId="{8F3644BD-4968-EB46-B67B-7A1A735C7FC1}" type="presParOf" srcId="{1A79A4AA-F0D4-6B43-9AEF-AF99F39485AB}" destId="{7D214221-B666-D24B-A131-F39DB444DFB7}" srcOrd="0" destOrd="0" presId="urn:microsoft.com/office/officeart/2005/8/layout/lProcess3"/>
    <dgm:cxn modelId="{3E1439CB-A953-BE40-9917-F45A01EB6F99}" type="presParOf" srcId="{7D214221-B666-D24B-A131-F39DB444DFB7}" destId="{52A1816B-4E7E-2E48-8BDA-C4A334EFB13D}" srcOrd="0" destOrd="0" presId="urn:microsoft.com/office/officeart/2005/8/layout/lProcess3"/>
    <dgm:cxn modelId="{A45B9EDF-3A76-124D-AFFA-0705904B9232}" type="presParOf" srcId="{7D214221-B666-D24B-A131-F39DB444DFB7}" destId="{2578F17B-2004-294C-BB31-A5282AB1A3FC}" srcOrd="1" destOrd="0" presId="urn:microsoft.com/office/officeart/2005/8/layout/lProcess3"/>
    <dgm:cxn modelId="{A9D8322E-B758-B549-ACF3-9C004EE51092}" type="presParOf" srcId="{7D214221-B666-D24B-A131-F39DB444DFB7}" destId="{D1409364-D0A8-404B-A03C-74C180546E0E}" srcOrd="2" destOrd="0" presId="urn:microsoft.com/office/officeart/2005/8/layout/lProcess3"/>
    <dgm:cxn modelId="{BBDF16DD-0B36-8D4F-B678-7BD890F60F0F}" type="presParOf" srcId="{1A79A4AA-F0D4-6B43-9AEF-AF99F39485AB}" destId="{0E65C198-D371-4E4D-B8BD-BD84F948610B}" srcOrd="1" destOrd="0" presId="urn:microsoft.com/office/officeart/2005/8/layout/lProcess3"/>
    <dgm:cxn modelId="{DDA2071C-3ED6-BC4A-8FF4-A1987205A06F}" type="presParOf" srcId="{1A79A4AA-F0D4-6B43-9AEF-AF99F39485AB}" destId="{9B841B51-CE8E-B546-90A6-3F909014FA0B}" srcOrd="2" destOrd="0" presId="urn:microsoft.com/office/officeart/2005/8/layout/lProcess3"/>
    <dgm:cxn modelId="{DE2218AA-707F-AA46-A874-80E38E0F4D97}" type="presParOf" srcId="{9B841B51-CE8E-B546-90A6-3F909014FA0B}" destId="{6EE4EF73-36EE-7D42-A45F-E6E41F881006}" srcOrd="0" destOrd="0" presId="urn:microsoft.com/office/officeart/2005/8/layout/lProcess3"/>
    <dgm:cxn modelId="{A0941CEC-EEB3-B542-B232-16F4A4F82CCA}" type="presParOf" srcId="{9B841B51-CE8E-B546-90A6-3F909014FA0B}" destId="{010C79D6-266C-E349-9765-9E43834FFDAD}" srcOrd="1" destOrd="0" presId="urn:microsoft.com/office/officeart/2005/8/layout/lProcess3"/>
    <dgm:cxn modelId="{2391EDD1-BEE1-BC4A-9D79-7C07EAA3358B}" type="presParOf" srcId="{9B841B51-CE8E-B546-90A6-3F909014FA0B}" destId="{65CA66AD-A686-A64E-B74D-33DC4C582B00}" srcOrd="2" destOrd="0" presId="urn:microsoft.com/office/officeart/2005/8/layout/lProcess3"/>
    <dgm:cxn modelId="{3F64FFFB-B8B6-7B41-9819-B2F5EE740589}" type="presParOf" srcId="{1A79A4AA-F0D4-6B43-9AEF-AF99F39485AB}" destId="{F4D11299-27B4-8C45-9186-D8FCA4BE396E}" srcOrd="3" destOrd="0" presId="urn:microsoft.com/office/officeart/2005/8/layout/lProcess3"/>
    <dgm:cxn modelId="{973CF5C7-F08E-B14A-953A-7CA8E7544CC4}" type="presParOf" srcId="{1A79A4AA-F0D4-6B43-9AEF-AF99F39485AB}" destId="{2C51EE73-276B-2343-A658-FAC8C7C4A323}" srcOrd="4" destOrd="0" presId="urn:microsoft.com/office/officeart/2005/8/layout/lProcess3"/>
    <dgm:cxn modelId="{76986211-771A-1F49-BC50-4B7E9E65E924}" type="presParOf" srcId="{2C51EE73-276B-2343-A658-FAC8C7C4A323}" destId="{8F9EA938-DC97-864B-99D0-4FC17442E668}" srcOrd="0" destOrd="0" presId="urn:microsoft.com/office/officeart/2005/8/layout/lProcess3"/>
    <dgm:cxn modelId="{19D23C87-F86E-4E4A-9D95-656133542941}" type="presParOf" srcId="{2C51EE73-276B-2343-A658-FAC8C7C4A323}" destId="{0D685C49-3FDD-C641-A13F-44442BFD78E5}" srcOrd="1" destOrd="0" presId="urn:microsoft.com/office/officeart/2005/8/layout/lProcess3"/>
    <dgm:cxn modelId="{D0946547-8D6F-2B4D-A9CD-C0B1D77805C8}" type="presParOf" srcId="{2C51EE73-276B-2343-A658-FAC8C7C4A323}" destId="{8F69CEFB-EA93-B34B-B0E2-B6DC3736F014}" srcOrd="2" destOrd="0" presId="urn:microsoft.com/office/officeart/2005/8/layout/lProcess3"/>
    <dgm:cxn modelId="{0C92F0FF-0EA3-4D49-9C73-BA4F470A7810}" type="presParOf" srcId="{1A79A4AA-F0D4-6B43-9AEF-AF99F39485AB}" destId="{22D7BABD-D664-CA4B-AA4D-DD282BB963B6}" srcOrd="5" destOrd="0" presId="urn:microsoft.com/office/officeart/2005/8/layout/lProcess3"/>
    <dgm:cxn modelId="{9C9BC3C6-BEAA-1948-8725-D75025A3A64B}" type="presParOf" srcId="{1A79A4AA-F0D4-6B43-9AEF-AF99F39485AB}" destId="{19E62D5F-4BF7-9341-B14E-1DC173A89B97}" srcOrd="6" destOrd="0" presId="urn:microsoft.com/office/officeart/2005/8/layout/lProcess3"/>
    <dgm:cxn modelId="{17F752D8-202C-2D4E-B9B5-D3FE617816D8}" type="presParOf" srcId="{19E62D5F-4BF7-9341-B14E-1DC173A89B97}" destId="{875511A4-5AA0-AD4B-9347-384E886407FB}" srcOrd="0" destOrd="0" presId="urn:microsoft.com/office/officeart/2005/8/layout/lProcess3"/>
    <dgm:cxn modelId="{C294ACFD-BDEF-D142-A57A-E8DAAB7CC7F4}" type="presParOf" srcId="{19E62D5F-4BF7-9341-B14E-1DC173A89B97}" destId="{4E4803F3-D488-D746-88EB-241E9B39BDC2}" srcOrd="1" destOrd="0" presId="urn:microsoft.com/office/officeart/2005/8/layout/lProcess3"/>
    <dgm:cxn modelId="{E12726F8-300B-4E4A-B267-28442EA38C7E}" type="presParOf" srcId="{19E62D5F-4BF7-9341-B14E-1DC173A89B97}" destId="{C6ADD55F-E00F-2644-A5F1-6B69A1D16E1D}"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69E5223-F795-4A49-BAAA-808A4543B630}" type="doc">
      <dgm:prSet loTypeId="urn:microsoft.com/office/officeart/2008/layout/VerticalAccentList" loCatId="" qsTypeId="urn:microsoft.com/office/officeart/2005/8/quickstyle/simple4" qsCatId="simple" csTypeId="urn:microsoft.com/office/officeart/2005/8/colors/accent1_2" csCatId="accent1" phldr="1"/>
      <dgm:spPr/>
      <dgm:t>
        <a:bodyPr/>
        <a:lstStyle/>
        <a:p>
          <a:endParaRPr lang="en-US"/>
        </a:p>
      </dgm:t>
    </dgm:pt>
    <dgm:pt modelId="{574EEC18-3F41-A143-9FC6-E2F2755BA85E}">
      <dgm:prSet/>
      <dgm:spPr/>
      <dgm:t>
        <a:bodyPr/>
        <a:lstStyle/>
        <a:p>
          <a:pPr rtl="0"/>
          <a:r>
            <a:rPr lang="en-US" dirty="0" smtClean="0"/>
            <a:t>Spatial (physical) redundancy</a:t>
          </a:r>
          <a:endParaRPr lang="en-US" dirty="0"/>
        </a:p>
      </dgm:t>
    </dgm:pt>
    <dgm:pt modelId="{63A33F13-B1A6-5847-BB06-9BB4F4A9B255}" type="parTrans" cxnId="{DEE3143D-973E-984C-B28B-9701C7F2F8C5}">
      <dgm:prSet/>
      <dgm:spPr/>
      <dgm:t>
        <a:bodyPr/>
        <a:lstStyle/>
        <a:p>
          <a:endParaRPr lang="en-US"/>
        </a:p>
      </dgm:t>
    </dgm:pt>
    <dgm:pt modelId="{EC32F966-7454-8C4B-B998-AC2301321F0A}" type="sibTrans" cxnId="{DEE3143D-973E-984C-B28B-9701C7F2F8C5}">
      <dgm:prSet/>
      <dgm:spPr/>
      <dgm:t>
        <a:bodyPr/>
        <a:lstStyle/>
        <a:p>
          <a:endParaRPr lang="en-US"/>
        </a:p>
      </dgm:t>
    </dgm:pt>
    <dgm:pt modelId="{138A0077-4B69-6D4A-8B06-11A76A269523}">
      <dgm:prSet/>
      <dgm:spPr/>
      <dgm:t>
        <a:bodyPr/>
        <a:lstStyle/>
        <a:p>
          <a:pPr rtl="0"/>
          <a:r>
            <a:rPr lang="en-US" dirty="0" smtClean="0"/>
            <a:t>involves the use of multiple components that either perform the same function simultaneously or are configured so that one component is available as a backup in case of the failure of another component</a:t>
          </a:r>
          <a:endParaRPr lang="en-US" dirty="0"/>
        </a:p>
      </dgm:t>
    </dgm:pt>
    <dgm:pt modelId="{4E0F4A62-441D-BC46-B8AE-70AD3F1AC2EB}" type="parTrans" cxnId="{3B5FC246-F476-ED44-B386-D7F7B85B4B6A}">
      <dgm:prSet/>
      <dgm:spPr/>
      <dgm:t>
        <a:bodyPr/>
        <a:lstStyle/>
        <a:p>
          <a:endParaRPr lang="en-US"/>
        </a:p>
      </dgm:t>
    </dgm:pt>
    <dgm:pt modelId="{40EE052D-1DA2-A149-B785-A40BEFF22310}" type="sibTrans" cxnId="{3B5FC246-F476-ED44-B386-D7F7B85B4B6A}">
      <dgm:prSet/>
      <dgm:spPr/>
      <dgm:t>
        <a:bodyPr/>
        <a:lstStyle/>
        <a:p>
          <a:endParaRPr lang="en-US"/>
        </a:p>
      </dgm:t>
    </dgm:pt>
    <dgm:pt modelId="{D54EE868-F1E8-ED43-A9D7-4D22F61C40B8}">
      <dgm:prSet/>
      <dgm:spPr/>
      <dgm:t>
        <a:bodyPr/>
        <a:lstStyle/>
        <a:p>
          <a:pPr rtl="0"/>
          <a:r>
            <a:rPr lang="en-US" smtClean="0"/>
            <a:t>Temporal redundancy</a:t>
          </a:r>
          <a:endParaRPr lang="en-US"/>
        </a:p>
      </dgm:t>
    </dgm:pt>
    <dgm:pt modelId="{AF0C3B94-5A61-EB40-9ED7-5F4B81DE7B49}" type="parTrans" cxnId="{9D306F83-2499-BF44-B708-5A3DB2238F02}">
      <dgm:prSet/>
      <dgm:spPr/>
      <dgm:t>
        <a:bodyPr/>
        <a:lstStyle/>
        <a:p>
          <a:endParaRPr lang="en-US"/>
        </a:p>
      </dgm:t>
    </dgm:pt>
    <dgm:pt modelId="{339DAE55-D163-104F-8AA2-7106D2046EF9}" type="sibTrans" cxnId="{9D306F83-2499-BF44-B708-5A3DB2238F02}">
      <dgm:prSet/>
      <dgm:spPr/>
      <dgm:t>
        <a:bodyPr/>
        <a:lstStyle/>
        <a:p>
          <a:endParaRPr lang="en-US"/>
        </a:p>
      </dgm:t>
    </dgm:pt>
    <dgm:pt modelId="{111A00B1-8DA4-6844-BF59-993F20804000}">
      <dgm:prSet/>
      <dgm:spPr/>
      <dgm:t>
        <a:bodyPr/>
        <a:lstStyle/>
        <a:p>
          <a:pPr rtl="0"/>
          <a:r>
            <a:rPr lang="en-US" dirty="0" smtClean="0"/>
            <a:t>involves repeating a function or operation when an error is detected</a:t>
          </a:r>
          <a:endParaRPr lang="en-US" dirty="0"/>
        </a:p>
      </dgm:t>
    </dgm:pt>
    <dgm:pt modelId="{D5AB1A53-53C9-8C46-A34A-0030974A4912}" type="parTrans" cxnId="{1057DA94-E11D-4F40-B69E-835CAF25466C}">
      <dgm:prSet/>
      <dgm:spPr/>
      <dgm:t>
        <a:bodyPr/>
        <a:lstStyle/>
        <a:p>
          <a:endParaRPr lang="en-US"/>
        </a:p>
      </dgm:t>
    </dgm:pt>
    <dgm:pt modelId="{E37F8496-593F-EB44-A11A-0E7F703ECCD4}" type="sibTrans" cxnId="{1057DA94-E11D-4F40-B69E-835CAF25466C}">
      <dgm:prSet/>
      <dgm:spPr/>
      <dgm:t>
        <a:bodyPr/>
        <a:lstStyle/>
        <a:p>
          <a:endParaRPr lang="en-US"/>
        </a:p>
      </dgm:t>
    </dgm:pt>
    <dgm:pt modelId="{8CC7F5C6-A8D4-C545-8A35-DBD82C890275}">
      <dgm:prSet/>
      <dgm:spPr/>
      <dgm:t>
        <a:bodyPr/>
        <a:lstStyle/>
        <a:p>
          <a:pPr rtl="0"/>
          <a:r>
            <a:rPr lang="en-US" dirty="0" smtClean="0"/>
            <a:t>effective with temporary faults but not useful for permanent faults</a:t>
          </a:r>
          <a:endParaRPr lang="en-US" dirty="0"/>
        </a:p>
      </dgm:t>
    </dgm:pt>
    <dgm:pt modelId="{583D474B-37AA-214C-9831-CECE2EFCF02A}" type="parTrans" cxnId="{54AFF96C-7FA8-AE47-A789-E1C3EC6726E1}">
      <dgm:prSet/>
      <dgm:spPr/>
      <dgm:t>
        <a:bodyPr/>
        <a:lstStyle/>
        <a:p>
          <a:endParaRPr lang="en-US"/>
        </a:p>
      </dgm:t>
    </dgm:pt>
    <dgm:pt modelId="{45D999A5-34EF-B74D-9D79-2F6D5CA6EF81}" type="sibTrans" cxnId="{54AFF96C-7FA8-AE47-A789-E1C3EC6726E1}">
      <dgm:prSet/>
      <dgm:spPr/>
      <dgm:t>
        <a:bodyPr/>
        <a:lstStyle/>
        <a:p>
          <a:endParaRPr lang="en-US"/>
        </a:p>
      </dgm:t>
    </dgm:pt>
    <dgm:pt modelId="{DCF150E0-0B3F-2341-8995-1F37CA5D25D9}">
      <dgm:prSet/>
      <dgm:spPr/>
      <dgm:t>
        <a:bodyPr/>
        <a:lstStyle/>
        <a:p>
          <a:pPr rtl="0"/>
          <a:r>
            <a:rPr lang="en-US" smtClean="0"/>
            <a:t>Information redundancy</a:t>
          </a:r>
          <a:endParaRPr lang="en-US"/>
        </a:p>
      </dgm:t>
    </dgm:pt>
    <dgm:pt modelId="{2ED72EED-37A5-6944-8922-C8996A95FB5F}" type="parTrans" cxnId="{23EEF0A4-0D43-5747-BD8A-CE39EFA0FB9D}">
      <dgm:prSet/>
      <dgm:spPr/>
      <dgm:t>
        <a:bodyPr/>
        <a:lstStyle/>
        <a:p>
          <a:endParaRPr lang="en-US"/>
        </a:p>
      </dgm:t>
    </dgm:pt>
    <dgm:pt modelId="{B598D3C0-ED8D-9747-A31C-397A6608E14D}" type="sibTrans" cxnId="{23EEF0A4-0D43-5747-BD8A-CE39EFA0FB9D}">
      <dgm:prSet/>
      <dgm:spPr/>
      <dgm:t>
        <a:bodyPr/>
        <a:lstStyle/>
        <a:p>
          <a:endParaRPr lang="en-US"/>
        </a:p>
      </dgm:t>
    </dgm:pt>
    <dgm:pt modelId="{11FD09CF-B577-1C46-8BAA-A26954D53D7A}">
      <dgm:prSet/>
      <dgm:spPr/>
      <dgm:t>
        <a:bodyPr/>
        <a:lstStyle/>
        <a:p>
          <a:pPr rtl="0"/>
          <a:r>
            <a:rPr lang="en-US" dirty="0" smtClean="0"/>
            <a:t>provides fault tolerance by replicating or coding data in such a way that bit errors can be both detected and corrected</a:t>
          </a:r>
          <a:endParaRPr lang="en-US" dirty="0"/>
        </a:p>
      </dgm:t>
    </dgm:pt>
    <dgm:pt modelId="{1BC1A769-0F3D-1E47-B3DF-5E5704E774C1}" type="parTrans" cxnId="{C5EE1134-8653-5A43-9FE1-7466C7DCA366}">
      <dgm:prSet/>
      <dgm:spPr/>
      <dgm:t>
        <a:bodyPr/>
        <a:lstStyle/>
        <a:p>
          <a:endParaRPr lang="en-US"/>
        </a:p>
      </dgm:t>
    </dgm:pt>
    <dgm:pt modelId="{A65FC2BC-E675-274D-8287-8C0105D67E9B}" type="sibTrans" cxnId="{C5EE1134-8653-5A43-9FE1-7466C7DCA366}">
      <dgm:prSet/>
      <dgm:spPr/>
      <dgm:t>
        <a:bodyPr/>
        <a:lstStyle/>
        <a:p>
          <a:endParaRPr lang="en-US"/>
        </a:p>
      </dgm:t>
    </dgm:pt>
    <dgm:pt modelId="{9A9E625F-DC69-EF44-8725-B9F09F8073EC}" type="pres">
      <dgm:prSet presAssocID="{F69E5223-F795-4A49-BAAA-808A4543B630}" presName="Name0" presStyleCnt="0">
        <dgm:presLayoutVars>
          <dgm:chMax/>
          <dgm:chPref/>
          <dgm:dir/>
        </dgm:presLayoutVars>
      </dgm:prSet>
      <dgm:spPr/>
      <dgm:t>
        <a:bodyPr/>
        <a:lstStyle/>
        <a:p>
          <a:endParaRPr lang="en-US"/>
        </a:p>
      </dgm:t>
    </dgm:pt>
    <dgm:pt modelId="{9F5043AE-3976-3D48-95F3-BF411441AB22}" type="pres">
      <dgm:prSet presAssocID="{574EEC18-3F41-A143-9FC6-E2F2755BA85E}" presName="parenttextcomposite" presStyleCnt="0"/>
      <dgm:spPr/>
    </dgm:pt>
    <dgm:pt modelId="{FA50B75B-DF99-764C-B1DD-69B8C42C3B79}" type="pres">
      <dgm:prSet presAssocID="{574EEC18-3F41-A143-9FC6-E2F2755BA85E}" presName="parenttext" presStyleLbl="revTx" presStyleIdx="0" presStyleCnt="3">
        <dgm:presLayoutVars>
          <dgm:chMax/>
          <dgm:chPref val="2"/>
          <dgm:bulletEnabled val="1"/>
        </dgm:presLayoutVars>
      </dgm:prSet>
      <dgm:spPr/>
      <dgm:t>
        <a:bodyPr/>
        <a:lstStyle/>
        <a:p>
          <a:endParaRPr lang="en-US"/>
        </a:p>
      </dgm:t>
    </dgm:pt>
    <dgm:pt modelId="{F410E5A6-81EC-5148-85D5-E7B78397B6CE}" type="pres">
      <dgm:prSet presAssocID="{574EEC18-3F41-A143-9FC6-E2F2755BA85E}" presName="composite" presStyleCnt="0"/>
      <dgm:spPr/>
    </dgm:pt>
    <dgm:pt modelId="{F0D97572-2434-9241-A90E-065E5E79A081}" type="pres">
      <dgm:prSet presAssocID="{574EEC18-3F41-A143-9FC6-E2F2755BA85E}" presName="chevron1" presStyleLbl="alignNode1" presStyleIdx="0" presStyleCnt="21"/>
      <dgm:spPr/>
    </dgm:pt>
    <dgm:pt modelId="{267B6446-009A-6C41-B148-1B866C32FFDF}" type="pres">
      <dgm:prSet presAssocID="{574EEC18-3F41-A143-9FC6-E2F2755BA85E}" presName="chevron2" presStyleLbl="alignNode1" presStyleIdx="1" presStyleCnt="21"/>
      <dgm:spPr/>
    </dgm:pt>
    <dgm:pt modelId="{721290A9-20EF-AA48-8F97-ABABD21A32E3}" type="pres">
      <dgm:prSet presAssocID="{574EEC18-3F41-A143-9FC6-E2F2755BA85E}" presName="chevron3" presStyleLbl="alignNode1" presStyleIdx="2" presStyleCnt="21"/>
      <dgm:spPr/>
    </dgm:pt>
    <dgm:pt modelId="{33498FDD-E784-6E41-A29E-0EDF9A71D3A0}" type="pres">
      <dgm:prSet presAssocID="{574EEC18-3F41-A143-9FC6-E2F2755BA85E}" presName="chevron4" presStyleLbl="alignNode1" presStyleIdx="3" presStyleCnt="21"/>
      <dgm:spPr/>
    </dgm:pt>
    <dgm:pt modelId="{714C1B0D-92BD-6B4F-86DC-E3D12B3B34D7}" type="pres">
      <dgm:prSet presAssocID="{574EEC18-3F41-A143-9FC6-E2F2755BA85E}" presName="chevron5" presStyleLbl="alignNode1" presStyleIdx="4" presStyleCnt="21"/>
      <dgm:spPr/>
    </dgm:pt>
    <dgm:pt modelId="{4E5C73D4-3AAC-2C4A-B78E-5F152D807E1D}" type="pres">
      <dgm:prSet presAssocID="{574EEC18-3F41-A143-9FC6-E2F2755BA85E}" presName="chevron6" presStyleLbl="alignNode1" presStyleIdx="5" presStyleCnt="21"/>
      <dgm:spPr/>
    </dgm:pt>
    <dgm:pt modelId="{5A472E4D-D49D-F44A-A66F-7D9876635323}" type="pres">
      <dgm:prSet presAssocID="{574EEC18-3F41-A143-9FC6-E2F2755BA85E}" presName="chevron7" presStyleLbl="alignNode1" presStyleIdx="6" presStyleCnt="21"/>
      <dgm:spPr/>
    </dgm:pt>
    <dgm:pt modelId="{F6F71915-D6E8-A348-8655-D17BF3EA5C3A}" type="pres">
      <dgm:prSet presAssocID="{574EEC18-3F41-A143-9FC6-E2F2755BA85E}" presName="childtext" presStyleLbl="solidFgAcc1" presStyleIdx="0" presStyleCnt="3">
        <dgm:presLayoutVars>
          <dgm:chMax/>
          <dgm:chPref val="0"/>
          <dgm:bulletEnabled val="1"/>
        </dgm:presLayoutVars>
      </dgm:prSet>
      <dgm:spPr/>
      <dgm:t>
        <a:bodyPr/>
        <a:lstStyle/>
        <a:p>
          <a:endParaRPr lang="en-US"/>
        </a:p>
      </dgm:t>
    </dgm:pt>
    <dgm:pt modelId="{3C94A5F7-8ABD-DB45-A259-370F143816A7}" type="pres">
      <dgm:prSet presAssocID="{EC32F966-7454-8C4B-B998-AC2301321F0A}" presName="sibTrans" presStyleCnt="0"/>
      <dgm:spPr/>
    </dgm:pt>
    <dgm:pt modelId="{288E7CFE-12FE-F24C-B236-7375095C7892}" type="pres">
      <dgm:prSet presAssocID="{D54EE868-F1E8-ED43-A9D7-4D22F61C40B8}" presName="parenttextcomposite" presStyleCnt="0"/>
      <dgm:spPr/>
    </dgm:pt>
    <dgm:pt modelId="{A2474B9B-3D0B-924C-AF1F-F086995CE1A5}" type="pres">
      <dgm:prSet presAssocID="{D54EE868-F1E8-ED43-A9D7-4D22F61C40B8}" presName="parenttext" presStyleLbl="revTx" presStyleIdx="1" presStyleCnt="3">
        <dgm:presLayoutVars>
          <dgm:chMax/>
          <dgm:chPref val="2"/>
          <dgm:bulletEnabled val="1"/>
        </dgm:presLayoutVars>
      </dgm:prSet>
      <dgm:spPr/>
      <dgm:t>
        <a:bodyPr/>
        <a:lstStyle/>
        <a:p>
          <a:endParaRPr lang="en-US"/>
        </a:p>
      </dgm:t>
    </dgm:pt>
    <dgm:pt modelId="{48530DCF-6632-464D-A934-297624FFD91F}" type="pres">
      <dgm:prSet presAssocID="{D54EE868-F1E8-ED43-A9D7-4D22F61C40B8}" presName="composite" presStyleCnt="0"/>
      <dgm:spPr/>
    </dgm:pt>
    <dgm:pt modelId="{458A68D1-C07F-984F-9517-4C1B10731165}" type="pres">
      <dgm:prSet presAssocID="{D54EE868-F1E8-ED43-A9D7-4D22F61C40B8}" presName="chevron1" presStyleLbl="alignNode1" presStyleIdx="7" presStyleCnt="21"/>
      <dgm:spPr/>
    </dgm:pt>
    <dgm:pt modelId="{0EC35B4F-4291-3A41-92DB-371FC687A305}" type="pres">
      <dgm:prSet presAssocID="{D54EE868-F1E8-ED43-A9D7-4D22F61C40B8}" presName="chevron2" presStyleLbl="alignNode1" presStyleIdx="8" presStyleCnt="21"/>
      <dgm:spPr/>
    </dgm:pt>
    <dgm:pt modelId="{85E04DBB-33BF-E24A-B160-877D715C8A3E}" type="pres">
      <dgm:prSet presAssocID="{D54EE868-F1E8-ED43-A9D7-4D22F61C40B8}" presName="chevron3" presStyleLbl="alignNode1" presStyleIdx="9" presStyleCnt="21"/>
      <dgm:spPr/>
    </dgm:pt>
    <dgm:pt modelId="{1A492F4A-8B96-1E47-8787-7CE7A76BCFEA}" type="pres">
      <dgm:prSet presAssocID="{D54EE868-F1E8-ED43-A9D7-4D22F61C40B8}" presName="chevron4" presStyleLbl="alignNode1" presStyleIdx="10" presStyleCnt="21"/>
      <dgm:spPr/>
    </dgm:pt>
    <dgm:pt modelId="{B91543BD-BC32-7F40-96FF-6F04E0F84ABE}" type="pres">
      <dgm:prSet presAssocID="{D54EE868-F1E8-ED43-A9D7-4D22F61C40B8}" presName="chevron5" presStyleLbl="alignNode1" presStyleIdx="11" presStyleCnt="21"/>
      <dgm:spPr/>
    </dgm:pt>
    <dgm:pt modelId="{FBD29804-4145-AE43-8090-1E1D835EAAE3}" type="pres">
      <dgm:prSet presAssocID="{D54EE868-F1E8-ED43-A9D7-4D22F61C40B8}" presName="chevron6" presStyleLbl="alignNode1" presStyleIdx="12" presStyleCnt="21"/>
      <dgm:spPr/>
    </dgm:pt>
    <dgm:pt modelId="{7EFB6D47-C84E-D444-B84F-49002951F403}" type="pres">
      <dgm:prSet presAssocID="{D54EE868-F1E8-ED43-A9D7-4D22F61C40B8}" presName="chevron7" presStyleLbl="alignNode1" presStyleIdx="13" presStyleCnt="21"/>
      <dgm:spPr/>
    </dgm:pt>
    <dgm:pt modelId="{64BA7819-2769-CD4B-AFF0-E18869F0F36E}" type="pres">
      <dgm:prSet presAssocID="{D54EE868-F1E8-ED43-A9D7-4D22F61C40B8}" presName="childtext" presStyleLbl="solidFgAcc1" presStyleIdx="1" presStyleCnt="3">
        <dgm:presLayoutVars>
          <dgm:chMax/>
          <dgm:chPref val="0"/>
          <dgm:bulletEnabled val="1"/>
        </dgm:presLayoutVars>
      </dgm:prSet>
      <dgm:spPr/>
      <dgm:t>
        <a:bodyPr/>
        <a:lstStyle/>
        <a:p>
          <a:endParaRPr lang="en-US"/>
        </a:p>
      </dgm:t>
    </dgm:pt>
    <dgm:pt modelId="{5ED3A7B6-E653-4E49-9AC6-7643460A379F}" type="pres">
      <dgm:prSet presAssocID="{339DAE55-D163-104F-8AA2-7106D2046EF9}" presName="sibTrans" presStyleCnt="0"/>
      <dgm:spPr/>
    </dgm:pt>
    <dgm:pt modelId="{56ECF9BA-BAAF-2845-8B3F-86C3603F9660}" type="pres">
      <dgm:prSet presAssocID="{DCF150E0-0B3F-2341-8995-1F37CA5D25D9}" presName="parenttextcomposite" presStyleCnt="0"/>
      <dgm:spPr/>
    </dgm:pt>
    <dgm:pt modelId="{C9522598-5252-C042-99CA-F5FF30856CE4}" type="pres">
      <dgm:prSet presAssocID="{DCF150E0-0B3F-2341-8995-1F37CA5D25D9}" presName="parenttext" presStyleLbl="revTx" presStyleIdx="2" presStyleCnt="3">
        <dgm:presLayoutVars>
          <dgm:chMax/>
          <dgm:chPref val="2"/>
          <dgm:bulletEnabled val="1"/>
        </dgm:presLayoutVars>
      </dgm:prSet>
      <dgm:spPr/>
      <dgm:t>
        <a:bodyPr/>
        <a:lstStyle/>
        <a:p>
          <a:endParaRPr lang="en-US"/>
        </a:p>
      </dgm:t>
    </dgm:pt>
    <dgm:pt modelId="{2233091A-CA94-D145-95F1-D6051147A11A}" type="pres">
      <dgm:prSet presAssocID="{DCF150E0-0B3F-2341-8995-1F37CA5D25D9}" presName="composite" presStyleCnt="0"/>
      <dgm:spPr/>
    </dgm:pt>
    <dgm:pt modelId="{5F617254-7DF6-EC40-BD57-C5A8AFCA0DA0}" type="pres">
      <dgm:prSet presAssocID="{DCF150E0-0B3F-2341-8995-1F37CA5D25D9}" presName="chevron1" presStyleLbl="alignNode1" presStyleIdx="14" presStyleCnt="21"/>
      <dgm:spPr/>
    </dgm:pt>
    <dgm:pt modelId="{E48DB07E-2F74-D246-8F2C-02DEA136AA80}" type="pres">
      <dgm:prSet presAssocID="{DCF150E0-0B3F-2341-8995-1F37CA5D25D9}" presName="chevron2" presStyleLbl="alignNode1" presStyleIdx="15" presStyleCnt="21"/>
      <dgm:spPr/>
    </dgm:pt>
    <dgm:pt modelId="{CADE493D-3039-7D45-9BED-B5B8F894F69F}" type="pres">
      <dgm:prSet presAssocID="{DCF150E0-0B3F-2341-8995-1F37CA5D25D9}" presName="chevron3" presStyleLbl="alignNode1" presStyleIdx="16" presStyleCnt="21"/>
      <dgm:spPr/>
    </dgm:pt>
    <dgm:pt modelId="{F1AB9C4C-B55D-924D-B035-F0BDAFFC06A4}" type="pres">
      <dgm:prSet presAssocID="{DCF150E0-0B3F-2341-8995-1F37CA5D25D9}" presName="chevron4" presStyleLbl="alignNode1" presStyleIdx="17" presStyleCnt="21"/>
      <dgm:spPr/>
    </dgm:pt>
    <dgm:pt modelId="{CE8B2B71-FA65-484E-B6B7-2638806AFA16}" type="pres">
      <dgm:prSet presAssocID="{DCF150E0-0B3F-2341-8995-1F37CA5D25D9}" presName="chevron5" presStyleLbl="alignNode1" presStyleIdx="18" presStyleCnt="21"/>
      <dgm:spPr/>
    </dgm:pt>
    <dgm:pt modelId="{9C855C48-90C3-8B41-A11F-8DAC88229C8A}" type="pres">
      <dgm:prSet presAssocID="{DCF150E0-0B3F-2341-8995-1F37CA5D25D9}" presName="chevron6" presStyleLbl="alignNode1" presStyleIdx="19" presStyleCnt="21"/>
      <dgm:spPr/>
    </dgm:pt>
    <dgm:pt modelId="{CF2DD66E-763C-9F44-94ED-8BC8395916F2}" type="pres">
      <dgm:prSet presAssocID="{DCF150E0-0B3F-2341-8995-1F37CA5D25D9}" presName="chevron7" presStyleLbl="alignNode1" presStyleIdx="20" presStyleCnt="21"/>
      <dgm:spPr/>
    </dgm:pt>
    <dgm:pt modelId="{16436039-9177-A743-8C21-F24AA74A6FCA}" type="pres">
      <dgm:prSet presAssocID="{DCF150E0-0B3F-2341-8995-1F37CA5D25D9}" presName="childtext" presStyleLbl="solidFgAcc1" presStyleIdx="2" presStyleCnt="3">
        <dgm:presLayoutVars>
          <dgm:chMax/>
          <dgm:chPref val="0"/>
          <dgm:bulletEnabled val="1"/>
        </dgm:presLayoutVars>
      </dgm:prSet>
      <dgm:spPr/>
      <dgm:t>
        <a:bodyPr/>
        <a:lstStyle/>
        <a:p>
          <a:endParaRPr lang="en-US"/>
        </a:p>
      </dgm:t>
    </dgm:pt>
  </dgm:ptLst>
  <dgm:cxnLst>
    <dgm:cxn modelId="{C5EE1134-8653-5A43-9FE1-7466C7DCA366}" srcId="{DCF150E0-0B3F-2341-8995-1F37CA5D25D9}" destId="{11FD09CF-B577-1C46-8BAA-A26954D53D7A}" srcOrd="0" destOrd="0" parTransId="{1BC1A769-0F3D-1E47-B3DF-5E5704E774C1}" sibTransId="{A65FC2BC-E675-274D-8287-8C0105D67E9B}"/>
    <dgm:cxn modelId="{4DD32045-DBED-A645-8698-96C92C322918}" type="presOf" srcId="{11FD09CF-B577-1C46-8BAA-A26954D53D7A}" destId="{16436039-9177-A743-8C21-F24AA74A6FCA}" srcOrd="0" destOrd="0" presId="urn:microsoft.com/office/officeart/2008/layout/VerticalAccentList"/>
    <dgm:cxn modelId="{6EC6B8B2-5472-364B-81BD-C2C1300B84D1}" type="presOf" srcId="{D54EE868-F1E8-ED43-A9D7-4D22F61C40B8}" destId="{A2474B9B-3D0B-924C-AF1F-F086995CE1A5}" srcOrd="0" destOrd="0" presId="urn:microsoft.com/office/officeart/2008/layout/VerticalAccentList"/>
    <dgm:cxn modelId="{23EEF0A4-0D43-5747-BD8A-CE39EFA0FB9D}" srcId="{F69E5223-F795-4A49-BAAA-808A4543B630}" destId="{DCF150E0-0B3F-2341-8995-1F37CA5D25D9}" srcOrd="2" destOrd="0" parTransId="{2ED72EED-37A5-6944-8922-C8996A95FB5F}" sibTransId="{B598D3C0-ED8D-9747-A31C-397A6608E14D}"/>
    <dgm:cxn modelId="{54AFF96C-7FA8-AE47-A789-E1C3EC6726E1}" srcId="{D54EE868-F1E8-ED43-A9D7-4D22F61C40B8}" destId="{8CC7F5C6-A8D4-C545-8A35-DBD82C890275}" srcOrd="1" destOrd="0" parTransId="{583D474B-37AA-214C-9831-CECE2EFCF02A}" sibTransId="{45D999A5-34EF-B74D-9D79-2F6D5CA6EF81}"/>
    <dgm:cxn modelId="{9DDDDA7B-F559-FE45-BFBB-F7B585457560}" type="presOf" srcId="{574EEC18-3F41-A143-9FC6-E2F2755BA85E}" destId="{FA50B75B-DF99-764C-B1DD-69B8C42C3B79}" srcOrd="0" destOrd="0" presId="urn:microsoft.com/office/officeart/2008/layout/VerticalAccentList"/>
    <dgm:cxn modelId="{9D306F83-2499-BF44-B708-5A3DB2238F02}" srcId="{F69E5223-F795-4A49-BAAA-808A4543B630}" destId="{D54EE868-F1E8-ED43-A9D7-4D22F61C40B8}" srcOrd="1" destOrd="0" parTransId="{AF0C3B94-5A61-EB40-9ED7-5F4B81DE7B49}" sibTransId="{339DAE55-D163-104F-8AA2-7106D2046EF9}"/>
    <dgm:cxn modelId="{7A9657C0-9F03-4E41-9962-51F83932FFD8}" type="presOf" srcId="{138A0077-4B69-6D4A-8B06-11A76A269523}" destId="{F6F71915-D6E8-A348-8655-D17BF3EA5C3A}" srcOrd="0" destOrd="0" presId="urn:microsoft.com/office/officeart/2008/layout/VerticalAccentList"/>
    <dgm:cxn modelId="{1D5A69F2-EF64-504A-9FE4-9BCE149EAF7F}" type="presOf" srcId="{DCF150E0-0B3F-2341-8995-1F37CA5D25D9}" destId="{C9522598-5252-C042-99CA-F5FF30856CE4}" srcOrd="0" destOrd="0" presId="urn:microsoft.com/office/officeart/2008/layout/VerticalAccentList"/>
    <dgm:cxn modelId="{3B5FC246-F476-ED44-B386-D7F7B85B4B6A}" srcId="{574EEC18-3F41-A143-9FC6-E2F2755BA85E}" destId="{138A0077-4B69-6D4A-8B06-11A76A269523}" srcOrd="0" destOrd="0" parTransId="{4E0F4A62-441D-BC46-B8AE-70AD3F1AC2EB}" sibTransId="{40EE052D-1DA2-A149-B785-A40BEFF22310}"/>
    <dgm:cxn modelId="{F3428D4C-A30A-6E48-90C9-BD8596769DFA}" type="presOf" srcId="{111A00B1-8DA4-6844-BF59-993F20804000}" destId="{64BA7819-2769-CD4B-AFF0-E18869F0F36E}" srcOrd="0" destOrd="0" presId="urn:microsoft.com/office/officeart/2008/layout/VerticalAccentList"/>
    <dgm:cxn modelId="{1057DA94-E11D-4F40-B69E-835CAF25466C}" srcId="{D54EE868-F1E8-ED43-A9D7-4D22F61C40B8}" destId="{111A00B1-8DA4-6844-BF59-993F20804000}" srcOrd="0" destOrd="0" parTransId="{D5AB1A53-53C9-8C46-A34A-0030974A4912}" sibTransId="{E37F8496-593F-EB44-A11A-0E7F703ECCD4}"/>
    <dgm:cxn modelId="{7F7E7239-A66A-E349-882C-D28E075E2ACF}" type="presOf" srcId="{8CC7F5C6-A8D4-C545-8A35-DBD82C890275}" destId="{64BA7819-2769-CD4B-AFF0-E18869F0F36E}" srcOrd="0" destOrd="1" presId="urn:microsoft.com/office/officeart/2008/layout/VerticalAccentList"/>
    <dgm:cxn modelId="{DEE3143D-973E-984C-B28B-9701C7F2F8C5}" srcId="{F69E5223-F795-4A49-BAAA-808A4543B630}" destId="{574EEC18-3F41-A143-9FC6-E2F2755BA85E}" srcOrd="0" destOrd="0" parTransId="{63A33F13-B1A6-5847-BB06-9BB4F4A9B255}" sibTransId="{EC32F966-7454-8C4B-B998-AC2301321F0A}"/>
    <dgm:cxn modelId="{A41AA0D6-7A8D-654C-90D3-170C7F9A9FA2}" type="presOf" srcId="{F69E5223-F795-4A49-BAAA-808A4543B630}" destId="{9A9E625F-DC69-EF44-8725-B9F09F8073EC}" srcOrd="0" destOrd="0" presId="urn:microsoft.com/office/officeart/2008/layout/VerticalAccentList"/>
    <dgm:cxn modelId="{851DA918-2E27-E44A-8E13-11938678C7D0}" type="presParOf" srcId="{9A9E625F-DC69-EF44-8725-B9F09F8073EC}" destId="{9F5043AE-3976-3D48-95F3-BF411441AB22}" srcOrd="0" destOrd="0" presId="urn:microsoft.com/office/officeart/2008/layout/VerticalAccentList"/>
    <dgm:cxn modelId="{6A210D23-0823-E447-BB9F-BC2DD2F0B82B}" type="presParOf" srcId="{9F5043AE-3976-3D48-95F3-BF411441AB22}" destId="{FA50B75B-DF99-764C-B1DD-69B8C42C3B79}" srcOrd="0" destOrd="0" presId="urn:microsoft.com/office/officeart/2008/layout/VerticalAccentList"/>
    <dgm:cxn modelId="{C2F2982C-571A-D242-B6BB-26725D441E81}" type="presParOf" srcId="{9A9E625F-DC69-EF44-8725-B9F09F8073EC}" destId="{F410E5A6-81EC-5148-85D5-E7B78397B6CE}" srcOrd="1" destOrd="0" presId="urn:microsoft.com/office/officeart/2008/layout/VerticalAccentList"/>
    <dgm:cxn modelId="{712294D6-6250-864D-A294-1297E2A36EB7}" type="presParOf" srcId="{F410E5A6-81EC-5148-85D5-E7B78397B6CE}" destId="{F0D97572-2434-9241-A90E-065E5E79A081}" srcOrd="0" destOrd="0" presId="urn:microsoft.com/office/officeart/2008/layout/VerticalAccentList"/>
    <dgm:cxn modelId="{80558199-1D44-0D4A-B7F3-7D7922AFE923}" type="presParOf" srcId="{F410E5A6-81EC-5148-85D5-E7B78397B6CE}" destId="{267B6446-009A-6C41-B148-1B866C32FFDF}" srcOrd="1" destOrd="0" presId="urn:microsoft.com/office/officeart/2008/layout/VerticalAccentList"/>
    <dgm:cxn modelId="{3742331C-D796-B045-8C81-B61D37913CE0}" type="presParOf" srcId="{F410E5A6-81EC-5148-85D5-E7B78397B6CE}" destId="{721290A9-20EF-AA48-8F97-ABABD21A32E3}" srcOrd="2" destOrd="0" presId="urn:microsoft.com/office/officeart/2008/layout/VerticalAccentList"/>
    <dgm:cxn modelId="{14323EFE-CDA8-634C-8648-815F3EBA56B6}" type="presParOf" srcId="{F410E5A6-81EC-5148-85D5-E7B78397B6CE}" destId="{33498FDD-E784-6E41-A29E-0EDF9A71D3A0}" srcOrd="3" destOrd="0" presId="urn:microsoft.com/office/officeart/2008/layout/VerticalAccentList"/>
    <dgm:cxn modelId="{E7D792EC-4114-7D48-8BD6-C348FCBD3277}" type="presParOf" srcId="{F410E5A6-81EC-5148-85D5-E7B78397B6CE}" destId="{714C1B0D-92BD-6B4F-86DC-E3D12B3B34D7}" srcOrd="4" destOrd="0" presId="urn:microsoft.com/office/officeart/2008/layout/VerticalAccentList"/>
    <dgm:cxn modelId="{868ACF55-2532-294F-A790-19CAF2C5B022}" type="presParOf" srcId="{F410E5A6-81EC-5148-85D5-E7B78397B6CE}" destId="{4E5C73D4-3AAC-2C4A-B78E-5F152D807E1D}" srcOrd="5" destOrd="0" presId="urn:microsoft.com/office/officeart/2008/layout/VerticalAccentList"/>
    <dgm:cxn modelId="{8292C228-94E1-E94A-8F11-C90EC80FC76E}" type="presParOf" srcId="{F410E5A6-81EC-5148-85D5-E7B78397B6CE}" destId="{5A472E4D-D49D-F44A-A66F-7D9876635323}" srcOrd="6" destOrd="0" presId="urn:microsoft.com/office/officeart/2008/layout/VerticalAccentList"/>
    <dgm:cxn modelId="{3B6B78EA-6C65-1F4B-B95B-078EA0895165}" type="presParOf" srcId="{F410E5A6-81EC-5148-85D5-E7B78397B6CE}" destId="{F6F71915-D6E8-A348-8655-D17BF3EA5C3A}" srcOrd="7" destOrd="0" presId="urn:microsoft.com/office/officeart/2008/layout/VerticalAccentList"/>
    <dgm:cxn modelId="{5AB7CEF7-73E7-1447-AB99-43E680BC98B4}" type="presParOf" srcId="{9A9E625F-DC69-EF44-8725-B9F09F8073EC}" destId="{3C94A5F7-8ABD-DB45-A259-370F143816A7}" srcOrd="2" destOrd="0" presId="urn:microsoft.com/office/officeart/2008/layout/VerticalAccentList"/>
    <dgm:cxn modelId="{37645C4A-CAE3-3F4F-A01A-36332C8EE3EE}" type="presParOf" srcId="{9A9E625F-DC69-EF44-8725-B9F09F8073EC}" destId="{288E7CFE-12FE-F24C-B236-7375095C7892}" srcOrd="3" destOrd="0" presId="urn:microsoft.com/office/officeart/2008/layout/VerticalAccentList"/>
    <dgm:cxn modelId="{AA7AA860-297D-4E44-B547-9F3B7E894386}" type="presParOf" srcId="{288E7CFE-12FE-F24C-B236-7375095C7892}" destId="{A2474B9B-3D0B-924C-AF1F-F086995CE1A5}" srcOrd="0" destOrd="0" presId="urn:microsoft.com/office/officeart/2008/layout/VerticalAccentList"/>
    <dgm:cxn modelId="{4257598F-2F7E-884F-ADBF-40B4F85DAFE2}" type="presParOf" srcId="{9A9E625F-DC69-EF44-8725-B9F09F8073EC}" destId="{48530DCF-6632-464D-A934-297624FFD91F}" srcOrd="4" destOrd="0" presId="urn:microsoft.com/office/officeart/2008/layout/VerticalAccentList"/>
    <dgm:cxn modelId="{52765AC8-2B0E-0B43-9BE2-F19677045309}" type="presParOf" srcId="{48530DCF-6632-464D-A934-297624FFD91F}" destId="{458A68D1-C07F-984F-9517-4C1B10731165}" srcOrd="0" destOrd="0" presId="urn:microsoft.com/office/officeart/2008/layout/VerticalAccentList"/>
    <dgm:cxn modelId="{B1861590-8A75-9E46-8972-D5BE5F4BC1B8}" type="presParOf" srcId="{48530DCF-6632-464D-A934-297624FFD91F}" destId="{0EC35B4F-4291-3A41-92DB-371FC687A305}" srcOrd="1" destOrd="0" presId="urn:microsoft.com/office/officeart/2008/layout/VerticalAccentList"/>
    <dgm:cxn modelId="{998CAE04-4DC1-F640-A1AF-7E57EB2F248E}" type="presParOf" srcId="{48530DCF-6632-464D-A934-297624FFD91F}" destId="{85E04DBB-33BF-E24A-B160-877D715C8A3E}" srcOrd="2" destOrd="0" presId="urn:microsoft.com/office/officeart/2008/layout/VerticalAccentList"/>
    <dgm:cxn modelId="{D8676A3C-9E16-004A-8839-4456DFB1E2F4}" type="presParOf" srcId="{48530DCF-6632-464D-A934-297624FFD91F}" destId="{1A492F4A-8B96-1E47-8787-7CE7A76BCFEA}" srcOrd="3" destOrd="0" presId="urn:microsoft.com/office/officeart/2008/layout/VerticalAccentList"/>
    <dgm:cxn modelId="{861AC467-2A97-2F4D-93BA-F5E154626332}" type="presParOf" srcId="{48530DCF-6632-464D-A934-297624FFD91F}" destId="{B91543BD-BC32-7F40-96FF-6F04E0F84ABE}" srcOrd="4" destOrd="0" presId="urn:microsoft.com/office/officeart/2008/layout/VerticalAccentList"/>
    <dgm:cxn modelId="{70F68C9D-C714-714E-9FB5-080A7FC2BEF0}" type="presParOf" srcId="{48530DCF-6632-464D-A934-297624FFD91F}" destId="{FBD29804-4145-AE43-8090-1E1D835EAAE3}" srcOrd="5" destOrd="0" presId="urn:microsoft.com/office/officeart/2008/layout/VerticalAccentList"/>
    <dgm:cxn modelId="{B8B6F92E-01FD-CC47-BCBC-C63D3AE78A8A}" type="presParOf" srcId="{48530DCF-6632-464D-A934-297624FFD91F}" destId="{7EFB6D47-C84E-D444-B84F-49002951F403}" srcOrd="6" destOrd="0" presId="urn:microsoft.com/office/officeart/2008/layout/VerticalAccentList"/>
    <dgm:cxn modelId="{E80942A0-B101-3F4C-920E-8623D2F1F4D5}" type="presParOf" srcId="{48530DCF-6632-464D-A934-297624FFD91F}" destId="{64BA7819-2769-CD4B-AFF0-E18869F0F36E}" srcOrd="7" destOrd="0" presId="urn:microsoft.com/office/officeart/2008/layout/VerticalAccentList"/>
    <dgm:cxn modelId="{1EA55E9E-BD8C-AE4D-AAF0-6572071F2D8A}" type="presParOf" srcId="{9A9E625F-DC69-EF44-8725-B9F09F8073EC}" destId="{5ED3A7B6-E653-4E49-9AC6-7643460A379F}" srcOrd="5" destOrd="0" presId="urn:microsoft.com/office/officeart/2008/layout/VerticalAccentList"/>
    <dgm:cxn modelId="{48AE8FBA-144F-C240-A51C-5B8771321888}" type="presParOf" srcId="{9A9E625F-DC69-EF44-8725-B9F09F8073EC}" destId="{56ECF9BA-BAAF-2845-8B3F-86C3603F9660}" srcOrd="6" destOrd="0" presId="urn:microsoft.com/office/officeart/2008/layout/VerticalAccentList"/>
    <dgm:cxn modelId="{6DF55CBE-74E7-F64C-923E-F39A2BD93114}" type="presParOf" srcId="{56ECF9BA-BAAF-2845-8B3F-86C3603F9660}" destId="{C9522598-5252-C042-99CA-F5FF30856CE4}" srcOrd="0" destOrd="0" presId="urn:microsoft.com/office/officeart/2008/layout/VerticalAccentList"/>
    <dgm:cxn modelId="{F0225769-CBF8-E243-87B1-270D62096D88}" type="presParOf" srcId="{9A9E625F-DC69-EF44-8725-B9F09F8073EC}" destId="{2233091A-CA94-D145-95F1-D6051147A11A}" srcOrd="7" destOrd="0" presId="urn:microsoft.com/office/officeart/2008/layout/VerticalAccentList"/>
    <dgm:cxn modelId="{D6A9C8C2-6F8B-FA4D-9794-830CF1098CEC}" type="presParOf" srcId="{2233091A-CA94-D145-95F1-D6051147A11A}" destId="{5F617254-7DF6-EC40-BD57-C5A8AFCA0DA0}" srcOrd="0" destOrd="0" presId="urn:microsoft.com/office/officeart/2008/layout/VerticalAccentList"/>
    <dgm:cxn modelId="{1C3A461C-4816-5941-92B4-458DE8656164}" type="presParOf" srcId="{2233091A-CA94-D145-95F1-D6051147A11A}" destId="{E48DB07E-2F74-D246-8F2C-02DEA136AA80}" srcOrd="1" destOrd="0" presId="urn:microsoft.com/office/officeart/2008/layout/VerticalAccentList"/>
    <dgm:cxn modelId="{B2670770-1DED-7B4E-8264-A3AD288C6B1A}" type="presParOf" srcId="{2233091A-CA94-D145-95F1-D6051147A11A}" destId="{CADE493D-3039-7D45-9BED-B5B8F894F69F}" srcOrd="2" destOrd="0" presId="urn:microsoft.com/office/officeart/2008/layout/VerticalAccentList"/>
    <dgm:cxn modelId="{CFEAFA66-E20A-4B40-BC2F-9C6532F4EA2F}" type="presParOf" srcId="{2233091A-CA94-D145-95F1-D6051147A11A}" destId="{F1AB9C4C-B55D-924D-B035-F0BDAFFC06A4}" srcOrd="3" destOrd="0" presId="urn:microsoft.com/office/officeart/2008/layout/VerticalAccentList"/>
    <dgm:cxn modelId="{6062D63D-5630-BA49-8955-23CA080FD170}" type="presParOf" srcId="{2233091A-CA94-D145-95F1-D6051147A11A}" destId="{CE8B2B71-FA65-484E-B6B7-2638806AFA16}" srcOrd="4" destOrd="0" presId="urn:microsoft.com/office/officeart/2008/layout/VerticalAccentList"/>
    <dgm:cxn modelId="{0D965B1A-E28D-2F46-A5F0-FB1ABC05590A}" type="presParOf" srcId="{2233091A-CA94-D145-95F1-D6051147A11A}" destId="{9C855C48-90C3-8B41-A11F-8DAC88229C8A}" srcOrd="5" destOrd="0" presId="urn:microsoft.com/office/officeart/2008/layout/VerticalAccentList"/>
    <dgm:cxn modelId="{604FDEE6-67E7-064E-9B13-A44C0EDC88D8}" type="presParOf" srcId="{2233091A-CA94-D145-95F1-D6051147A11A}" destId="{CF2DD66E-763C-9F44-94ED-8BC8395916F2}" srcOrd="6" destOrd="0" presId="urn:microsoft.com/office/officeart/2008/layout/VerticalAccentList"/>
    <dgm:cxn modelId="{00262D9B-264B-4A41-A19E-B04C7C34F6B1}" type="presParOf" srcId="{2233091A-CA94-D145-95F1-D6051147A11A}" destId="{16436039-9177-A743-8C21-F24AA74A6FCA}"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AA208D9-790E-CE41-832D-4908CE57DB1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FD6930FA-CDF1-9345-8FD7-ACF390E8E49C}">
      <dgm:prSet phldrT="[Text]" custT="1"/>
      <dgm:spPr/>
      <dgm:t>
        <a:bodyPr/>
        <a:lstStyle/>
        <a:p>
          <a:r>
            <a:rPr lang="en-US" sz="1600" b="1" dirty="0" smtClean="0"/>
            <a:t>Simultaneous concurrent processes or threads</a:t>
          </a:r>
          <a:endParaRPr lang="en-US" sz="1600" dirty="0"/>
        </a:p>
      </dgm:t>
    </dgm:pt>
    <dgm:pt modelId="{E09B3B42-23C3-314F-8F33-AD0247E7C2B8}" type="parTrans" cxnId="{E798993B-2788-664E-BC2B-BC4D7AA878A0}">
      <dgm:prSet/>
      <dgm:spPr/>
      <dgm:t>
        <a:bodyPr/>
        <a:lstStyle/>
        <a:p>
          <a:endParaRPr lang="en-US"/>
        </a:p>
      </dgm:t>
    </dgm:pt>
    <dgm:pt modelId="{9DFBC693-85B2-F64C-90CD-663AA47B60F6}" type="sibTrans" cxnId="{E798993B-2788-664E-BC2B-BC4D7AA878A0}">
      <dgm:prSet/>
      <dgm:spPr/>
      <dgm:t>
        <a:bodyPr/>
        <a:lstStyle/>
        <a:p>
          <a:endParaRPr lang="en-US"/>
        </a:p>
      </dgm:t>
    </dgm:pt>
    <dgm:pt modelId="{CF03254C-2E97-A042-8DDF-EEF373916426}">
      <dgm:prSet phldrT="[Text]" custT="1"/>
      <dgm:spPr/>
      <dgm:t>
        <a:bodyPr/>
        <a:lstStyle/>
        <a:p>
          <a:r>
            <a:rPr lang="en-US" sz="1600" dirty="0" smtClean="0"/>
            <a:t>kernel routines need to be reentrant to allow several processors to execute the same kernel code simultaneously</a:t>
          </a:r>
          <a:endParaRPr lang="en-US" sz="1600" dirty="0"/>
        </a:p>
      </dgm:t>
    </dgm:pt>
    <dgm:pt modelId="{B24F7352-4171-054A-B7A1-45B8DF8DA828}" type="parTrans" cxnId="{7CAA66FC-F844-8946-978D-C3C8C6495253}">
      <dgm:prSet/>
      <dgm:spPr/>
      <dgm:t>
        <a:bodyPr/>
        <a:lstStyle/>
        <a:p>
          <a:endParaRPr lang="en-US" dirty="0"/>
        </a:p>
      </dgm:t>
    </dgm:pt>
    <dgm:pt modelId="{50DE34A9-53CA-9248-96CB-E46FF05E10F7}" type="sibTrans" cxnId="{7CAA66FC-F844-8946-978D-C3C8C6495253}">
      <dgm:prSet/>
      <dgm:spPr/>
      <dgm:t>
        <a:bodyPr/>
        <a:lstStyle/>
        <a:p>
          <a:endParaRPr lang="en-US"/>
        </a:p>
      </dgm:t>
    </dgm:pt>
    <dgm:pt modelId="{1D28519B-A810-F648-8278-275178BF4CC1}">
      <dgm:prSet custT="1"/>
      <dgm:spPr/>
      <dgm:t>
        <a:bodyPr/>
        <a:lstStyle/>
        <a:p>
          <a:r>
            <a:rPr lang="en-US" sz="1600" b="1" dirty="0" smtClean="0"/>
            <a:t>Scheduling</a:t>
          </a:r>
          <a:endParaRPr lang="en-US" sz="1600" dirty="0"/>
        </a:p>
      </dgm:t>
    </dgm:pt>
    <dgm:pt modelId="{3532CE72-04BB-4447-9BFF-B465B92AA39E}" type="parTrans" cxnId="{FD7E5936-ED36-2D4F-96EB-70BD959F0254}">
      <dgm:prSet/>
      <dgm:spPr/>
      <dgm:t>
        <a:bodyPr/>
        <a:lstStyle/>
        <a:p>
          <a:endParaRPr lang="en-US"/>
        </a:p>
      </dgm:t>
    </dgm:pt>
    <dgm:pt modelId="{CCC02F46-DADA-7C4C-8FBD-64EF181B807B}" type="sibTrans" cxnId="{FD7E5936-ED36-2D4F-96EB-70BD959F0254}">
      <dgm:prSet/>
      <dgm:spPr/>
      <dgm:t>
        <a:bodyPr/>
        <a:lstStyle/>
        <a:p>
          <a:endParaRPr lang="en-US"/>
        </a:p>
      </dgm:t>
    </dgm:pt>
    <dgm:pt modelId="{C9DD314C-0D29-184F-A07A-C5DC2F8A2323}">
      <dgm:prSet custT="1"/>
      <dgm:spPr/>
      <dgm:t>
        <a:bodyPr/>
        <a:lstStyle/>
        <a:p>
          <a:r>
            <a:rPr lang="en-US" sz="1600" dirty="0" smtClean="0"/>
            <a:t>any processor may perform scheduling, which complicates the task of enforcing a scheduling policy</a:t>
          </a:r>
          <a:endParaRPr lang="en-US" sz="1600" dirty="0"/>
        </a:p>
      </dgm:t>
    </dgm:pt>
    <dgm:pt modelId="{00B13440-F990-184E-9B45-BC2B00E91DDD}" type="parTrans" cxnId="{904F65C6-EEE0-364E-BE60-1328F96D40B9}">
      <dgm:prSet/>
      <dgm:spPr/>
      <dgm:t>
        <a:bodyPr/>
        <a:lstStyle/>
        <a:p>
          <a:endParaRPr lang="en-US" dirty="0"/>
        </a:p>
      </dgm:t>
    </dgm:pt>
    <dgm:pt modelId="{4EE793BF-3646-1046-A5D2-D82EF53B84A5}" type="sibTrans" cxnId="{904F65C6-EEE0-364E-BE60-1328F96D40B9}">
      <dgm:prSet/>
      <dgm:spPr/>
      <dgm:t>
        <a:bodyPr/>
        <a:lstStyle/>
        <a:p>
          <a:endParaRPr lang="en-US"/>
        </a:p>
      </dgm:t>
    </dgm:pt>
    <dgm:pt modelId="{41728C1A-E909-4648-904A-203B6124390F}">
      <dgm:prSet custT="1"/>
      <dgm:spPr/>
      <dgm:t>
        <a:bodyPr/>
        <a:lstStyle/>
        <a:p>
          <a:r>
            <a:rPr lang="en-US" sz="1600" b="1" dirty="0" smtClean="0"/>
            <a:t>Synchronization</a:t>
          </a:r>
          <a:endParaRPr lang="en-US" sz="1600" dirty="0"/>
        </a:p>
      </dgm:t>
    </dgm:pt>
    <dgm:pt modelId="{90CA631D-CE4D-AE44-BE0C-C370F481E799}" type="parTrans" cxnId="{C08A6BAB-D9CC-604C-982E-10DC172DBE50}">
      <dgm:prSet/>
      <dgm:spPr/>
      <dgm:t>
        <a:bodyPr/>
        <a:lstStyle/>
        <a:p>
          <a:endParaRPr lang="en-US"/>
        </a:p>
      </dgm:t>
    </dgm:pt>
    <dgm:pt modelId="{09148EA3-2B91-BB4E-95DD-17B07FCE3B38}" type="sibTrans" cxnId="{C08A6BAB-D9CC-604C-982E-10DC172DBE50}">
      <dgm:prSet/>
      <dgm:spPr/>
      <dgm:t>
        <a:bodyPr/>
        <a:lstStyle/>
        <a:p>
          <a:endParaRPr lang="en-US"/>
        </a:p>
      </dgm:t>
    </dgm:pt>
    <dgm:pt modelId="{23B84F0C-40A3-214C-A5B8-E2A51FAE70E1}">
      <dgm:prSet custT="1"/>
      <dgm:spPr/>
      <dgm:t>
        <a:bodyPr/>
        <a:lstStyle/>
        <a:p>
          <a:r>
            <a:rPr lang="en-US" sz="1600" dirty="0" smtClean="0"/>
            <a:t>with multiple active processes having potential access to shared address spaces or shared I/O resources, care must be taken to provide effective synchronization</a:t>
          </a:r>
          <a:endParaRPr lang="en-US" sz="1600" dirty="0"/>
        </a:p>
      </dgm:t>
    </dgm:pt>
    <dgm:pt modelId="{51315BE9-15D2-3148-8668-4DF77E6E0CA8}" type="parTrans" cxnId="{B78C9A39-3CDD-8844-9813-24CC7AF05DF8}">
      <dgm:prSet/>
      <dgm:spPr/>
      <dgm:t>
        <a:bodyPr/>
        <a:lstStyle/>
        <a:p>
          <a:endParaRPr lang="en-US" dirty="0"/>
        </a:p>
      </dgm:t>
    </dgm:pt>
    <dgm:pt modelId="{D3AE82C6-1501-C44A-8003-403E75EF403D}" type="sibTrans" cxnId="{B78C9A39-3CDD-8844-9813-24CC7AF05DF8}">
      <dgm:prSet/>
      <dgm:spPr/>
      <dgm:t>
        <a:bodyPr/>
        <a:lstStyle/>
        <a:p>
          <a:endParaRPr lang="en-US"/>
        </a:p>
      </dgm:t>
    </dgm:pt>
    <dgm:pt modelId="{7583D4B7-C644-E84C-9F68-F52BE8BF913A}">
      <dgm:prSet custT="1"/>
      <dgm:spPr/>
      <dgm:t>
        <a:bodyPr/>
        <a:lstStyle/>
        <a:p>
          <a:r>
            <a:rPr lang="en-US" sz="1600" b="1" dirty="0" smtClean="0"/>
            <a:t>Memory management</a:t>
          </a:r>
          <a:endParaRPr lang="en-US" sz="1600" dirty="0"/>
        </a:p>
      </dgm:t>
    </dgm:pt>
    <dgm:pt modelId="{3A8153AE-8BEE-1D41-9BD8-2A532C2AA704}" type="parTrans" cxnId="{4BAF6596-7D29-DD40-BC6E-E29A5A668820}">
      <dgm:prSet/>
      <dgm:spPr/>
      <dgm:t>
        <a:bodyPr/>
        <a:lstStyle/>
        <a:p>
          <a:endParaRPr lang="en-US"/>
        </a:p>
      </dgm:t>
    </dgm:pt>
    <dgm:pt modelId="{6391536A-ED8E-BE40-B261-EAF6EA285D04}" type="sibTrans" cxnId="{4BAF6596-7D29-DD40-BC6E-E29A5A668820}">
      <dgm:prSet/>
      <dgm:spPr/>
      <dgm:t>
        <a:bodyPr/>
        <a:lstStyle/>
        <a:p>
          <a:endParaRPr lang="en-US"/>
        </a:p>
      </dgm:t>
    </dgm:pt>
    <dgm:pt modelId="{279FD7B2-5886-5C4E-A835-1E04D67D5778}">
      <dgm:prSet custT="1"/>
      <dgm:spPr/>
      <dgm:t>
        <a:bodyPr/>
        <a:lstStyle/>
        <a:p>
          <a:r>
            <a:rPr lang="en-US" sz="1600" dirty="0" smtClean="0"/>
            <a:t>the reuse of physical pages is the biggest problem of concern</a:t>
          </a:r>
          <a:endParaRPr lang="en-US" sz="1600" dirty="0"/>
        </a:p>
      </dgm:t>
    </dgm:pt>
    <dgm:pt modelId="{64448336-5A70-AF44-B59B-23989B8D078F}" type="parTrans" cxnId="{6FC8ACFE-474F-0B49-9050-BE775288EFDF}">
      <dgm:prSet/>
      <dgm:spPr/>
      <dgm:t>
        <a:bodyPr/>
        <a:lstStyle/>
        <a:p>
          <a:endParaRPr lang="en-US" dirty="0"/>
        </a:p>
      </dgm:t>
    </dgm:pt>
    <dgm:pt modelId="{6B2B6F55-A247-4648-8723-23A89E545F08}" type="sibTrans" cxnId="{6FC8ACFE-474F-0B49-9050-BE775288EFDF}">
      <dgm:prSet/>
      <dgm:spPr/>
      <dgm:t>
        <a:bodyPr/>
        <a:lstStyle/>
        <a:p>
          <a:endParaRPr lang="en-US"/>
        </a:p>
      </dgm:t>
    </dgm:pt>
    <dgm:pt modelId="{1D155A38-8A10-BD4D-B599-31C6FB1BDAF4}">
      <dgm:prSet custT="1"/>
      <dgm:spPr/>
      <dgm:t>
        <a:bodyPr/>
        <a:lstStyle/>
        <a:p>
          <a:r>
            <a:rPr lang="en-US" sz="1600" b="1" dirty="0" smtClean="0"/>
            <a:t>Reliability and fault tolerance</a:t>
          </a:r>
          <a:endParaRPr lang="en-US" sz="1600" dirty="0"/>
        </a:p>
      </dgm:t>
    </dgm:pt>
    <dgm:pt modelId="{D7715A89-DA8A-A44B-8C2A-4B37BB010B76}" type="parTrans" cxnId="{364A71AD-ECCF-2547-9528-CD0E28B2A9BB}">
      <dgm:prSet/>
      <dgm:spPr/>
      <dgm:t>
        <a:bodyPr/>
        <a:lstStyle/>
        <a:p>
          <a:endParaRPr lang="en-US"/>
        </a:p>
      </dgm:t>
    </dgm:pt>
    <dgm:pt modelId="{459B2552-DE64-3641-9621-814FFCD03FA1}" type="sibTrans" cxnId="{364A71AD-ECCF-2547-9528-CD0E28B2A9BB}">
      <dgm:prSet/>
      <dgm:spPr/>
      <dgm:t>
        <a:bodyPr/>
        <a:lstStyle/>
        <a:p>
          <a:endParaRPr lang="en-US"/>
        </a:p>
      </dgm:t>
    </dgm:pt>
    <dgm:pt modelId="{758ECEBE-0C17-E740-B108-1DA818C7D8AF}">
      <dgm:prSet custT="1"/>
      <dgm:spPr/>
      <dgm:t>
        <a:bodyPr/>
        <a:lstStyle/>
        <a:p>
          <a:r>
            <a:rPr lang="en-US" sz="1600" dirty="0" smtClean="0"/>
            <a:t>the OS should provide graceful degradation in the face of processor failure</a:t>
          </a:r>
          <a:endParaRPr lang="en-US" sz="1600" dirty="0"/>
        </a:p>
      </dgm:t>
    </dgm:pt>
    <dgm:pt modelId="{B0900AE4-8A0D-714E-B1FC-519AC461F167}" type="parTrans" cxnId="{68708DFE-AC94-3C4D-A0C9-30B495EBBCD7}">
      <dgm:prSet/>
      <dgm:spPr/>
      <dgm:t>
        <a:bodyPr/>
        <a:lstStyle/>
        <a:p>
          <a:endParaRPr lang="en-US" dirty="0"/>
        </a:p>
      </dgm:t>
    </dgm:pt>
    <dgm:pt modelId="{AFD6CF11-BB48-D443-B3AF-21D51F005598}" type="sibTrans" cxnId="{68708DFE-AC94-3C4D-A0C9-30B495EBBCD7}">
      <dgm:prSet/>
      <dgm:spPr/>
      <dgm:t>
        <a:bodyPr/>
        <a:lstStyle/>
        <a:p>
          <a:endParaRPr lang="en-US"/>
        </a:p>
      </dgm:t>
    </dgm:pt>
    <dgm:pt modelId="{AB7C04AF-1606-3547-B393-795A270E4997}" type="pres">
      <dgm:prSet presAssocID="{5AA208D9-790E-CE41-832D-4908CE57DB18}" presName="diagram" presStyleCnt="0">
        <dgm:presLayoutVars>
          <dgm:chPref val="1"/>
          <dgm:dir/>
          <dgm:animOne val="branch"/>
          <dgm:animLvl val="lvl"/>
          <dgm:resizeHandles/>
        </dgm:presLayoutVars>
      </dgm:prSet>
      <dgm:spPr/>
      <dgm:t>
        <a:bodyPr/>
        <a:lstStyle/>
        <a:p>
          <a:endParaRPr lang="en-US"/>
        </a:p>
      </dgm:t>
    </dgm:pt>
    <dgm:pt modelId="{534CEC71-421F-074E-AEBA-135F2ABF16D7}" type="pres">
      <dgm:prSet presAssocID="{FD6930FA-CDF1-9345-8FD7-ACF390E8E49C}" presName="root" presStyleCnt="0"/>
      <dgm:spPr/>
    </dgm:pt>
    <dgm:pt modelId="{29392FE0-6609-954C-979E-62314438BDA7}" type="pres">
      <dgm:prSet presAssocID="{FD6930FA-CDF1-9345-8FD7-ACF390E8E49C}" presName="rootComposite" presStyleCnt="0"/>
      <dgm:spPr/>
    </dgm:pt>
    <dgm:pt modelId="{3BBBB033-098B-874D-86E2-F7E6A1FCCA9C}" type="pres">
      <dgm:prSet presAssocID="{FD6930FA-CDF1-9345-8FD7-ACF390E8E49C}" presName="rootText" presStyleLbl="node1" presStyleIdx="0" presStyleCnt="5" custScaleX="183602" custScaleY="215922" custLinFactNeighborX="-835" custLinFactNeighborY="6522"/>
      <dgm:spPr/>
      <dgm:t>
        <a:bodyPr/>
        <a:lstStyle/>
        <a:p>
          <a:endParaRPr lang="en-US"/>
        </a:p>
      </dgm:t>
    </dgm:pt>
    <dgm:pt modelId="{564FDF94-83FC-804F-BADF-B87097BEE906}" type="pres">
      <dgm:prSet presAssocID="{FD6930FA-CDF1-9345-8FD7-ACF390E8E49C}" presName="rootConnector" presStyleLbl="node1" presStyleIdx="0" presStyleCnt="5"/>
      <dgm:spPr/>
      <dgm:t>
        <a:bodyPr/>
        <a:lstStyle/>
        <a:p>
          <a:endParaRPr lang="en-US"/>
        </a:p>
      </dgm:t>
    </dgm:pt>
    <dgm:pt modelId="{B58AA2D9-84BA-064A-9B7E-A4B00DF49E36}" type="pres">
      <dgm:prSet presAssocID="{FD6930FA-CDF1-9345-8FD7-ACF390E8E49C}" presName="childShape" presStyleCnt="0"/>
      <dgm:spPr/>
    </dgm:pt>
    <dgm:pt modelId="{E3ED8868-6417-A346-9D8B-83023FB15D3C}" type="pres">
      <dgm:prSet presAssocID="{B24F7352-4171-054A-B7A1-45B8DF8DA828}" presName="Name13" presStyleLbl="parChTrans1D2" presStyleIdx="0" presStyleCnt="5"/>
      <dgm:spPr/>
      <dgm:t>
        <a:bodyPr/>
        <a:lstStyle/>
        <a:p>
          <a:endParaRPr lang="en-US"/>
        </a:p>
      </dgm:t>
    </dgm:pt>
    <dgm:pt modelId="{E26FC7CB-FC61-E246-8BE5-826CA9D5A0A9}" type="pres">
      <dgm:prSet presAssocID="{CF03254C-2E97-A042-8DDF-EEF373916426}" presName="childText" presStyleLbl="bgAcc1" presStyleIdx="0" presStyleCnt="5" custScaleX="218634" custScaleY="502409">
        <dgm:presLayoutVars>
          <dgm:bulletEnabled val="1"/>
        </dgm:presLayoutVars>
      </dgm:prSet>
      <dgm:spPr/>
      <dgm:t>
        <a:bodyPr/>
        <a:lstStyle/>
        <a:p>
          <a:endParaRPr lang="en-US"/>
        </a:p>
      </dgm:t>
    </dgm:pt>
    <dgm:pt modelId="{C3869943-138D-E942-A6B2-E830239E4926}" type="pres">
      <dgm:prSet presAssocID="{1D28519B-A810-F648-8278-275178BF4CC1}" presName="root" presStyleCnt="0"/>
      <dgm:spPr/>
    </dgm:pt>
    <dgm:pt modelId="{2DA6440E-2A98-A741-B985-1C04FE22767C}" type="pres">
      <dgm:prSet presAssocID="{1D28519B-A810-F648-8278-275178BF4CC1}" presName="rootComposite" presStyleCnt="0"/>
      <dgm:spPr/>
    </dgm:pt>
    <dgm:pt modelId="{928E9B85-F95F-0A4D-B01A-FAA0C04D08A8}" type="pres">
      <dgm:prSet presAssocID="{1D28519B-A810-F648-8278-275178BF4CC1}" presName="rootText" presStyleLbl="node1" presStyleIdx="1" presStyleCnt="5" custScaleX="132100"/>
      <dgm:spPr/>
      <dgm:t>
        <a:bodyPr/>
        <a:lstStyle/>
        <a:p>
          <a:endParaRPr lang="en-US"/>
        </a:p>
      </dgm:t>
    </dgm:pt>
    <dgm:pt modelId="{604DF5E0-0E35-024D-A8B7-48555D17D47F}" type="pres">
      <dgm:prSet presAssocID="{1D28519B-A810-F648-8278-275178BF4CC1}" presName="rootConnector" presStyleLbl="node1" presStyleIdx="1" presStyleCnt="5"/>
      <dgm:spPr/>
      <dgm:t>
        <a:bodyPr/>
        <a:lstStyle/>
        <a:p>
          <a:endParaRPr lang="en-US"/>
        </a:p>
      </dgm:t>
    </dgm:pt>
    <dgm:pt modelId="{82DA697E-DFF8-6544-982A-C34B0438F7AB}" type="pres">
      <dgm:prSet presAssocID="{1D28519B-A810-F648-8278-275178BF4CC1}" presName="childShape" presStyleCnt="0"/>
      <dgm:spPr/>
    </dgm:pt>
    <dgm:pt modelId="{56A42574-112F-F040-A0EA-3834A89B47EC}" type="pres">
      <dgm:prSet presAssocID="{00B13440-F990-184E-9B45-BC2B00E91DDD}" presName="Name13" presStyleLbl="parChTrans1D2" presStyleIdx="1" presStyleCnt="5"/>
      <dgm:spPr/>
      <dgm:t>
        <a:bodyPr/>
        <a:lstStyle/>
        <a:p>
          <a:endParaRPr lang="en-US"/>
        </a:p>
      </dgm:t>
    </dgm:pt>
    <dgm:pt modelId="{E7927819-7273-1D4F-8666-58E261183BF4}" type="pres">
      <dgm:prSet presAssocID="{C9DD314C-0D29-184F-A07A-C5DC2F8A2323}" presName="childText" presStyleLbl="bgAcc1" presStyleIdx="1" presStyleCnt="5" custScaleX="196250" custScaleY="543608">
        <dgm:presLayoutVars>
          <dgm:bulletEnabled val="1"/>
        </dgm:presLayoutVars>
      </dgm:prSet>
      <dgm:spPr/>
      <dgm:t>
        <a:bodyPr/>
        <a:lstStyle/>
        <a:p>
          <a:endParaRPr lang="en-US"/>
        </a:p>
      </dgm:t>
    </dgm:pt>
    <dgm:pt modelId="{061755FA-E814-6E40-94B7-82AECE33E952}" type="pres">
      <dgm:prSet presAssocID="{41728C1A-E909-4648-904A-203B6124390F}" presName="root" presStyleCnt="0"/>
      <dgm:spPr/>
    </dgm:pt>
    <dgm:pt modelId="{322EE887-A359-B24A-92C0-BD9C9A3C129B}" type="pres">
      <dgm:prSet presAssocID="{41728C1A-E909-4648-904A-203B6124390F}" presName="rootComposite" presStyleCnt="0"/>
      <dgm:spPr/>
    </dgm:pt>
    <dgm:pt modelId="{7D87930C-06A0-324F-A5FB-AE995B6F9475}" type="pres">
      <dgm:prSet presAssocID="{41728C1A-E909-4648-904A-203B6124390F}" presName="rootText" presStyleLbl="node1" presStyleIdx="2" presStyleCnt="5" custScaleX="188612" custScaleY="133830"/>
      <dgm:spPr/>
      <dgm:t>
        <a:bodyPr/>
        <a:lstStyle/>
        <a:p>
          <a:endParaRPr lang="en-US"/>
        </a:p>
      </dgm:t>
    </dgm:pt>
    <dgm:pt modelId="{F41E1732-51D1-984B-9071-6383130DDFBC}" type="pres">
      <dgm:prSet presAssocID="{41728C1A-E909-4648-904A-203B6124390F}" presName="rootConnector" presStyleLbl="node1" presStyleIdx="2" presStyleCnt="5"/>
      <dgm:spPr/>
      <dgm:t>
        <a:bodyPr/>
        <a:lstStyle/>
        <a:p>
          <a:endParaRPr lang="en-US"/>
        </a:p>
      </dgm:t>
    </dgm:pt>
    <dgm:pt modelId="{AA440818-C2DC-9F42-822D-F5C4471CB6DB}" type="pres">
      <dgm:prSet presAssocID="{41728C1A-E909-4648-904A-203B6124390F}" presName="childShape" presStyleCnt="0"/>
      <dgm:spPr/>
    </dgm:pt>
    <dgm:pt modelId="{CA7A6154-558A-3E4E-B569-99648CCD0383}" type="pres">
      <dgm:prSet presAssocID="{51315BE9-15D2-3148-8668-4DF77E6E0CA8}" presName="Name13" presStyleLbl="parChTrans1D2" presStyleIdx="2" presStyleCnt="5"/>
      <dgm:spPr/>
      <dgm:t>
        <a:bodyPr/>
        <a:lstStyle/>
        <a:p>
          <a:endParaRPr lang="en-US"/>
        </a:p>
      </dgm:t>
    </dgm:pt>
    <dgm:pt modelId="{F8F41A71-083D-3540-B421-42793CF68D4D}" type="pres">
      <dgm:prSet presAssocID="{23B84F0C-40A3-214C-A5B8-E2A51FAE70E1}" presName="childText" presStyleLbl="bgAcc1" presStyleIdx="2" presStyleCnt="5" custScaleX="239744" custScaleY="561144">
        <dgm:presLayoutVars>
          <dgm:bulletEnabled val="1"/>
        </dgm:presLayoutVars>
      </dgm:prSet>
      <dgm:spPr/>
      <dgm:t>
        <a:bodyPr/>
        <a:lstStyle/>
        <a:p>
          <a:endParaRPr lang="en-US"/>
        </a:p>
      </dgm:t>
    </dgm:pt>
    <dgm:pt modelId="{5AE15392-EDDC-0142-B05F-593CA16D50DB}" type="pres">
      <dgm:prSet presAssocID="{7583D4B7-C644-E84C-9F68-F52BE8BF913A}" presName="root" presStyleCnt="0"/>
      <dgm:spPr/>
    </dgm:pt>
    <dgm:pt modelId="{3E2AACF5-1BC5-8945-869A-D0A707C34248}" type="pres">
      <dgm:prSet presAssocID="{7583D4B7-C644-E84C-9F68-F52BE8BF913A}" presName="rootComposite" presStyleCnt="0"/>
      <dgm:spPr/>
    </dgm:pt>
    <dgm:pt modelId="{F3501B9F-2370-6940-A77C-F30D50C22A16}" type="pres">
      <dgm:prSet presAssocID="{7583D4B7-C644-E84C-9F68-F52BE8BF913A}" presName="rootText" presStyleLbl="node1" presStyleIdx="3" presStyleCnt="5" custScaleX="173944" custScaleY="132726"/>
      <dgm:spPr/>
      <dgm:t>
        <a:bodyPr/>
        <a:lstStyle/>
        <a:p>
          <a:endParaRPr lang="en-US"/>
        </a:p>
      </dgm:t>
    </dgm:pt>
    <dgm:pt modelId="{A87B12E2-B6BE-9446-8B95-9AB52DD3E4E0}" type="pres">
      <dgm:prSet presAssocID="{7583D4B7-C644-E84C-9F68-F52BE8BF913A}" presName="rootConnector" presStyleLbl="node1" presStyleIdx="3" presStyleCnt="5"/>
      <dgm:spPr/>
      <dgm:t>
        <a:bodyPr/>
        <a:lstStyle/>
        <a:p>
          <a:endParaRPr lang="en-US"/>
        </a:p>
      </dgm:t>
    </dgm:pt>
    <dgm:pt modelId="{9675B986-4C3A-2149-8C24-5303BEAF4EDA}" type="pres">
      <dgm:prSet presAssocID="{7583D4B7-C644-E84C-9F68-F52BE8BF913A}" presName="childShape" presStyleCnt="0"/>
      <dgm:spPr/>
    </dgm:pt>
    <dgm:pt modelId="{AD04DFED-755B-6749-8AC3-4C207875CB01}" type="pres">
      <dgm:prSet presAssocID="{64448336-5A70-AF44-B59B-23989B8D078F}" presName="Name13" presStyleLbl="parChTrans1D2" presStyleIdx="3" presStyleCnt="5"/>
      <dgm:spPr/>
      <dgm:t>
        <a:bodyPr/>
        <a:lstStyle/>
        <a:p>
          <a:endParaRPr lang="en-US"/>
        </a:p>
      </dgm:t>
    </dgm:pt>
    <dgm:pt modelId="{05F242F4-2600-5940-A614-2DA85E5F1AAD}" type="pres">
      <dgm:prSet presAssocID="{279FD7B2-5886-5C4E-A835-1E04D67D5778}" presName="childText" presStyleLbl="bgAcc1" presStyleIdx="3" presStyleCnt="5" custScaleX="173576" custScaleY="347469">
        <dgm:presLayoutVars>
          <dgm:bulletEnabled val="1"/>
        </dgm:presLayoutVars>
      </dgm:prSet>
      <dgm:spPr/>
      <dgm:t>
        <a:bodyPr/>
        <a:lstStyle/>
        <a:p>
          <a:endParaRPr lang="en-US"/>
        </a:p>
      </dgm:t>
    </dgm:pt>
    <dgm:pt modelId="{38509C56-B36B-0B44-9386-A212A3E9184C}" type="pres">
      <dgm:prSet presAssocID="{1D155A38-8A10-BD4D-B599-31C6FB1BDAF4}" presName="root" presStyleCnt="0"/>
      <dgm:spPr/>
    </dgm:pt>
    <dgm:pt modelId="{F552A334-F9E8-6243-A6B9-51B38138CFEA}" type="pres">
      <dgm:prSet presAssocID="{1D155A38-8A10-BD4D-B599-31C6FB1BDAF4}" presName="rootComposite" presStyleCnt="0"/>
      <dgm:spPr/>
    </dgm:pt>
    <dgm:pt modelId="{C49E4D76-4FDD-B444-9BBB-C61EA22E2950}" type="pres">
      <dgm:prSet presAssocID="{1D155A38-8A10-BD4D-B599-31C6FB1BDAF4}" presName="rootText" presStyleLbl="node1" presStyleIdx="4" presStyleCnt="5" custScaleX="139784" custScaleY="195556"/>
      <dgm:spPr/>
      <dgm:t>
        <a:bodyPr/>
        <a:lstStyle/>
        <a:p>
          <a:endParaRPr lang="en-US"/>
        </a:p>
      </dgm:t>
    </dgm:pt>
    <dgm:pt modelId="{F6A4412D-25E4-B74C-A257-CE26709EB531}" type="pres">
      <dgm:prSet presAssocID="{1D155A38-8A10-BD4D-B599-31C6FB1BDAF4}" presName="rootConnector" presStyleLbl="node1" presStyleIdx="4" presStyleCnt="5"/>
      <dgm:spPr/>
      <dgm:t>
        <a:bodyPr/>
        <a:lstStyle/>
        <a:p>
          <a:endParaRPr lang="en-US"/>
        </a:p>
      </dgm:t>
    </dgm:pt>
    <dgm:pt modelId="{F4E69D38-0253-C04C-82ED-5CE32D4626DB}" type="pres">
      <dgm:prSet presAssocID="{1D155A38-8A10-BD4D-B599-31C6FB1BDAF4}" presName="childShape" presStyleCnt="0"/>
      <dgm:spPr/>
    </dgm:pt>
    <dgm:pt modelId="{761D829C-1A3D-A544-9740-C515EBF69C9C}" type="pres">
      <dgm:prSet presAssocID="{B0900AE4-8A0D-714E-B1FC-519AC461F167}" presName="Name13" presStyleLbl="parChTrans1D2" presStyleIdx="4" presStyleCnt="5"/>
      <dgm:spPr/>
      <dgm:t>
        <a:bodyPr/>
        <a:lstStyle/>
        <a:p>
          <a:endParaRPr lang="en-US"/>
        </a:p>
      </dgm:t>
    </dgm:pt>
    <dgm:pt modelId="{C68B9DD7-46CF-5944-85DC-F784C37E24D7}" type="pres">
      <dgm:prSet presAssocID="{758ECEBE-0C17-E740-B108-1DA818C7D8AF}" presName="childText" presStyleLbl="bgAcc1" presStyleIdx="4" presStyleCnt="5" custScaleX="203326" custScaleY="432040" custLinFactNeighborX="-37117" custLinFactNeighborY="47773">
        <dgm:presLayoutVars>
          <dgm:bulletEnabled val="1"/>
        </dgm:presLayoutVars>
      </dgm:prSet>
      <dgm:spPr/>
      <dgm:t>
        <a:bodyPr/>
        <a:lstStyle/>
        <a:p>
          <a:endParaRPr lang="en-US"/>
        </a:p>
      </dgm:t>
    </dgm:pt>
  </dgm:ptLst>
  <dgm:cxnLst>
    <dgm:cxn modelId="{9F131E0B-4CF8-5B4D-BB5F-ADD0ABF1AA5B}" type="presOf" srcId="{B24F7352-4171-054A-B7A1-45B8DF8DA828}" destId="{E3ED8868-6417-A346-9D8B-83023FB15D3C}" srcOrd="0" destOrd="0" presId="urn:microsoft.com/office/officeart/2005/8/layout/hierarchy3"/>
    <dgm:cxn modelId="{827A3856-84A3-0847-92D0-F5A43A5DAD36}" type="presOf" srcId="{41728C1A-E909-4648-904A-203B6124390F}" destId="{F41E1732-51D1-984B-9071-6383130DDFBC}" srcOrd="1" destOrd="0" presId="urn:microsoft.com/office/officeart/2005/8/layout/hierarchy3"/>
    <dgm:cxn modelId="{FD7E5936-ED36-2D4F-96EB-70BD959F0254}" srcId="{5AA208D9-790E-CE41-832D-4908CE57DB18}" destId="{1D28519B-A810-F648-8278-275178BF4CC1}" srcOrd="1" destOrd="0" parTransId="{3532CE72-04BB-4447-9BFF-B465B92AA39E}" sibTransId="{CCC02F46-DADA-7C4C-8FBD-64EF181B807B}"/>
    <dgm:cxn modelId="{4EA9CAEE-EB69-5E4B-BE7C-7A7B68F77B80}" type="presOf" srcId="{1D155A38-8A10-BD4D-B599-31C6FB1BDAF4}" destId="{C49E4D76-4FDD-B444-9BBB-C61EA22E2950}" srcOrd="0" destOrd="0" presId="urn:microsoft.com/office/officeart/2005/8/layout/hierarchy3"/>
    <dgm:cxn modelId="{3394E3FC-BCAB-624F-B70E-A647E0DD37FA}" type="presOf" srcId="{FD6930FA-CDF1-9345-8FD7-ACF390E8E49C}" destId="{3BBBB033-098B-874D-86E2-F7E6A1FCCA9C}" srcOrd="0" destOrd="0" presId="urn:microsoft.com/office/officeart/2005/8/layout/hierarchy3"/>
    <dgm:cxn modelId="{EDDE5D62-E069-1D48-AA52-A90F1374E186}" type="presOf" srcId="{7583D4B7-C644-E84C-9F68-F52BE8BF913A}" destId="{A87B12E2-B6BE-9446-8B95-9AB52DD3E4E0}" srcOrd="1" destOrd="0" presId="urn:microsoft.com/office/officeart/2005/8/layout/hierarchy3"/>
    <dgm:cxn modelId="{B78C9A39-3CDD-8844-9813-24CC7AF05DF8}" srcId="{41728C1A-E909-4648-904A-203B6124390F}" destId="{23B84F0C-40A3-214C-A5B8-E2A51FAE70E1}" srcOrd="0" destOrd="0" parTransId="{51315BE9-15D2-3148-8668-4DF77E6E0CA8}" sibTransId="{D3AE82C6-1501-C44A-8003-403E75EF403D}"/>
    <dgm:cxn modelId="{29E54206-A78A-DE40-B410-821B98DE9034}" type="presOf" srcId="{7583D4B7-C644-E84C-9F68-F52BE8BF913A}" destId="{F3501B9F-2370-6940-A77C-F30D50C22A16}" srcOrd="0" destOrd="0" presId="urn:microsoft.com/office/officeart/2005/8/layout/hierarchy3"/>
    <dgm:cxn modelId="{467E73A7-CFD4-9C42-A739-22830266282A}" type="presOf" srcId="{51315BE9-15D2-3148-8668-4DF77E6E0CA8}" destId="{CA7A6154-558A-3E4E-B569-99648CCD0383}" srcOrd="0" destOrd="0" presId="urn:microsoft.com/office/officeart/2005/8/layout/hierarchy3"/>
    <dgm:cxn modelId="{E798993B-2788-664E-BC2B-BC4D7AA878A0}" srcId="{5AA208D9-790E-CE41-832D-4908CE57DB18}" destId="{FD6930FA-CDF1-9345-8FD7-ACF390E8E49C}" srcOrd="0" destOrd="0" parTransId="{E09B3B42-23C3-314F-8F33-AD0247E7C2B8}" sibTransId="{9DFBC693-85B2-F64C-90CD-663AA47B60F6}"/>
    <dgm:cxn modelId="{F6F3FE6A-70D5-D242-A005-EB9609822F4B}" type="presOf" srcId="{41728C1A-E909-4648-904A-203B6124390F}" destId="{7D87930C-06A0-324F-A5FB-AE995B6F9475}" srcOrd="0" destOrd="0" presId="urn:microsoft.com/office/officeart/2005/8/layout/hierarchy3"/>
    <dgm:cxn modelId="{904F65C6-EEE0-364E-BE60-1328F96D40B9}" srcId="{1D28519B-A810-F648-8278-275178BF4CC1}" destId="{C9DD314C-0D29-184F-A07A-C5DC2F8A2323}" srcOrd="0" destOrd="0" parTransId="{00B13440-F990-184E-9B45-BC2B00E91DDD}" sibTransId="{4EE793BF-3646-1046-A5D2-D82EF53B84A5}"/>
    <dgm:cxn modelId="{9FE23242-5F0C-5E4D-8D96-B74D99DEA9E6}" type="presOf" srcId="{64448336-5A70-AF44-B59B-23989B8D078F}" destId="{AD04DFED-755B-6749-8AC3-4C207875CB01}" srcOrd="0" destOrd="0" presId="urn:microsoft.com/office/officeart/2005/8/layout/hierarchy3"/>
    <dgm:cxn modelId="{7595FDC2-EAEE-8049-8B27-47F892991636}" type="presOf" srcId="{1D28519B-A810-F648-8278-275178BF4CC1}" destId="{928E9B85-F95F-0A4D-B01A-FAA0C04D08A8}" srcOrd="0" destOrd="0" presId="urn:microsoft.com/office/officeart/2005/8/layout/hierarchy3"/>
    <dgm:cxn modelId="{C08A6BAB-D9CC-604C-982E-10DC172DBE50}" srcId="{5AA208D9-790E-CE41-832D-4908CE57DB18}" destId="{41728C1A-E909-4648-904A-203B6124390F}" srcOrd="2" destOrd="0" parTransId="{90CA631D-CE4D-AE44-BE0C-C370F481E799}" sibTransId="{09148EA3-2B91-BB4E-95DD-17B07FCE3B38}"/>
    <dgm:cxn modelId="{68708DFE-AC94-3C4D-A0C9-30B495EBBCD7}" srcId="{1D155A38-8A10-BD4D-B599-31C6FB1BDAF4}" destId="{758ECEBE-0C17-E740-B108-1DA818C7D8AF}" srcOrd="0" destOrd="0" parTransId="{B0900AE4-8A0D-714E-B1FC-519AC461F167}" sibTransId="{AFD6CF11-BB48-D443-B3AF-21D51F005598}"/>
    <dgm:cxn modelId="{4BAF6596-7D29-DD40-BC6E-E29A5A668820}" srcId="{5AA208D9-790E-CE41-832D-4908CE57DB18}" destId="{7583D4B7-C644-E84C-9F68-F52BE8BF913A}" srcOrd="3" destOrd="0" parTransId="{3A8153AE-8BEE-1D41-9BD8-2A532C2AA704}" sibTransId="{6391536A-ED8E-BE40-B261-EAF6EA285D04}"/>
    <dgm:cxn modelId="{7CAA66FC-F844-8946-978D-C3C8C6495253}" srcId="{FD6930FA-CDF1-9345-8FD7-ACF390E8E49C}" destId="{CF03254C-2E97-A042-8DDF-EEF373916426}" srcOrd="0" destOrd="0" parTransId="{B24F7352-4171-054A-B7A1-45B8DF8DA828}" sibTransId="{50DE34A9-53CA-9248-96CB-E46FF05E10F7}"/>
    <dgm:cxn modelId="{26B5063F-D4AC-9149-9864-22BC719DF7DC}" type="presOf" srcId="{758ECEBE-0C17-E740-B108-1DA818C7D8AF}" destId="{C68B9DD7-46CF-5944-85DC-F784C37E24D7}" srcOrd="0" destOrd="0" presId="urn:microsoft.com/office/officeart/2005/8/layout/hierarchy3"/>
    <dgm:cxn modelId="{34F09120-C2FA-1C4F-AD46-A7A43541C018}" type="presOf" srcId="{1D28519B-A810-F648-8278-275178BF4CC1}" destId="{604DF5E0-0E35-024D-A8B7-48555D17D47F}" srcOrd="1" destOrd="0" presId="urn:microsoft.com/office/officeart/2005/8/layout/hierarchy3"/>
    <dgm:cxn modelId="{0A2D8DF0-288A-9344-A509-C5CA675433FD}" type="presOf" srcId="{B0900AE4-8A0D-714E-B1FC-519AC461F167}" destId="{761D829C-1A3D-A544-9740-C515EBF69C9C}" srcOrd="0" destOrd="0" presId="urn:microsoft.com/office/officeart/2005/8/layout/hierarchy3"/>
    <dgm:cxn modelId="{C81C4E2D-B8DA-014A-B248-56E643689237}" type="presOf" srcId="{C9DD314C-0D29-184F-A07A-C5DC2F8A2323}" destId="{E7927819-7273-1D4F-8666-58E261183BF4}" srcOrd="0" destOrd="0" presId="urn:microsoft.com/office/officeart/2005/8/layout/hierarchy3"/>
    <dgm:cxn modelId="{52F364E5-D5AA-8C4F-B63D-815281E96402}" type="presOf" srcId="{5AA208D9-790E-CE41-832D-4908CE57DB18}" destId="{AB7C04AF-1606-3547-B393-795A270E4997}" srcOrd="0" destOrd="0" presId="urn:microsoft.com/office/officeart/2005/8/layout/hierarchy3"/>
    <dgm:cxn modelId="{6FC8ACFE-474F-0B49-9050-BE775288EFDF}" srcId="{7583D4B7-C644-E84C-9F68-F52BE8BF913A}" destId="{279FD7B2-5886-5C4E-A835-1E04D67D5778}" srcOrd="0" destOrd="0" parTransId="{64448336-5A70-AF44-B59B-23989B8D078F}" sibTransId="{6B2B6F55-A247-4648-8723-23A89E545F08}"/>
    <dgm:cxn modelId="{24DD1CD0-6F56-EE47-ABBB-C7A6D15B44B0}" type="presOf" srcId="{279FD7B2-5886-5C4E-A835-1E04D67D5778}" destId="{05F242F4-2600-5940-A614-2DA85E5F1AAD}" srcOrd="0" destOrd="0" presId="urn:microsoft.com/office/officeart/2005/8/layout/hierarchy3"/>
    <dgm:cxn modelId="{9703B9C0-18B3-A143-973C-1CE695E1221A}" type="presOf" srcId="{00B13440-F990-184E-9B45-BC2B00E91DDD}" destId="{56A42574-112F-F040-A0EA-3834A89B47EC}" srcOrd="0" destOrd="0" presId="urn:microsoft.com/office/officeart/2005/8/layout/hierarchy3"/>
    <dgm:cxn modelId="{98AFF963-8F2B-7D40-891F-CDD4F4D8E9F4}" type="presOf" srcId="{1D155A38-8A10-BD4D-B599-31C6FB1BDAF4}" destId="{F6A4412D-25E4-B74C-A257-CE26709EB531}" srcOrd="1" destOrd="0" presId="urn:microsoft.com/office/officeart/2005/8/layout/hierarchy3"/>
    <dgm:cxn modelId="{9B10EE02-9E80-0C41-86A5-32874A6EFE26}" type="presOf" srcId="{CF03254C-2E97-A042-8DDF-EEF373916426}" destId="{E26FC7CB-FC61-E246-8BE5-826CA9D5A0A9}" srcOrd="0" destOrd="0" presId="urn:microsoft.com/office/officeart/2005/8/layout/hierarchy3"/>
    <dgm:cxn modelId="{AEE05099-287B-2142-BDAD-663CDDD4D21D}" type="presOf" srcId="{FD6930FA-CDF1-9345-8FD7-ACF390E8E49C}" destId="{564FDF94-83FC-804F-BADF-B87097BEE906}" srcOrd="1" destOrd="0" presId="urn:microsoft.com/office/officeart/2005/8/layout/hierarchy3"/>
    <dgm:cxn modelId="{364A71AD-ECCF-2547-9528-CD0E28B2A9BB}" srcId="{5AA208D9-790E-CE41-832D-4908CE57DB18}" destId="{1D155A38-8A10-BD4D-B599-31C6FB1BDAF4}" srcOrd="4" destOrd="0" parTransId="{D7715A89-DA8A-A44B-8C2A-4B37BB010B76}" sibTransId="{459B2552-DE64-3641-9621-814FFCD03FA1}"/>
    <dgm:cxn modelId="{8AC8AC5A-5628-CF46-B2F8-E6867C892E7B}" type="presOf" srcId="{23B84F0C-40A3-214C-A5B8-E2A51FAE70E1}" destId="{F8F41A71-083D-3540-B421-42793CF68D4D}" srcOrd="0" destOrd="0" presId="urn:microsoft.com/office/officeart/2005/8/layout/hierarchy3"/>
    <dgm:cxn modelId="{9B62F0F1-B1BE-9340-8894-F2E75D8A340F}" type="presParOf" srcId="{AB7C04AF-1606-3547-B393-795A270E4997}" destId="{534CEC71-421F-074E-AEBA-135F2ABF16D7}" srcOrd="0" destOrd="0" presId="urn:microsoft.com/office/officeart/2005/8/layout/hierarchy3"/>
    <dgm:cxn modelId="{C45B0719-83A1-804B-9881-B03878EBC7D6}" type="presParOf" srcId="{534CEC71-421F-074E-AEBA-135F2ABF16D7}" destId="{29392FE0-6609-954C-979E-62314438BDA7}" srcOrd="0" destOrd="0" presId="urn:microsoft.com/office/officeart/2005/8/layout/hierarchy3"/>
    <dgm:cxn modelId="{4A927969-513B-834E-8FD4-1ADA20970F5A}" type="presParOf" srcId="{29392FE0-6609-954C-979E-62314438BDA7}" destId="{3BBBB033-098B-874D-86E2-F7E6A1FCCA9C}" srcOrd="0" destOrd="0" presId="urn:microsoft.com/office/officeart/2005/8/layout/hierarchy3"/>
    <dgm:cxn modelId="{7F9765CA-02FF-5542-B4F0-F59680932808}" type="presParOf" srcId="{29392FE0-6609-954C-979E-62314438BDA7}" destId="{564FDF94-83FC-804F-BADF-B87097BEE906}" srcOrd="1" destOrd="0" presId="urn:microsoft.com/office/officeart/2005/8/layout/hierarchy3"/>
    <dgm:cxn modelId="{2EED1554-83F8-884F-A11C-B38CC1B91421}" type="presParOf" srcId="{534CEC71-421F-074E-AEBA-135F2ABF16D7}" destId="{B58AA2D9-84BA-064A-9B7E-A4B00DF49E36}" srcOrd="1" destOrd="0" presId="urn:microsoft.com/office/officeart/2005/8/layout/hierarchy3"/>
    <dgm:cxn modelId="{564BCF37-E613-3949-88FD-A777884D0C3F}" type="presParOf" srcId="{B58AA2D9-84BA-064A-9B7E-A4B00DF49E36}" destId="{E3ED8868-6417-A346-9D8B-83023FB15D3C}" srcOrd="0" destOrd="0" presId="urn:microsoft.com/office/officeart/2005/8/layout/hierarchy3"/>
    <dgm:cxn modelId="{A25200D4-8EF8-6F47-9228-322C2A18AC10}" type="presParOf" srcId="{B58AA2D9-84BA-064A-9B7E-A4B00DF49E36}" destId="{E26FC7CB-FC61-E246-8BE5-826CA9D5A0A9}" srcOrd="1" destOrd="0" presId="urn:microsoft.com/office/officeart/2005/8/layout/hierarchy3"/>
    <dgm:cxn modelId="{2E0882BC-28A3-5D4D-9DC2-61931E502F15}" type="presParOf" srcId="{AB7C04AF-1606-3547-B393-795A270E4997}" destId="{C3869943-138D-E942-A6B2-E830239E4926}" srcOrd="1" destOrd="0" presId="urn:microsoft.com/office/officeart/2005/8/layout/hierarchy3"/>
    <dgm:cxn modelId="{33AB5E5E-7B3C-F643-A81A-6337258E6E81}" type="presParOf" srcId="{C3869943-138D-E942-A6B2-E830239E4926}" destId="{2DA6440E-2A98-A741-B985-1C04FE22767C}" srcOrd="0" destOrd="0" presId="urn:microsoft.com/office/officeart/2005/8/layout/hierarchy3"/>
    <dgm:cxn modelId="{BC5A8B9F-D93A-1D49-BE6D-95DACBCD6D26}" type="presParOf" srcId="{2DA6440E-2A98-A741-B985-1C04FE22767C}" destId="{928E9B85-F95F-0A4D-B01A-FAA0C04D08A8}" srcOrd="0" destOrd="0" presId="urn:microsoft.com/office/officeart/2005/8/layout/hierarchy3"/>
    <dgm:cxn modelId="{74CE52F3-DEB5-3A4C-9013-336FACCB51E3}" type="presParOf" srcId="{2DA6440E-2A98-A741-B985-1C04FE22767C}" destId="{604DF5E0-0E35-024D-A8B7-48555D17D47F}" srcOrd="1" destOrd="0" presId="urn:microsoft.com/office/officeart/2005/8/layout/hierarchy3"/>
    <dgm:cxn modelId="{F176A8D3-ECE1-314B-BF36-989696FDC125}" type="presParOf" srcId="{C3869943-138D-E942-A6B2-E830239E4926}" destId="{82DA697E-DFF8-6544-982A-C34B0438F7AB}" srcOrd="1" destOrd="0" presId="urn:microsoft.com/office/officeart/2005/8/layout/hierarchy3"/>
    <dgm:cxn modelId="{8B54C347-9AAE-1D42-A415-E36A544A791D}" type="presParOf" srcId="{82DA697E-DFF8-6544-982A-C34B0438F7AB}" destId="{56A42574-112F-F040-A0EA-3834A89B47EC}" srcOrd="0" destOrd="0" presId="urn:microsoft.com/office/officeart/2005/8/layout/hierarchy3"/>
    <dgm:cxn modelId="{BB24C46C-C93B-574C-9711-3771A269343D}" type="presParOf" srcId="{82DA697E-DFF8-6544-982A-C34B0438F7AB}" destId="{E7927819-7273-1D4F-8666-58E261183BF4}" srcOrd="1" destOrd="0" presId="urn:microsoft.com/office/officeart/2005/8/layout/hierarchy3"/>
    <dgm:cxn modelId="{D9555040-D185-9B4B-A9A7-02E2BB3C2C21}" type="presParOf" srcId="{AB7C04AF-1606-3547-B393-795A270E4997}" destId="{061755FA-E814-6E40-94B7-82AECE33E952}" srcOrd="2" destOrd="0" presId="urn:microsoft.com/office/officeart/2005/8/layout/hierarchy3"/>
    <dgm:cxn modelId="{F0A36051-89C2-C94B-8A94-65F075F31E3B}" type="presParOf" srcId="{061755FA-E814-6E40-94B7-82AECE33E952}" destId="{322EE887-A359-B24A-92C0-BD9C9A3C129B}" srcOrd="0" destOrd="0" presId="urn:microsoft.com/office/officeart/2005/8/layout/hierarchy3"/>
    <dgm:cxn modelId="{F0B01367-CC6D-A34F-B27E-1744E763BF46}" type="presParOf" srcId="{322EE887-A359-B24A-92C0-BD9C9A3C129B}" destId="{7D87930C-06A0-324F-A5FB-AE995B6F9475}" srcOrd="0" destOrd="0" presId="urn:microsoft.com/office/officeart/2005/8/layout/hierarchy3"/>
    <dgm:cxn modelId="{6036CFEA-3DC5-494C-ACE2-3FD20AB58BE1}" type="presParOf" srcId="{322EE887-A359-B24A-92C0-BD9C9A3C129B}" destId="{F41E1732-51D1-984B-9071-6383130DDFBC}" srcOrd="1" destOrd="0" presId="urn:microsoft.com/office/officeart/2005/8/layout/hierarchy3"/>
    <dgm:cxn modelId="{359ACA2A-43EC-074E-9A17-0FF23B4C349C}" type="presParOf" srcId="{061755FA-E814-6E40-94B7-82AECE33E952}" destId="{AA440818-C2DC-9F42-822D-F5C4471CB6DB}" srcOrd="1" destOrd="0" presId="urn:microsoft.com/office/officeart/2005/8/layout/hierarchy3"/>
    <dgm:cxn modelId="{7C46000F-01F9-6D4A-B717-E13F8DF6B946}" type="presParOf" srcId="{AA440818-C2DC-9F42-822D-F5C4471CB6DB}" destId="{CA7A6154-558A-3E4E-B569-99648CCD0383}" srcOrd="0" destOrd="0" presId="urn:microsoft.com/office/officeart/2005/8/layout/hierarchy3"/>
    <dgm:cxn modelId="{F6B12450-D08A-3C42-9EEC-40A383EB2189}" type="presParOf" srcId="{AA440818-C2DC-9F42-822D-F5C4471CB6DB}" destId="{F8F41A71-083D-3540-B421-42793CF68D4D}" srcOrd="1" destOrd="0" presId="urn:microsoft.com/office/officeart/2005/8/layout/hierarchy3"/>
    <dgm:cxn modelId="{77552A97-3102-1747-B971-783494BFDE45}" type="presParOf" srcId="{AB7C04AF-1606-3547-B393-795A270E4997}" destId="{5AE15392-EDDC-0142-B05F-593CA16D50DB}" srcOrd="3" destOrd="0" presId="urn:microsoft.com/office/officeart/2005/8/layout/hierarchy3"/>
    <dgm:cxn modelId="{D29A3C80-10D2-5640-83FC-696D6159B8E1}" type="presParOf" srcId="{5AE15392-EDDC-0142-B05F-593CA16D50DB}" destId="{3E2AACF5-1BC5-8945-869A-D0A707C34248}" srcOrd="0" destOrd="0" presId="urn:microsoft.com/office/officeart/2005/8/layout/hierarchy3"/>
    <dgm:cxn modelId="{FB260969-980D-584F-A031-7A28699D3035}" type="presParOf" srcId="{3E2AACF5-1BC5-8945-869A-D0A707C34248}" destId="{F3501B9F-2370-6940-A77C-F30D50C22A16}" srcOrd="0" destOrd="0" presId="urn:microsoft.com/office/officeart/2005/8/layout/hierarchy3"/>
    <dgm:cxn modelId="{73972C69-8C1D-AD41-86E1-17C9056553A2}" type="presParOf" srcId="{3E2AACF5-1BC5-8945-869A-D0A707C34248}" destId="{A87B12E2-B6BE-9446-8B95-9AB52DD3E4E0}" srcOrd="1" destOrd="0" presId="urn:microsoft.com/office/officeart/2005/8/layout/hierarchy3"/>
    <dgm:cxn modelId="{E5DF4B39-42A1-5F42-B42C-6CB7DFDC3D3E}" type="presParOf" srcId="{5AE15392-EDDC-0142-B05F-593CA16D50DB}" destId="{9675B986-4C3A-2149-8C24-5303BEAF4EDA}" srcOrd="1" destOrd="0" presId="urn:microsoft.com/office/officeart/2005/8/layout/hierarchy3"/>
    <dgm:cxn modelId="{5871DF3B-8233-4B4D-BECE-8288DC0664A0}" type="presParOf" srcId="{9675B986-4C3A-2149-8C24-5303BEAF4EDA}" destId="{AD04DFED-755B-6749-8AC3-4C207875CB01}" srcOrd="0" destOrd="0" presId="urn:microsoft.com/office/officeart/2005/8/layout/hierarchy3"/>
    <dgm:cxn modelId="{C5134E9E-C1D8-0E49-BC9F-112069166E6F}" type="presParOf" srcId="{9675B986-4C3A-2149-8C24-5303BEAF4EDA}" destId="{05F242F4-2600-5940-A614-2DA85E5F1AAD}" srcOrd="1" destOrd="0" presId="urn:microsoft.com/office/officeart/2005/8/layout/hierarchy3"/>
    <dgm:cxn modelId="{559B7C72-7D91-4446-802C-4AAA90342F0B}" type="presParOf" srcId="{AB7C04AF-1606-3547-B393-795A270E4997}" destId="{38509C56-B36B-0B44-9386-A212A3E9184C}" srcOrd="4" destOrd="0" presId="urn:microsoft.com/office/officeart/2005/8/layout/hierarchy3"/>
    <dgm:cxn modelId="{BE3E1B78-A346-A34E-AE71-DD96E24CABCD}" type="presParOf" srcId="{38509C56-B36B-0B44-9386-A212A3E9184C}" destId="{F552A334-F9E8-6243-A6B9-51B38138CFEA}" srcOrd="0" destOrd="0" presId="urn:microsoft.com/office/officeart/2005/8/layout/hierarchy3"/>
    <dgm:cxn modelId="{198E00C6-5E2B-9D4E-BD08-D801F437C6A8}" type="presParOf" srcId="{F552A334-F9E8-6243-A6B9-51B38138CFEA}" destId="{C49E4D76-4FDD-B444-9BBB-C61EA22E2950}" srcOrd="0" destOrd="0" presId="urn:microsoft.com/office/officeart/2005/8/layout/hierarchy3"/>
    <dgm:cxn modelId="{988BD4C5-A7E4-AE4A-BF23-BE94076FEC21}" type="presParOf" srcId="{F552A334-F9E8-6243-A6B9-51B38138CFEA}" destId="{F6A4412D-25E4-B74C-A257-CE26709EB531}" srcOrd="1" destOrd="0" presId="urn:microsoft.com/office/officeart/2005/8/layout/hierarchy3"/>
    <dgm:cxn modelId="{12D6E682-0AAC-3E43-B10D-851FB96A8321}" type="presParOf" srcId="{38509C56-B36B-0B44-9386-A212A3E9184C}" destId="{F4E69D38-0253-C04C-82ED-5CE32D4626DB}" srcOrd="1" destOrd="0" presId="urn:microsoft.com/office/officeart/2005/8/layout/hierarchy3"/>
    <dgm:cxn modelId="{AE263D35-0D61-7C42-BE9C-D9D157946557}" type="presParOf" srcId="{F4E69D38-0253-C04C-82ED-5CE32D4626DB}" destId="{761D829C-1A3D-A544-9740-C515EBF69C9C}" srcOrd="0" destOrd="0" presId="urn:microsoft.com/office/officeart/2005/8/layout/hierarchy3"/>
    <dgm:cxn modelId="{6417FDD1-4A7C-1444-AD5F-1F24942F2CA8}" type="presParOf" srcId="{F4E69D38-0253-C04C-82ED-5CE32D4626DB}" destId="{C68B9DD7-46CF-5944-85DC-F784C37E24D7}"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76C3747-D6BF-9044-B478-977EC19ADD65}" type="doc">
      <dgm:prSet loTypeId="urn:microsoft.com/office/officeart/2005/8/layout/pyramid2" loCatId="pyramid" qsTypeId="urn:microsoft.com/office/officeart/2005/8/quickstyle/simple4" qsCatId="simple" csTypeId="urn:microsoft.com/office/officeart/2005/8/colors/accent1_2" csCatId="accent1" phldr="1"/>
      <dgm:spPr/>
    </dgm:pt>
    <dgm:pt modelId="{72AB407E-755E-CF4D-BA56-B41BBC5E2F23}">
      <dgm:prSet phldrT="[Text]"/>
      <dgm:spPr>
        <a:ln>
          <a:solidFill>
            <a:schemeClr val="accent6"/>
          </a:solidFill>
        </a:ln>
      </dgm:spPr>
      <dgm:t>
        <a:bodyPr/>
        <a:lstStyle/>
        <a:p>
          <a:r>
            <a:rPr lang="en-US" b="1" dirty="0" smtClean="0"/>
            <a:t>hardware</a:t>
          </a:r>
          <a:r>
            <a:rPr lang="en-US" dirty="0" smtClean="0"/>
            <a:t> parallelism within each core processor, known as instruction level parallelism</a:t>
          </a:r>
          <a:endParaRPr lang="en-US" dirty="0"/>
        </a:p>
      </dgm:t>
    </dgm:pt>
    <dgm:pt modelId="{892B2E88-6AB6-9747-BEA9-963ACCC1580D}" type="parTrans" cxnId="{D7F23E11-7D1D-6541-9205-E27A9BDFABDC}">
      <dgm:prSet/>
      <dgm:spPr/>
      <dgm:t>
        <a:bodyPr/>
        <a:lstStyle/>
        <a:p>
          <a:endParaRPr lang="en-US"/>
        </a:p>
      </dgm:t>
    </dgm:pt>
    <dgm:pt modelId="{2C469FA6-1A6E-E948-815B-0B9F4E3D78DE}" type="sibTrans" cxnId="{D7F23E11-7D1D-6541-9205-E27A9BDFABDC}">
      <dgm:prSet/>
      <dgm:spPr/>
      <dgm:t>
        <a:bodyPr/>
        <a:lstStyle/>
        <a:p>
          <a:endParaRPr lang="en-US"/>
        </a:p>
      </dgm:t>
    </dgm:pt>
    <dgm:pt modelId="{6E151500-9625-304C-9353-5D58F0D42984}">
      <dgm:prSet/>
      <dgm:spPr>
        <a:ln>
          <a:solidFill>
            <a:schemeClr val="accent6"/>
          </a:solidFill>
        </a:ln>
      </dgm:spPr>
      <dgm:t>
        <a:bodyPr/>
        <a:lstStyle/>
        <a:p>
          <a:r>
            <a:rPr lang="en-US" dirty="0" smtClean="0"/>
            <a:t>potential for </a:t>
          </a:r>
          <a:r>
            <a:rPr lang="en-US" b="1" dirty="0" smtClean="0"/>
            <a:t>multiprogramming</a:t>
          </a:r>
          <a:r>
            <a:rPr lang="en-US" dirty="0" smtClean="0"/>
            <a:t> and </a:t>
          </a:r>
          <a:r>
            <a:rPr lang="en-US" b="1" dirty="0" smtClean="0"/>
            <a:t>multithreaded</a:t>
          </a:r>
          <a:r>
            <a:rPr lang="en-US" dirty="0" smtClean="0"/>
            <a:t> execution within each processor</a:t>
          </a:r>
        </a:p>
      </dgm:t>
    </dgm:pt>
    <dgm:pt modelId="{6EAE68D1-EC02-9348-940F-DB8837FAA439}" type="parTrans" cxnId="{60B4DB38-F541-6C4F-AE46-FD1163B93AA0}">
      <dgm:prSet/>
      <dgm:spPr/>
      <dgm:t>
        <a:bodyPr/>
        <a:lstStyle/>
        <a:p>
          <a:endParaRPr lang="en-US"/>
        </a:p>
      </dgm:t>
    </dgm:pt>
    <dgm:pt modelId="{264CD669-0731-EF41-8FF0-B0332CF089C0}" type="sibTrans" cxnId="{60B4DB38-F541-6C4F-AE46-FD1163B93AA0}">
      <dgm:prSet/>
      <dgm:spPr/>
      <dgm:t>
        <a:bodyPr/>
        <a:lstStyle/>
        <a:p>
          <a:endParaRPr lang="en-US"/>
        </a:p>
      </dgm:t>
    </dgm:pt>
    <dgm:pt modelId="{5F3FCE9C-46BF-C245-B229-C2619EE0DBD1}">
      <dgm:prSet/>
      <dgm:spPr>
        <a:ln>
          <a:solidFill>
            <a:schemeClr val="accent6"/>
          </a:solidFill>
        </a:ln>
      </dgm:spPr>
      <dgm:t>
        <a:bodyPr/>
        <a:lstStyle/>
        <a:p>
          <a:r>
            <a:rPr lang="en-US" dirty="0" smtClean="0"/>
            <a:t>potential for a </a:t>
          </a:r>
          <a:r>
            <a:rPr lang="en-US" b="1" dirty="0" smtClean="0"/>
            <a:t>single application </a:t>
          </a:r>
          <a:r>
            <a:rPr lang="en-US" dirty="0" smtClean="0"/>
            <a:t>to execute in concurrent                   processes or threads across multiple cores</a:t>
          </a:r>
          <a:endParaRPr lang="en-US" dirty="0"/>
        </a:p>
      </dgm:t>
    </dgm:pt>
    <dgm:pt modelId="{9143D711-9DB9-9546-AA63-58DBB58F8753}" type="parTrans" cxnId="{C60E6FE2-E7FA-374A-95D6-E486F862BE21}">
      <dgm:prSet/>
      <dgm:spPr/>
      <dgm:t>
        <a:bodyPr/>
        <a:lstStyle/>
        <a:p>
          <a:endParaRPr lang="en-US"/>
        </a:p>
      </dgm:t>
    </dgm:pt>
    <dgm:pt modelId="{9F6897A0-3920-B04D-8755-C76A1DA3799D}" type="sibTrans" cxnId="{C60E6FE2-E7FA-374A-95D6-E486F862BE21}">
      <dgm:prSet/>
      <dgm:spPr/>
      <dgm:t>
        <a:bodyPr/>
        <a:lstStyle/>
        <a:p>
          <a:endParaRPr lang="en-US"/>
        </a:p>
      </dgm:t>
    </dgm:pt>
    <dgm:pt modelId="{6B8994AE-F637-5245-A00C-01735E7CF3DA}" type="pres">
      <dgm:prSet presAssocID="{676C3747-D6BF-9044-B478-977EC19ADD65}" presName="compositeShape" presStyleCnt="0">
        <dgm:presLayoutVars>
          <dgm:dir/>
          <dgm:resizeHandles/>
        </dgm:presLayoutVars>
      </dgm:prSet>
      <dgm:spPr/>
    </dgm:pt>
    <dgm:pt modelId="{FD47DFC4-F116-384B-8311-1DA47811EBA8}" type="pres">
      <dgm:prSet presAssocID="{676C3747-D6BF-9044-B478-977EC19ADD65}" presName="pyramid" presStyleLbl="node1" presStyleIdx="0" presStyleCnt="1"/>
      <dgm:spPr/>
    </dgm:pt>
    <dgm:pt modelId="{405EC740-BC89-AB47-9BBA-830439C5FC42}" type="pres">
      <dgm:prSet presAssocID="{676C3747-D6BF-9044-B478-977EC19ADD65}" presName="theList" presStyleCnt="0"/>
      <dgm:spPr/>
    </dgm:pt>
    <dgm:pt modelId="{28D6FE2A-06A0-8946-BE62-371410770D3A}" type="pres">
      <dgm:prSet presAssocID="{72AB407E-755E-CF4D-BA56-B41BBC5E2F23}" presName="aNode" presStyleLbl="fgAcc1" presStyleIdx="0" presStyleCnt="3">
        <dgm:presLayoutVars>
          <dgm:bulletEnabled val="1"/>
        </dgm:presLayoutVars>
      </dgm:prSet>
      <dgm:spPr/>
      <dgm:t>
        <a:bodyPr/>
        <a:lstStyle/>
        <a:p>
          <a:endParaRPr lang="en-US"/>
        </a:p>
      </dgm:t>
    </dgm:pt>
    <dgm:pt modelId="{AE798A09-A9F1-6F4C-93DD-CB61D8EDB557}" type="pres">
      <dgm:prSet presAssocID="{72AB407E-755E-CF4D-BA56-B41BBC5E2F23}" presName="aSpace" presStyleCnt="0"/>
      <dgm:spPr/>
    </dgm:pt>
    <dgm:pt modelId="{8F1D499D-8424-A849-9418-80D6BBCB722D}" type="pres">
      <dgm:prSet presAssocID="{6E151500-9625-304C-9353-5D58F0D42984}" presName="aNode" presStyleLbl="fgAcc1" presStyleIdx="1" presStyleCnt="3">
        <dgm:presLayoutVars>
          <dgm:bulletEnabled val="1"/>
        </dgm:presLayoutVars>
      </dgm:prSet>
      <dgm:spPr/>
      <dgm:t>
        <a:bodyPr/>
        <a:lstStyle/>
        <a:p>
          <a:endParaRPr lang="en-US"/>
        </a:p>
      </dgm:t>
    </dgm:pt>
    <dgm:pt modelId="{0DEDD211-7A34-8B40-99E5-27C8B2A504E9}" type="pres">
      <dgm:prSet presAssocID="{6E151500-9625-304C-9353-5D58F0D42984}" presName="aSpace" presStyleCnt="0"/>
      <dgm:spPr/>
    </dgm:pt>
    <dgm:pt modelId="{59D77581-3DD3-234B-9639-73587DAE796F}" type="pres">
      <dgm:prSet presAssocID="{5F3FCE9C-46BF-C245-B229-C2619EE0DBD1}" presName="aNode" presStyleLbl="fgAcc1" presStyleIdx="2" presStyleCnt="3">
        <dgm:presLayoutVars>
          <dgm:bulletEnabled val="1"/>
        </dgm:presLayoutVars>
      </dgm:prSet>
      <dgm:spPr/>
      <dgm:t>
        <a:bodyPr/>
        <a:lstStyle/>
        <a:p>
          <a:endParaRPr lang="en-US"/>
        </a:p>
      </dgm:t>
    </dgm:pt>
    <dgm:pt modelId="{E4668E5A-46B5-C742-A90D-EC81E01105E0}" type="pres">
      <dgm:prSet presAssocID="{5F3FCE9C-46BF-C245-B229-C2619EE0DBD1}" presName="aSpace" presStyleCnt="0"/>
      <dgm:spPr/>
    </dgm:pt>
  </dgm:ptLst>
  <dgm:cxnLst>
    <dgm:cxn modelId="{BE66A0C0-909B-D548-9C4B-92741E7541F5}" type="presOf" srcId="{5F3FCE9C-46BF-C245-B229-C2619EE0DBD1}" destId="{59D77581-3DD3-234B-9639-73587DAE796F}" srcOrd="0" destOrd="0" presId="urn:microsoft.com/office/officeart/2005/8/layout/pyramid2"/>
    <dgm:cxn modelId="{87868B2E-72FF-914A-A474-30FF6863A3E0}" type="presOf" srcId="{72AB407E-755E-CF4D-BA56-B41BBC5E2F23}" destId="{28D6FE2A-06A0-8946-BE62-371410770D3A}" srcOrd="0" destOrd="0" presId="urn:microsoft.com/office/officeart/2005/8/layout/pyramid2"/>
    <dgm:cxn modelId="{C60E6FE2-E7FA-374A-95D6-E486F862BE21}" srcId="{676C3747-D6BF-9044-B478-977EC19ADD65}" destId="{5F3FCE9C-46BF-C245-B229-C2619EE0DBD1}" srcOrd="2" destOrd="0" parTransId="{9143D711-9DB9-9546-AA63-58DBB58F8753}" sibTransId="{9F6897A0-3920-B04D-8755-C76A1DA3799D}"/>
    <dgm:cxn modelId="{60B4DB38-F541-6C4F-AE46-FD1163B93AA0}" srcId="{676C3747-D6BF-9044-B478-977EC19ADD65}" destId="{6E151500-9625-304C-9353-5D58F0D42984}" srcOrd="1" destOrd="0" parTransId="{6EAE68D1-EC02-9348-940F-DB8837FAA439}" sibTransId="{264CD669-0731-EF41-8FF0-B0332CF089C0}"/>
    <dgm:cxn modelId="{2E90458B-3369-DB47-BEFE-F0A89F618AFA}" type="presOf" srcId="{676C3747-D6BF-9044-B478-977EC19ADD65}" destId="{6B8994AE-F637-5245-A00C-01735E7CF3DA}" srcOrd="0" destOrd="0" presId="urn:microsoft.com/office/officeart/2005/8/layout/pyramid2"/>
    <dgm:cxn modelId="{D7F23E11-7D1D-6541-9205-E27A9BDFABDC}" srcId="{676C3747-D6BF-9044-B478-977EC19ADD65}" destId="{72AB407E-755E-CF4D-BA56-B41BBC5E2F23}" srcOrd="0" destOrd="0" parTransId="{892B2E88-6AB6-9747-BEA9-963ACCC1580D}" sibTransId="{2C469FA6-1A6E-E948-815B-0B9F4E3D78DE}"/>
    <dgm:cxn modelId="{83E45D5A-9A8D-9140-935E-7C8C08E704EF}" type="presOf" srcId="{6E151500-9625-304C-9353-5D58F0D42984}" destId="{8F1D499D-8424-A849-9418-80D6BBCB722D}" srcOrd="0" destOrd="0" presId="urn:microsoft.com/office/officeart/2005/8/layout/pyramid2"/>
    <dgm:cxn modelId="{2C8C2EE1-5ABC-B54C-A49F-5D01050BF7E4}" type="presParOf" srcId="{6B8994AE-F637-5245-A00C-01735E7CF3DA}" destId="{FD47DFC4-F116-384B-8311-1DA47811EBA8}" srcOrd="0" destOrd="0" presId="urn:microsoft.com/office/officeart/2005/8/layout/pyramid2"/>
    <dgm:cxn modelId="{FE6E897D-FBCF-6748-BB89-91A01568D9FB}" type="presParOf" srcId="{6B8994AE-F637-5245-A00C-01735E7CF3DA}" destId="{405EC740-BC89-AB47-9BBA-830439C5FC42}" srcOrd="1" destOrd="0" presId="urn:microsoft.com/office/officeart/2005/8/layout/pyramid2"/>
    <dgm:cxn modelId="{B9D59EFC-F13C-4141-AC84-842803184345}" type="presParOf" srcId="{405EC740-BC89-AB47-9BBA-830439C5FC42}" destId="{28D6FE2A-06A0-8946-BE62-371410770D3A}" srcOrd="0" destOrd="0" presId="urn:microsoft.com/office/officeart/2005/8/layout/pyramid2"/>
    <dgm:cxn modelId="{69BF1160-6B21-044E-A505-8CB88379AC5D}" type="presParOf" srcId="{405EC740-BC89-AB47-9BBA-830439C5FC42}" destId="{AE798A09-A9F1-6F4C-93DD-CB61D8EDB557}" srcOrd="1" destOrd="0" presId="urn:microsoft.com/office/officeart/2005/8/layout/pyramid2"/>
    <dgm:cxn modelId="{EEC0AAAF-6293-E640-A4C4-687CF71FF08E}" type="presParOf" srcId="{405EC740-BC89-AB47-9BBA-830439C5FC42}" destId="{8F1D499D-8424-A849-9418-80D6BBCB722D}" srcOrd="2" destOrd="0" presId="urn:microsoft.com/office/officeart/2005/8/layout/pyramid2"/>
    <dgm:cxn modelId="{379F0939-A443-5445-90F8-FB0B9122D294}" type="presParOf" srcId="{405EC740-BC89-AB47-9BBA-830439C5FC42}" destId="{0DEDD211-7A34-8B40-99E5-27C8B2A504E9}" srcOrd="3" destOrd="0" presId="urn:microsoft.com/office/officeart/2005/8/layout/pyramid2"/>
    <dgm:cxn modelId="{7A2D72A6-2236-B743-AE36-B09BFEDDA219}" type="presParOf" srcId="{405EC740-BC89-AB47-9BBA-830439C5FC42}" destId="{59D77581-3DD3-234B-9639-73587DAE796F}" srcOrd="4" destOrd="0" presId="urn:microsoft.com/office/officeart/2005/8/layout/pyramid2"/>
    <dgm:cxn modelId="{2702C091-F65A-634D-B873-A7405D2715E4}" type="presParOf" srcId="{405EC740-BC89-AB47-9BBA-830439C5FC42}" destId="{E4668E5A-46B5-C742-A90D-EC81E01105E0}"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83E14DA5-D759-F541-8B16-977471FE3DF9}"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D7084217-1845-9443-93AB-30DC4AA11EB0}">
      <dgm:prSet phldrT="[Text]"/>
      <dgm:spPr>
        <a:solidFill>
          <a:schemeClr val="accent6"/>
        </a:solidFill>
        <a:ln>
          <a:solidFill>
            <a:schemeClr val="accent6"/>
          </a:solidFill>
        </a:ln>
      </dgm:spPr>
      <dgm:t>
        <a:bodyPr/>
        <a:lstStyle/>
        <a:p>
          <a:r>
            <a:rPr lang="en-US" dirty="0" smtClean="0"/>
            <a:t>Grand Central Dispatch (GCD)</a:t>
          </a:r>
          <a:endParaRPr lang="en-US" dirty="0"/>
        </a:p>
      </dgm:t>
    </dgm:pt>
    <dgm:pt modelId="{760370DB-04CA-7B49-B5C4-A679EDABD512}" type="parTrans" cxnId="{24DAE6BB-D8DF-5143-A72E-6049FEAD2BF3}">
      <dgm:prSet/>
      <dgm:spPr/>
      <dgm:t>
        <a:bodyPr/>
        <a:lstStyle/>
        <a:p>
          <a:endParaRPr lang="en-US"/>
        </a:p>
      </dgm:t>
    </dgm:pt>
    <dgm:pt modelId="{D99E7A39-65C9-C543-90E9-57126E738AF3}" type="sibTrans" cxnId="{24DAE6BB-D8DF-5143-A72E-6049FEAD2BF3}">
      <dgm:prSet/>
      <dgm:spPr/>
      <dgm:t>
        <a:bodyPr/>
        <a:lstStyle/>
        <a:p>
          <a:endParaRPr lang="en-US"/>
        </a:p>
      </dgm:t>
    </dgm:pt>
    <dgm:pt modelId="{A95A777E-66FA-9341-B41F-4EF7DA82342C}">
      <dgm:prSet/>
      <dgm:spPr>
        <a:solidFill>
          <a:schemeClr val="bg1"/>
        </a:solidFill>
        <a:ln>
          <a:solidFill>
            <a:schemeClr val="accent6">
              <a:lumMod val="75000"/>
            </a:schemeClr>
          </a:solidFill>
        </a:ln>
      </dgm:spPr>
      <dgm:t>
        <a:bodyPr/>
        <a:lstStyle/>
        <a:p>
          <a:r>
            <a:rPr lang="en-US" dirty="0" smtClean="0"/>
            <a:t>implemented in Mac Os X 10.6</a:t>
          </a:r>
        </a:p>
      </dgm:t>
    </dgm:pt>
    <dgm:pt modelId="{77504356-B8E2-EC4D-B4ED-CA531002EA23}" type="parTrans" cxnId="{1AD99CA3-47EE-B548-8783-F8EAF01F161C}">
      <dgm:prSet/>
      <dgm:spPr/>
      <dgm:t>
        <a:bodyPr/>
        <a:lstStyle/>
        <a:p>
          <a:endParaRPr lang="en-US"/>
        </a:p>
      </dgm:t>
    </dgm:pt>
    <dgm:pt modelId="{9C27BFE1-60F9-244B-83A2-DA67669C84CC}" type="sibTrans" cxnId="{1AD99CA3-47EE-B548-8783-F8EAF01F161C}">
      <dgm:prSet/>
      <dgm:spPr/>
      <dgm:t>
        <a:bodyPr/>
        <a:lstStyle/>
        <a:p>
          <a:endParaRPr lang="en-US"/>
        </a:p>
      </dgm:t>
    </dgm:pt>
    <dgm:pt modelId="{8D2722F4-9906-A54F-8748-1365DFCBABEB}">
      <dgm:prSet/>
      <dgm:spPr>
        <a:solidFill>
          <a:schemeClr val="bg1"/>
        </a:solidFill>
        <a:ln>
          <a:solidFill>
            <a:schemeClr val="accent6">
              <a:lumMod val="75000"/>
            </a:schemeClr>
          </a:solidFill>
        </a:ln>
      </dgm:spPr>
      <dgm:t>
        <a:bodyPr/>
        <a:lstStyle/>
        <a:p>
          <a:r>
            <a:rPr lang="en-US" dirty="0" smtClean="0"/>
            <a:t>helps a developer once something has been identified that can be split off into a separate task</a:t>
          </a:r>
        </a:p>
      </dgm:t>
    </dgm:pt>
    <dgm:pt modelId="{EC74E4BA-6B40-584D-A148-A100AC6AF120}" type="parTrans" cxnId="{E4AA986F-F91D-5341-BC60-A33A5D31843D}">
      <dgm:prSet/>
      <dgm:spPr/>
      <dgm:t>
        <a:bodyPr/>
        <a:lstStyle/>
        <a:p>
          <a:endParaRPr lang="en-US"/>
        </a:p>
      </dgm:t>
    </dgm:pt>
    <dgm:pt modelId="{CAB96874-2ACF-1446-97E2-FCA0C1C0BA7E}" type="sibTrans" cxnId="{E4AA986F-F91D-5341-BC60-A33A5D31843D}">
      <dgm:prSet/>
      <dgm:spPr/>
      <dgm:t>
        <a:bodyPr/>
        <a:lstStyle/>
        <a:p>
          <a:endParaRPr lang="en-US"/>
        </a:p>
      </dgm:t>
    </dgm:pt>
    <dgm:pt modelId="{D1B43AF8-A02E-054E-871F-DEC40E7E73DC}">
      <dgm:prSet/>
      <dgm:spPr>
        <a:solidFill>
          <a:schemeClr val="bg1"/>
        </a:solidFill>
        <a:ln>
          <a:solidFill>
            <a:schemeClr val="accent6">
              <a:lumMod val="75000"/>
            </a:schemeClr>
          </a:solidFill>
        </a:ln>
      </dgm:spPr>
      <dgm:t>
        <a:bodyPr/>
        <a:lstStyle/>
        <a:p>
          <a:r>
            <a:rPr lang="en-US" dirty="0" smtClean="0"/>
            <a:t>thread pool mechanism</a:t>
          </a:r>
        </a:p>
      </dgm:t>
    </dgm:pt>
    <dgm:pt modelId="{F623C994-A9E0-9345-A554-E268F9E5F634}" type="parTrans" cxnId="{8698926F-F022-DA46-977A-1855A3971571}">
      <dgm:prSet/>
      <dgm:spPr/>
      <dgm:t>
        <a:bodyPr/>
        <a:lstStyle/>
        <a:p>
          <a:endParaRPr lang="en-US"/>
        </a:p>
      </dgm:t>
    </dgm:pt>
    <dgm:pt modelId="{53EED6B0-12BA-414B-ADC8-70A399B8A3F0}" type="sibTrans" cxnId="{8698926F-F022-DA46-977A-1855A3971571}">
      <dgm:prSet/>
      <dgm:spPr/>
      <dgm:t>
        <a:bodyPr/>
        <a:lstStyle/>
        <a:p>
          <a:endParaRPr lang="en-US"/>
        </a:p>
      </dgm:t>
    </dgm:pt>
    <dgm:pt modelId="{520709E6-AC17-504D-8A94-100A2E4A301A}">
      <dgm:prSet/>
      <dgm:spPr>
        <a:solidFill>
          <a:schemeClr val="bg1"/>
        </a:solidFill>
        <a:ln>
          <a:solidFill>
            <a:schemeClr val="accent6">
              <a:lumMod val="75000"/>
            </a:schemeClr>
          </a:solidFill>
        </a:ln>
      </dgm:spPr>
      <dgm:t>
        <a:bodyPr/>
        <a:lstStyle/>
        <a:p>
          <a:r>
            <a:rPr lang="en-US" dirty="0" smtClean="0"/>
            <a:t>allows anonymous functions as a way of specifying tasks</a:t>
          </a:r>
        </a:p>
      </dgm:t>
    </dgm:pt>
    <dgm:pt modelId="{A3F2B19E-4E30-5C45-8BE9-C11CBBB7C080}" type="parTrans" cxnId="{061E64A8-722C-EE4F-8F13-58E31F95B151}">
      <dgm:prSet/>
      <dgm:spPr/>
      <dgm:t>
        <a:bodyPr/>
        <a:lstStyle/>
        <a:p>
          <a:endParaRPr lang="en-US"/>
        </a:p>
      </dgm:t>
    </dgm:pt>
    <dgm:pt modelId="{CE43E935-F89C-1446-86F2-FEA5F7072A77}" type="sibTrans" cxnId="{061E64A8-722C-EE4F-8F13-58E31F95B151}">
      <dgm:prSet/>
      <dgm:spPr/>
      <dgm:t>
        <a:bodyPr/>
        <a:lstStyle/>
        <a:p>
          <a:endParaRPr lang="en-US"/>
        </a:p>
      </dgm:t>
    </dgm:pt>
    <dgm:pt modelId="{9F4051FA-0D78-AA46-BE4B-48BBD6F414CE}" type="pres">
      <dgm:prSet presAssocID="{83E14DA5-D759-F541-8B16-977471FE3DF9}" presName="Name0" presStyleCnt="0">
        <dgm:presLayoutVars>
          <dgm:dir/>
          <dgm:animLvl val="lvl"/>
          <dgm:resizeHandles val="exact"/>
        </dgm:presLayoutVars>
      </dgm:prSet>
      <dgm:spPr/>
      <dgm:t>
        <a:bodyPr/>
        <a:lstStyle/>
        <a:p>
          <a:endParaRPr lang="en-US"/>
        </a:p>
      </dgm:t>
    </dgm:pt>
    <dgm:pt modelId="{57C72012-269C-3D40-A4D5-EFBA05C0C8F2}" type="pres">
      <dgm:prSet presAssocID="{D7084217-1845-9443-93AB-30DC4AA11EB0}" presName="composite" presStyleCnt="0"/>
      <dgm:spPr/>
    </dgm:pt>
    <dgm:pt modelId="{60FCBC03-7B76-DD48-803C-C7963A0171D5}" type="pres">
      <dgm:prSet presAssocID="{D7084217-1845-9443-93AB-30DC4AA11EB0}" presName="parTx" presStyleLbl="alignNode1" presStyleIdx="0" presStyleCnt="1">
        <dgm:presLayoutVars>
          <dgm:chMax val="0"/>
          <dgm:chPref val="0"/>
          <dgm:bulletEnabled val="1"/>
        </dgm:presLayoutVars>
      </dgm:prSet>
      <dgm:spPr/>
      <dgm:t>
        <a:bodyPr/>
        <a:lstStyle/>
        <a:p>
          <a:endParaRPr lang="en-US"/>
        </a:p>
      </dgm:t>
    </dgm:pt>
    <dgm:pt modelId="{C4E7449B-DB6D-5C4E-8BE9-0CBFAC0E778B}" type="pres">
      <dgm:prSet presAssocID="{D7084217-1845-9443-93AB-30DC4AA11EB0}" presName="desTx" presStyleLbl="alignAccFollowNode1" presStyleIdx="0" presStyleCnt="1">
        <dgm:presLayoutVars>
          <dgm:bulletEnabled val="1"/>
        </dgm:presLayoutVars>
      </dgm:prSet>
      <dgm:spPr/>
      <dgm:t>
        <a:bodyPr/>
        <a:lstStyle/>
        <a:p>
          <a:endParaRPr lang="en-US"/>
        </a:p>
      </dgm:t>
    </dgm:pt>
  </dgm:ptLst>
  <dgm:cxnLst>
    <dgm:cxn modelId="{CC58ADB6-5C99-CA4F-BB98-BB37A9CA32A4}" type="presOf" srcId="{D7084217-1845-9443-93AB-30DC4AA11EB0}" destId="{60FCBC03-7B76-DD48-803C-C7963A0171D5}" srcOrd="0" destOrd="0" presId="urn:microsoft.com/office/officeart/2005/8/layout/hList1"/>
    <dgm:cxn modelId="{89946E55-1A56-8E46-8D81-DDAFA874827C}" type="presOf" srcId="{83E14DA5-D759-F541-8B16-977471FE3DF9}" destId="{9F4051FA-0D78-AA46-BE4B-48BBD6F414CE}" srcOrd="0" destOrd="0" presId="urn:microsoft.com/office/officeart/2005/8/layout/hList1"/>
    <dgm:cxn modelId="{872A0156-82F8-FF40-992A-573D8F8DDC6E}" type="presOf" srcId="{520709E6-AC17-504D-8A94-100A2E4A301A}" destId="{C4E7449B-DB6D-5C4E-8BE9-0CBFAC0E778B}" srcOrd="0" destOrd="3" presId="urn:microsoft.com/office/officeart/2005/8/layout/hList1"/>
    <dgm:cxn modelId="{8698926F-F022-DA46-977A-1855A3971571}" srcId="{D7084217-1845-9443-93AB-30DC4AA11EB0}" destId="{D1B43AF8-A02E-054E-871F-DEC40E7E73DC}" srcOrd="2" destOrd="0" parTransId="{F623C994-A9E0-9345-A554-E268F9E5F634}" sibTransId="{53EED6B0-12BA-414B-ADC8-70A399B8A3F0}"/>
    <dgm:cxn modelId="{FC48505C-0ABE-4C4C-9199-30D4EBBBA896}" type="presOf" srcId="{A95A777E-66FA-9341-B41F-4EF7DA82342C}" destId="{C4E7449B-DB6D-5C4E-8BE9-0CBFAC0E778B}" srcOrd="0" destOrd="0" presId="urn:microsoft.com/office/officeart/2005/8/layout/hList1"/>
    <dgm:cxn modelId="{E4AA986F-F91D-5341-BC60-A33A5D31843D}" srcId="{D7084217-1845-9443-93AB-30DC4AA11EB0}" destId="{8D2722F4-9906-A54F-8748-1365DFCBABEB}" srcOrd="1" destOrd="0" parTransId="{EC74E4BA-6B40-584D-A148-A100AC6AF120}" sibTransId="{CAB96874-2ACF-1446-97E2-FCA0C1C0BA7E}"/>
    <dgm:cxn modelId="{1B468892-3B37-7D4B-97B9-789139DCC64D}" type="presOf" srcId="{8D2722F4-9906-A54F-8748-1365DFCBABEB}" destId="{C4E7449B-DB6D-5C4E-8BE9-0CBFAC0E778B}" srcOrd="0" destOrd="1" presId="urn:microsoft.com/office/officeart/2005/8/layout/hList1"/>
    <dgm:cxn modelId="{24DAE6BB-D8DF-5143-A72E-6049FEAD2BF3}" srcId="{83E14DA5-D759-F541-8B16-977471FE3DF9}" destId="{D7084217-1845-9443-93AB-30DC4AA11EB0}" srcOrd="0" destOrd="0" parTransId="{760370DB-04CA-7B49-B5C4-A679EDABD512}" sibTransId="{D99E7A39-65C9-C543-90E9-57126E738AF3}"/>
    <dgm:cxn modelId="{061E64A8-722C-EE4F-8F13-58E31F95B151}" srcId="{D7084217-1845-9443-93AB-30DC4AA11EB0}" destId="{520709E6-AC17-504D-8A94-100A2E4A301A}" srcOrd="3" destOrd="0" parTransId="{A3F2B19E-4E30-5C45-8BE9-C11CBBB7C080}" sibTransId="{CE43E935-F89C-1446-86F2-FEA5F7072A77}"/>
    <dgm:cxn modelId="{1AD99CA3-47EE-B548-8783-F8EAF01F161C}" srcId="{D7084217-1845-9443-93AB-30DC4AA11EB0}" destId="{A95A777E-66FA-9341-B41F-4EF7DA82342C}" srcOrd="0" destOrd="0" parTransId="{77504356-B8E2-EC4D-B4ED-CA531002EA23}" sibTransId="{9C27BFE1-60F9-244B-83A2-DA67669C84CC}"/>
    <dgm:cxn modelId="{57EDDB80-EDAD-1047-BFF3-0FBF8036B666}" type="presOf" srcId="{D1B43AF8-A02E-054E-871F-DEC40E7E73DC}" destId="{C4E7449B-DB6D-5C4E-8BE9-0CBFAC0E778B}" srcOrd="0" destOrd="2" presId="urn:microsoft.com/office/officeart/2005/8/layout/hList1"/>
    <dgm:cxn modelId="{7AD2F8F2-AD88-B74F-BC98-CC8EEA335C49}" type="presParOf" srcId="{9F4051FA-0D78-AA46-BE4B-48BBD6F414CE}" destId="{57C72012-269C-3D40-A4D5-EFBA05C0C8F2}" srcOrd="0" destOrd="0" presId="urn:microsoft.com/office/officeart/2005/8/layout/hList1"/>
    <dgm:cxn modelId="{8A1F7DC9-AE84-F543-8EA9-3D35CF43DE67}" type="presParOf" srcId="{57C72012-269C-3D40-A4D5-EFBA05C0C8F2}" destId="{60FCBC03-7B76-DD48-803C-C7963A0171D5}" srcOrd="0" destOrd="0" presId="urn:microsoft.com/office/officeart/2005/8/layout/hList1"/>
    <dgm:cxn modelId="{513A11E8-0C30-6D4D-B4CC-40132175802B}" type="presParOf" srcId="{57C72012-269C-3D40-A4D5-EFBA05C0C8F2}" destId="{C4E7449B-DB6D-5C4E-8BE9-0CBFAC0E77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0ED9BA-2F7B-164F-9C8C-0ECCCAC5232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4359329C-AEE6-AB4D-A24E-E6DE72A33F78}">
      <dgm:prSet custT="1"/>
      <dgm:spPr/>
      <dgm:t>
        <a:bodyPr/>
        <a:lstStyle/>
        <a:p>
          <a:pPr rtl="0"/>
          <a:r>
            <a:rPr lang="en-US" sz="5200" dirty="0" smtClean="0"/>
            <a:t>Cache Size</a:t>
          </a:r>
          <a:endParaRPr lang="en-US" sz="5200" dirty="0"/>
        </a:p>
      </dgm:t>
    </dgm:pt>
    <dgm:pt modelId="{3636227B-64A1-EC46-AD20-A4E291F3B1BE}" type="parTrans" cxnId="{4998F44D-9325-C744-B93F-063B2B595D37}">
      <dgm:prSet/>
      <dgm:spPr/>
      <dgm:t>
        <a:bodyPr/>
        <a:lstStyle/>
        <a:p>
          <a:endParaRPr lang="en-US"/>
        </a:p>
      </dgm:t>
    </dgm:pt>
    <dgm:pt modelId="{62235224-C8A5-9B43-807A-395123AF0410}" type="sibTrans" cxnId="{4998F44D-9325-C744-B93F-063B2B595D37}">
      <dgm:prSet/>
      <dgm:spPr/>
      <dgm:t>
        <a:bodyPr/>
        <a:lstStyle/>
        <a:p>
          <a:endParaRPr lang="en-US"/>
        </a:p>
      </dgm:t>
    </dgm:pt>
    <dgm:pt modelId="{A146BC9D-0B8F-BA42-A0BC-FB3427F3C7B9}">
      <dgm:prSet/>
      <dgm:spPr/>
      <dgm:t>
        <a:bodyPr/>
        <a:lstStyle/>
        <a:p>
          <a:pPr rtl="0"/>
          <a:r>
            <a:rPr lang="en-US" dirty="0" smtClean="0"/>
            <a:t>small caches have significant impact on performance</a:t>
          </a:r>
          <a:endParaRPr lang="en-US" dirty="0"/>
        </a:p>
      </dgm:t>
    </dgm:pt>
    <dgm:pt modelId="{13D68B7B-7750-0F45-8FA8-3217C92E5BC1}" type="parTrans" cxnId="{E5AD9C06-94DA-A044-8106-72666E8FF5B9}">
      <dgm:prSet/>
      <dgm:spPr/>
      <dgm:t>
        <a:bodyPr/>
        <a:lstStyle/>
        <a:p>
          <a:endParaRPr lang="en-US" dirty="0"/>
        </a:p>
      </dgm:t>
    </dgm:pt>
    <dgm:pt modelId="{81B1BFF0-07EE-0446-87DF-159145713563}" type="sibTrans" cxnId="{E5AD9C06-94DA-A044-8106-72666E8FF5B9}">
      <dgm:prSet/>
      <dgm:spPr/>
      <dgm:t>
        <a:bodyPr/>
        <a:lstStyle/>
        <a:p>
          <a:endParaRPr lang="en-US"/>
        </a:p>
      </dgm:t>
    </dgm:pt>
    <dgm:pt modelId="{8CA0942B-60B8-3144-A8A8-416F83738447}">
      <dgm:prSet/>
      <dgm:spPr/>
      <dgm:t>
        <a:bodyPr/>
        <a:lstStyle/>
        <a:p>
          <a:pPr rtl="0"/>
          <a:r>
            <a:rPr lang="en-US" dirty="0" smtClean="0"/>
            <a:t>Block Size</a:t>
          </a:r>
          <a:endParaRPr lang="en-US" dirty="0"/>
        </a:p>
      </dgm:t>
    </dgm:pt>
    <dgm:pt modelId="{11800E5D-A381-F74C-B15A-9511800AC9DD}" type="parTrans" cxnId="{A536A1A3-5A56-7D49-9091-2A543F7EF5D4}">
      <dgm:prSet/>
      <dgm:spPr/>
      <dgm:t>
        <a:bodyPr/>
        <a:lstStyle/>
        <a:p>
          <a:endParaRPr lang="en-US"/>
        </a:p>
      </dgm:t>
    </dgm:pt>
    <dgm:pt modelId="{A4ACFAF2-2AE7-2E45-8EA4-F2CC2067AEA9}" type="sibTrans" cxnId="{A536A1A3-5A56-7D49-9091-2A543F7EF5D4}">
      <dgm:prSet/>
      <dgm:spPr/>
      <dgm:t>
        <a:bodyPr/>
        <a:lstStyle/>
        <a:p>
          <a:endParaRPr lang="en-US"/>
        </a:p>
      </dgm:t>
    </dgm:pt>
    <dgm:pt modelId="{8DFD5182-B09A-624F-A740-E41EBDAC1273}">
      <dgm:prSet/>
      <dgm:spPr/>
      <dgm:t>
        <a:bodyPr/>
        <a:lstStyle/>
        <a:p>
          <a:pPr rtl="0"/>
          <a:r>
            <a:rPr lang="en-US" dirty="0" smtClean="0"/>
            <a:t>the unit of data exchanged between cache and main memory</a:t>
          </a:r>
          <a:endParaRPr lang="en-US" dirty="0"/>
        </a:p>
      </dgm:t>
    </dgm:pt>
    <dgm:pt modelId="{FDBFEA4E-8440-4C4E-B538-169660056C03}" type="parTrans" cxnId="{2B744CC4-7DAE-9B47-B7EE-3AFD216EBDA6}">
      <dgm:prSet/>
      <dgm:spPr/>
      <dgm:t>
        <a:bodyPr/>
        <a:lstStyle/>
        <a:p>
          <a:endParaRPr lang="en-US" dirty="0"/>
        </a:p>
      </dgm:t>
    </dgm:pt>
    <dgm:pt modelId="{FE15BF8E-3C03-4247-AC4E-8F48762341CE}" type="sibTrans" cxnId="{2B744CC4-7DAE-9B47-B7EE-3AFD216EBDA6}">
      <dgm:prSet/>
      <dgm:spPr/>
      <dgm:t>
        <a:bodyPr/>
        <a:lstStyle/>
        <a:p>
          <a:endParaRPr lang="en-US"/>
        </a:p>
      </dgm:t>
    </dgm:pt>
    <dgm:pt modelId="{91E4FE33-C134-A14D-90DE-7B69ADCD97F1}" type="pres">
      <dgm:prSet presAssocID="{3E0ED9BA-2F7B-164F-9C8C-0ECCCAC52328}" presName="diagram" presStyleCnt="0">
        <dgm:presLayoutVars>
          <dgm:chPref val="1"/>
          <dgm:dir/>
          <dgm:animOne val="branch"/>
          <dgm:animLvl val="lvl"/>
          <dgm:resizeHandles/>
        </dgm:presLayoutVars>
      </dgm:prSet>
      <dgm:spPr/>
      <dgm:t>
        <a:bodyPr/>
        <a:lstStyle/>
        <a:p>
          <a:endParaRPr lang="en-US"/>
        </a:p>
      </dgm:t>
    </dgm:pt>
    <dgm:pt modelId="{7B3DA18A-7B14-C742-8C51-869358A14CAD}" type="pres">
      <dgm:prSet presAssocID="{4359329C-AEE6-AB4D-A24E-E6DE72A33F78}" presName="root" presStyleCnt="0"/>
      <dgm:spPr/>
    </dgm:pt>
    <dgm:pt modelId="{0390C93A-5E04-3C43-A193-FEAC3E0B88EE}" type="pres">
      <dgm:prSet presAssocID="{4359329C-AEE6-AB4D-A24E-E6DE72A33F78}" presName="rootComposite" presStyleCnt="0"/>
      <dgm:spPr/>
    </dgm:pt>
    <dgm:pt modelId="{24EF14F8-BE1F-AE4B-9370-44EBA265FE08}" type="pres">
      <dgm:prSet presAssocID="{4359329C-AEE6-AB4D-A24E-E6DE72A33F78}" presName="rootText" presStyleLbl="node1" presStyleIdx="0" presStyleCnt="2" custScaleX="87435" custScaleY="76968" custLinFactNeighborX="9573" custLinFactNeighborY="1769"/>
      <dgm:spPr/>
      <dgm:t>
        <a:bodyPr/>
        <a:lstStyle/>
        <a:p>
          <a:endParaRPr lang="en-US"/>
        </a:p>
      </dgm:t>
    </dgm:pt>
    <dgm:pt modelId="{F10D9A5A-38D5-C84C-BF34-89D4EDD31CE8}" type="pres">
      <dgm:prSet presAssocID="{4359329C-AEE6-AB4D-A24E-E6DE72A33F78}" presName="rootConnector" presStyleLbl="node1" presStyleIdx="0" presStyleCnt="2"/>
      <dgm:spPr/>
      <dgm:t>
        <a:bodyPr/>
        <a:lstStyle/>
        <a:p>
          <a:endParaRPr lang="en-US"/>
        </a:p>
      </dgm:t>
    </dgm:pt>
    <dgm:pt modelId="{BF9FB3F7-8DAD-8846-B109-4658557A057F}" type="pres">
      <dgm:prSet presAssocID="{4359329C-AEE6-AB4D-A24E-E6DE72A33F78}" presName="childShape" presStyleCnt="0"/>
      <dgm:spPr/>
    </dgm:pt>
    <dgm:pt modelId="{E32D2D7E-4096-FD40-9D80-EE11084C1A83}" type="pres">
      <dgm:prSet presAssocID="{13D68B7B-7750-0F45-8FA8-3217C92E5BC1}" presName="Name13" presStyleLbl="parChTrans1D2" presStyleIdx="0" presStyleCnt="2"/>
      <dgm:spPr/>
      <dgm:t>
        <a:bodyPr/>
        <a:lstStyle/>
        <a:p>
          <a:endParaRPr lang="en-US"/>
        </a:p>
      </dgm:t>
    </dgm:pt>
    <dgm:pt modelId="{77FE7FAB-4550-4443-88EF-66D6C8D2A9ED}" type="pres">
      <dgm:prSet presAssocID="{A146BC9D-0B8F-BA42-A0BC-FB3427F3C7B9}" presName="childText" presStyleLbl="bgAcc1" presStyleIdx="0" presStyleCnt="2" custLinFactNeighborX="11700" custLinFactNeighborY="7284">
        <dgm:presLayoutVars>
          <dgm:bulletEnabled val="1"/>
        </dgm:presLayoutVars>
      </dgm:prSet>
      <dgm:spPr/>
      <dgm:t>
        <a:bodyPr/>
        <a:lstStyle/>
        <a:p>
          <a:endParaRPr lang="en-US"/>
        </a:p>
      </dgm:t>
    </dgm:pt>
    <dgm:pt modelId="{A30DB2D5-E03F-C342-8A1F-0A1867CF2E81}" type="pres">
      <dgm:prSet presAssocID="{8CA0942B-60B8-3144-A8A8-416F83738447}" presName="root" presStyleCnt="0"/>
      <dgm:spPr/>
    </dgm:pt>
    <dgm:pt modelId="{E53C5C77-5AFA-644D-BF1B-E36A6E27963E}" type="pres">
      <dgm:prSet presAssocID="{8CA0942B-60B8-3144-A8A8-416F83738447}" presName="rootComposite" presStyleCnt="0"/>
      <dgm:spPr/>
    </dgm:pt>
    <dgm:pt modelId="{048857E3-1096-6442-AF04-12B5D30D2C53}" type="pres">
      <dgm:prSet presAssocID="{8CA0942B-60B8-3144-A8A8-416F83738447}" presName="rootText" presStyleLbl="node1" presStyleIdx="1" presStyleCnt="2" custScaleX="74029" custScaleY="81987"/>
      <dgm:spPr/>
      <dgm:t>
        <a:bodyPr/>
        <a:lstStyle/>
        <a:p>
          <a:endParaRPr lang="en-US"/>
        </a:p>
      </dgm:t>
    </dgm:pt>
    <dgm:pt modelId="{C063CC95-3712-754A-8D4A-861DC6FD66DC}" type="pres">
      <dgm:prSet presAssocID="{8CA0942B-60B8-3144-A8A8-416F83738447}" presName="rootConnector" presStyleLbl="node1" presStyleIdx="1" presStyleCnt="2"/>
      <dgm:spPr/>
      <dgm:t>
        <a:bodyPr/>
        <a:lstStyle/>
        <a:p>
          <a:endParaRPr lang="en-US"/>
        </a:p>
      </dgm:t>
    </dgm:pt>
    <dgm:pt modelId="{5D455874-2EF3-A349-8D3E-A0FFE878B4BD}" type="pres">
      <dgm:prSet presAssocID="{8CA0942B-60B8-3144-A8A8-416F83738447}" presName="childShape" presStyleCnt="0"/>
      <dgm:spPr/>
    </dgm:pt>
    <dgm:pt modelId="{D018A09F-8E79-8348-8335-D09F4154CCA4}" type="pres">
      <dgm:prSet presAssocID="{FDBFEA4E-8440-4C4E-B538-169660056C03}" presName="Name13" presStyleLbl="parChTrans1D2" presStyleIdx="1" presStyleCnt="2"/>
      <dgm:spPr/>
      <dgm:t>
        <a:bodyPr/>
        <a:lstStyle/>
        <a:p>
          <a:endParaRPr lang="en-US"/>
        </a:p>
      </dgm:t>
    </dgm:pt>
    <dgm:pt modelId="{FEB8D0ED-9830-E94A-81F4-6094924293A7}" type="pres">
      <dgm:prSet presAssocID="{8DFD5182-B09A-624F-A740-E41EBDAC1273}" presName="childText" presStyleLbl="bgAcc1" presStyleIdx="1" presStyleCnt="2">
        <dgm:presLayoutVars>
          <dgm:bulletEnabled val="1"/>
        </dgm:presLayoutVars>
      </dgm:prSet>
      <dgm:spPr/>
      <dgm:t>
        <a:bodyPr/>
        <a:lstStyle/>
        <a:p>
          <a:endParaRPr lang="en-US"/>
        </a:p>
      </dgm:t>
    </dgm:pt>
  </dgm:ptLst>
  <dgm:cxnLst>
    <dgm:cxn modelId="{4998F44D-9325-C744-B93F-063B2B595D37}" srcId="{3E0ED9BA-2F7B-164F-9C8C-0ECCCAC52328}" destId="{4359329C-AEE6-AB4D-A24E-E6DE72A33F78}" srcOrd="0" destOrd="0" parTransId="{3636227B-64A1-EC46-AD20-A4E291F3B1BE}" sibTransId="{62235224-C8A5-9B43-807A-395123AF0410}"/>
    <dgm:cxn modelId="{210C6B57-01CA-2344-A7EA-0D92E5C06B61}" type="presOf" srcId="{FDBFEA4E-8440-4C4E-B538-169660056C03}" destId="{D018A09F-8E79-8348-8335-D09F4154CCA4}" srcOrd="0" destOrd="0" presId="urn:microsoft.com/office/officeart/2005/8/layout/hierarchy3"/>
    <dgm:cxn modelId="{5CE49424-71BD-B24B-B68F-CCFFBE29D69E}" type="presOf" srcId="{8CA0942B-60B8-3144-A8A8-416F83738447}" destId="{C063CC95-3712-754A-8D4A-861DC6FD66DC}" srcOrd="1" destOrd="0" presId="urn:microsoft.com/office/officeart/2005/8/layout/hierarchy3"/>
    <dgm:cxn modelId="{A982118A-67CE-114C-8FED-CA479E73DFF3}" type="presOf" srcId="{3E0ED9BA-2F7B-164F-9C8C-0ECCCAC52328}" destId="{91E4FE33-C134-A14D-90DE-7B69ADCD97F1}" srcOrd="0" destOrd="0" presId="urn:microsoft.com/office/officeart/2005/8/layout/hierarchy3"/>
    <dgm:cxn modelId="{4DD0A043-B4E7-3A47-8820-3270245C7A11}" type="presOf" srcId="{A146BC9D-0B8F-BA42-A0BC-FB3427F3C7B9}" destId="{77FE7FAB-4550-4443-88EF-66D6C8D2A9ED}" srcOrd="0" destOrd="0" presId="urn:microsoft.com/office/officeart/2005/8/layout/hierarchy3"/>
    <dgm:cxn modelId="{79AA7007-31D2-E640-9EC2-4F58E58E37C0}" type="presOf" srcId="{4359329C-AEE6-AB4D-A24E-E6DE72A33F78}" destId="{F10D9A5A-38D5-C84C-BF34-89D4EDD31CE8}" srcOrd="1" destOrd="0" presId="urn:microsoft.com/office/officeart/2005/8/layout/hierarchy3"/>
    <dgm:cxn modelId="{F4886BAF-1072-F94D-9235-73FBE36AE23B}" type="presOf" srcId="{8CA0942B-60B8-3144-A8A8-416F83738447}" destId="{048857E3-1096-6442-AF04-12B5D30D2C53}" srcOrd="0" destOrd="0" presId="urn:microsoft.com/office/officeart/2005/8/layout/hierarchy3"/>
    <dgm:cxn modelId="{E5AD9C06-94DA-A044-8106-72666E8FF5B9}" srcId="{4359329C-AEE6-AB4D-A24E-E6DE72A33F78}" destId="{A146BC9D-0B8F-BA42-A0BC-FB3427F3C7B9}" srcOrd="0" destOrd="0" parTransId="{13D68B7B-7750-0F45-8FA8-3217C92E5BC1}" sibTransId="{81B1BFF0-07EE-0446-87DF-159145713563}"/>
    <dgm:cxn modelId="{F588757C-4ABC-7F44-9121-40C6733B9268}" type="presOf" srcId="{4359329C-AEE6-AB4D-A24E-E6DE72A33F78}" destId="{24EF14F8-BE1F-AE4B-9370-44EBA265FE08}" srcOrd="0" destOrd="0" presId="urn:microsoft.com/office/officeart/2005/8/layout/hierarchy3"/>
    <dgm:cxn modelId="{1E40AF0F-45F2-1842-88D0-FFA1B0265EF7}" type="presOf" srcId="{13D68B7B-7750-0F45-8FA8-3217C92E5BC1}" destId="{E32D2D7E-4096-FD40-9D80-EE11084C1A83}" srcOrd="0" destOrd="0" presId="urn:microsoft.com/office/officeart/2005/8/layout/hierarchy3"/>
    <dgm:cxn modelId="{A536A1A3-5A56-7D49-9091-2A543F7EF5D4}" srcId="{3E0ED9BA-2F7B-164F-9C8C-0ECCCAC52328}" destId="{8CA0942B-60B8-3144-A8A8-416F83738447}" srcOrd="1" destOrd="0" parTransId="{11800E5D-A381-F74C-B15A-9511800AC9DD}" sibTransId="{A4ACFAF2-2AE7-2E45-8EA4-F2CC2067AEA9}"/>
    <dgm:cxn modelId="{0455D394-4EF5-644A-A5AE-CB2315E886EA}" type="presOf" srcId="{8DFD5182-B09A-624F-A740-E41EBDAC1273}" destId="{FEB8D0ED-9830-E94A-81F4-6094924293A7}" srcOrd="0" destOrd="0" presId="urn:microsoft.com/office/officeart/2005/8/layout/hierarchy3"/>
    <dgm:cxn modelId="{2B744CC4-7DAE-9B47-B7EE-3AFD216EBDA6}" srcId="{8CA0942B-60B8-3144-A8A8-416F83738447}" destId="{8DFD5182-B09A-624F-A740-E41EBDAC1273}" srcOrd="0" destOrd="0" parTransId="{FDBFEA4E-8440-4C4E-B538-169660056C03}" sibTransId="{FE15BF8E-3C03-4247-AC4E-8F48762341CE}"/>
    <dgm:cxn modelId="{D8DE94BC-8993-D94E-93F3-37C5F6A31C50}" type="presParOf" srcId="{91E4FE33-C134-A14D-90DE-7B69ADCD97F1}" destId="{7B3DA18A-7B14-C742-8C51-869358A14CAD}" srcOrd="0" destOrd="0" presId="urn:microsoft.com/office/officeart/2005/8/layout/hierarchy3"/>
    <dgm:cxn modelId="{8388F33D-4340-1A48-AA26-7DF0B8A906F1}" type="presParOf" srcId="{7B3DA18A-7B14-C742-8C51-869358A14CAD}" destId="{0390C93A-5E04-3C43-A193-FEAC3E0B88EE}" srcOrd="0" destOrd="0" presId="urn:microsoft.com/office/officeart/2005/8/layout/hierarchy3"/>
    <dgm:cxn modelId="{8DC63750-EBC5-4745-B243-B0D420FED6B8}" type="presParOf" srcId="{0390C93A-5E04-3C43-A193-FEAC3E0B88EE}" destId="{24EF14F8-BE1F-AE4B-9370-44EBA265FE08}" srcOrd="0" destOrd="0" presId="urn:microsoft.com/office/officeart/2005/8/layout/hierarchy3"/>
    <dgm:cxn modelId="{F8B6A341-B948-354E-AEDD-5B2011EA0008}" type="presParOf" srcId="{0390C93A-5E04-3C43-A193-FEAC3E0B88EE}" destId="{F10D9A5A-38D5-C84C-BF34-89D4EDD31CE8}" srcOrd="1" destOrd="0" presId="urn:microsoft.com/office/officeart/2005/8/layout/hierarchy3"/>
    <dgm:cxn modelId="{6FF57112-BBDC-E840-AB60-1B7198106852}" type="presParOf" srcId="{7B3DA18A-7B14-C742-8C51-869358A14CAD}" destId="{BF9FB3F7-8DAD-8846-B109-4658557A057F}" srcOrd="1" destOrd="0" presId="urn:microsoft.com/office/officeart/2005/8/layout/hierarchy3"/>
    <dgm:cxn modelId="{4F9392F7-A6A7-464C-82B8-3113330013F9}" type="presParOf" srcId="{BF9FB3F7-8DAD-8846-B109-4658557A057F}" destId="{E32D2D7E-4096-FD40-9D80-EE11084C1A83}" srcOrd="0" destOrd="0" presId="urn:microsoft.com/office/officeart/2005/8/layout/hierarchy3"/>
    <dgm:cxn modelId="{DFA9B6F5-B878-934B-B1C3-FC92E661E4FA}" type="presParOf" srcId="{BF9FB3F7-8DAD-8846-B109-4658557A057F}" destId="{77FE7FAB-4550-4443-88EF-66D6C8D2A9ED}" srcOrd="1" destOrd="0" presId="urn:microsoft.com/office/officeart/2005/8/layout/hierarchy3"/>
    <dgm:cxn modelId="{8DF32339-6812-064E-9B62-0BB5C2FAC1B8}" type="presParOf" srcId="{91E4FE33-C134-A14D-90DE-7B69ADCD97F1}" destId="{A30DB2D5-E03F-C342-8A1F-0A1867CF2E81}" srcOrd="1" destOrd="0" presId="urn:microsoft.com/office/officeart/2005/8/layout/hierarchy3"/>
    <dgm:cxn modelId="{77466F58-9F34-F849-92A5-B11C964A404A}" type="presParOf" srcId="{A30DB2D5-E03F-C342-8A1F-0A1867CF2E81}" destId="{E53C5C77-5AFA-644D-BF1B-E36A6E27963E}" srcOrd="0" destOrd="0" presId="urn:microsoft.com/office/officeart/2005/8/layout/hierarchy3"/>
    <dgm:cxn modelId="{CF5F76DC-D467-1E47-B636-16AB42FD3D0E}" type="presParOf" srcId="{E53C5C77-5AFA-644D-BF1B-E36A6E27963E}" destId="{048857E3-1096-6442-AF04-12B5D30D2C53}" srcOrd="0" destOrd="0" presId="urn:microsoft.com/office/officeart/2005/8/layout/hierarchy3"/>
    <dgm:cxn modelId="{F0C83A5C-B88C-8E44-957E-F0FB50ED8905}" type="presParOf" srcId="{E53C5C77-5AFA-644D-BF1B-E36A6E27963E}" destId="{C063CC95-3712-754A-8D4A-861DC6FD66DC}" srcOrd="1" destOrd="0" presId="urn:microsoft.com/office/officeart/2005/8/layout/hierarchy3"/>
    <dgm:cxn modelId="{64EEC3ED-CFB2-D845-89C5-70498265B044}" type="presParOf" srcId="{A30DB2D5-E03F-C342-8A1F-0A1867CF2E81}" destId="{5D455874-2EF3-A349-8D3E-A0FFE878B4BD}" srcOrd="1" destOrd="0" presId="urn:microsoft.com/office/officeart/2005/8/layout/hierarchy3"/>
    <dgm:cxn modelId="{7C8D2868-CA19-7846-AE47-E32FBBE063A7}" type="presParOf" srcId="{5D455874-2EF3-A349-8D3E-A0FFE878B4BD}" destId="{D018A09F-8E79-8348-8335-D09F4154CCA4}" srcOrd="0" destOrd="0" presId="urn:microsoft.com/office/officeart/2005/8/layout/hierarchy3"/>
    <dgm:cxn modelId="{D6161ED9-1C4A-5443-A52F-8160C7328B1E}" type="presParOf" srcId="{5D455874-2EF3-A349-8D3E-A0FFE878B4BD}" destId="{FEB8D0ED-9830-E94A-81F4-6094924293A7}"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D8A0A3-07D6-8047-8892-EA7E972E7BFC}" type="doc">
      <dgm:prSet loTypeId="urn:microsoft.com/office/officeart/2005/8/layout/hierarchy5" loCatId="hierarchy" qsTypeId="urn:microsoft.com/office/officeart/2005/8/quickstyle/simple4" qsCatId="simple" csTypeId="urn:microsoft.com/office/officeart/2005/8/colors/accent1_2" csCatId="accent1" phldr="1"/>
      <dgm:spPr/>
      <dgm:t>
        <a:bodyPr/>
        <a:lstStyle/>
        <a:p>
          <a:endParaRPr lang="en-US"/>
        </a:p>
      </dgm:t>
    </dgm:pt>
    <dgm:pt modelId="{F695C496-F298-864F-AA7D-AAB64918DCAB}">
      <dgm:prSet/>
      <dgm:spPr/>
      <dgm:t>
        <a:bodyPr/>
        <a:lstStyle/>
        <a:p>
          <a:pPr rtl="0"/>
          <a:r>
            <a:rPr lang="en-US" dirty="0" smtClean="0"/>
            <a:t>Two constraints affect design:</a:t>
          </a:r>
          <a:endParaRPr lang="en-US" dirty="0"/>
        </a:p>
      </dgm:t>
    </dgm:pt>
    <dgm:pt modelId="{30F461A1-B62C-2340-ACDA-CD444030BB8E}" type="parTrans" cxnId="{39E1715F-8343-6C43-A10D-555EF58C2DA6}">
      <dgm:prSet/>
      <dgm:spPr/>
      <dgm:t>
        <a:bodyPr/>
        <a:lstStyle/>
        <a:p>
          <a:endParaRPr lang="en-US"/>
        </a:p>
      </dgm:t>
    </dgm:pt>
    <dgm:pt modelId="{D8A41BAA-566F-734D-AA49-5564A32B7E7B}" type="sibTrans" cxnId="{39E1715F-8343-6C43-A10D-555EF58C2DA6}">
      <dgm:prSet/>
      <dgm:spPr/>
      <dgm:t>
        <a:bodyPr/>
        <a:lstStyle/>
        <a:p>
          <a:endParaRPr lang="en-US"/>
        </a:p>
      </dgm:t>
    </dgm:pt>
    <dgm:pt modelId="{C79B61D1-5860-D245-8845-786950607B0C}">
      <dgm:prSet/>
      <dgm:spPr/>
      <dgm:t>
        <a:bodyPr/>
        <a:lstStyle/>
        <a:p>
          <a:pPr rtl="0"/>
          <a:r>
            <a:rPr lang="en-US" dirty="0" smtClean="0"/>
            <a:t>when one block is read in, another may have to be replaced</a:t>
          </a:r>
          <a:endParaRPr lang="en-US" dirty="0"/>
        </a:p>
      </dgm:t>
    </dgm:pt>
    <dgm:pt modelId="{4F3E1CD5-B305-1A44-B8E9-901F9BA0DD72}" type="parTrans" cxnId="{D9991E3C-BF89-F248-BCAD-6A3F04706AAD}">
      <dgm:prSet/>
      <dgm:spPr>
        <a:ln>
          <a:solidFill>
            <a:schemeClr val="tx2"/>
          </a:solidFill>
        </a:ln>
      </dgm:spPr>
      <dgm:t>
        <a:bodyPr/>
        <a:lstStyle/>
        <a:p>
          <a:endParaRPr lang="en-US" dirty="0"/>
        </a:p>
      </dgm:t>
    </dgm:pt>
    <dgm:pt modelId="{8583F104-1763-3345-9EEE-947F4346925B}" type="sibTrans" cxnId="{D9991E3C-BF89-F248-BCAD-6A3F04706AAD}">
      <dgm:prSet/>
      <dgm:spPr/>
      <dgm:t>
        <a:bodyPr/>
        <a:lstStyle/>
        <a:p>
          <a:endParaRPr lang="en-US"/>
        </a:p>
      </dgm:t>
    </dgm:pt>
    <dgm:pt modelId="{D11B495E-EFA8-9846-BFEB-BA11875E2A6F}">
      <dgm:prSet/>
      <dgm:spPr/>
      <dgm:t>
        <a:bodyPr/>
        <a:lstStyle/>
        <a:p>
          <a:pPr rtl="0"/>
          <a:r>
            <a:rPr lang="en-US" dirty="0" smtClean="0"/>
            <a:t>the more flexible the mapping function, the more complex is the circuitry required to search the cache </a:t>
          </a:r>
          <a:endParaRPr lang="en-US" dirty="0"/>
        </a:p>
      </dgm:t>
    </dgm:pt>
    <dgm:pt modelId="{6C2857FE-EFF8-BF44-A9F2-5439460E18D0}" type="parTrans" cxnId="{E99889B3-BA88-8841-80BF-A46B1C3434E2}">
      <dgm:prSet/>
      <dgm:spPr>
        <a:ln>
          <a:solidFill>
            <a:schemeClr val="tx2"/>
          </a:solidFill>
        </a:ln>
      </dgm:spPr>
      <dgm:t>
        <a:bodyPr/>
        <a:lstStyle/>
        <a:p>
          <a:endParaRPr lang="en-US" dirty="0"/>
        </a:p>
      </dgm:t>
    </dgm:pt>
    <dgm:pt modelId="{B3552738-5928-6443-8485-D70CBD49A374}" type="sibTrans" cxnId="{E99889B3-BA88-8841-80BF-A46B1C3434E2}">
      <dgm:prSet/>
      <dgm:spPr/>
      <dgm:t>
        <a:bodyPr/>
        <a:lstStyle/>
        <a:p>
          <a:endParaRPr lang="en-US"/>
        </a:p>
      </dgm:t>
    </dgm:pt>
    <dgm:pt modelId="{03EF0AC0-96CA-FD4B-A6F5-E1337688433E}" type="pres">
      <dgm:prSet presAssocID="{83D8A0A3-07D6-8047-8892-EA7E972E7BFC}" presName="mainComposite" presStyleCnt="0">
        <dgm:presLayoutVars>
          <dgm:chPref val="1"/>
          <dgm:dir/>
          <dgm:animOne val="branch"/>
          <dgm:animLvl val="lvl"/>
          <dgm:resizeHandles val="exact"/>
        </dgm:presLayoutVars>
      </dgm:prSet>
      <dgm:spPr/>
      <dgm:t>
        <a:bodyPr/>
        <a:lstStyle/>
        <a:p>
          <a:endParaRPr lang="en-US"/>
        </a:p>
      </dgm:t>
    </dgm:pt>
    <dgm:pt modelId="{C202FC7E-6533-7940-BE5C-BE23AB0C5178}" type="pres">
      <dgm:prSet presAssocID="{83D8A0A3-07D6-8047-8892-EA7E972E7BFC}" presName="hierFlow" presStyleCnt="0"/>
      <dgm:spPr/>
    </dgm:pt>
    <dgm:pt modelId="{25886080-C693-8A47-8FAD-4B9CD26387DA}" type="pres">
      <dgm:prSet presAssocID="{83D8A0A3-07D6-8047-8892-EA7E972E7BFC}" presName="hierChild1" presStyleCnt="0">
        <dgm:presLayoutVars>
          <dgm:chPref val="1"/>
          <dgm:animOne val="branch"/>
          <dgm:animLvl val="lvl"/>
        </dgm:presLayoutVars>
      </dgm:prSet>
      <dgm:spPr/>
    </dgm:pt>
    <dgm:pt modelId="{5335E43B-6215-A543-B650-4D5A9C791AD4}" type="pres">
      <dgm:prSet presAssocID="{F695C496-F298-864F-AA7D-AAB64918DCAB}" presName="Name17" presStyleCnt="0"/>
      <dgm:spPr/>
    </dgm:pt>
    <dgm:pt modelId="{D070C3BB-810D-554B-B104-8B133CA4EB92}" type="pres">
      <dgm:prSet presAssocID="{F695C496-F298-864F-AA7D-AAB64918DCAB}" presName="level1Shape" presStyleLbl="node0" presStyleIdx="0" presStyleCnt="1">
        <dgm:presLayoutVars>
          <dgm:chPref val="3"/>
        </dgm:presLayoutVars>
      </dgm:prSet>
      <dgm:spPr/>
      <dgm:t>
        <a:bodyPr/>
        <a:lstStyle/>
        <a:p>
          <a:endParaRPr lang="en-US"/>
        </a:p>
      </dgm:t>
    </dgm:pt>
    <dgm:pt modelId="{3AA0871F-EE2B-3147-B3A7-0BE2B8C5FD6E}" type="pres">
      <dgm:prSet presAssocID="{F695C496-F298-864F-AA7D-AAB64918DCAB}" presName="hierChild2" presStyleCnt="0"/>
      <dgm:spPr/>
    </dgm:pt>
    <dgm:pt modelId="{533F3058-1B00-BE4A-94CB-A60E74871AEF}" type="pres">
      <dgm:prSet presAssocID="{4F3E1CD5-B305-1A44-B8E9-901F9BA0DD72}" presName="Name25" presStyleLbl="parChTrans1D2" presStyleIdx="0" presStyleCnt="2"/>
      <dgm:spPr/>
      <dgm:t>
        <a:bodyPr/>
        <a:lstStyle/>
        <a:p>
          <a:endParaRPr lang="en-US"/>
        </a:p>
      </dgm:t>
    </dgm:pt>
    <dgm:pt modelId="{CF589E4D-B27A-F140-8317-C581EFC1A8E4}" type="pres">
      <dgm:prSet presAssocID="{4F3E1CD5-B305-1A44-B8E9-901F9BA0DD72}" presName="connTx" presStyleLbl="parChTrans1D2" presStyleIdx="0" presStyleCnt="2"/>
      <dgm:spPr/>
      <dgm:t>
        <a:bodyPr/>
        <a:lstStyle/>
        <a:p>
          <a:endParaRPr lang="en-US"/>
        </a:p>
      </dgm:t>
    </dgm:pt>
    <dgm:pt modelId="{07BD8525-37F7-A14A-A0AC-6903418FEA81}" type="pres">
      <dgm:prSet presAssocID="{C79B61D1-5860-D245-8845-786950607B0C}" presName="Name30" presStyleCnt="0"/>
      <dgm:spPr/>
    </dgm:pt>
    <dgm:pt modelId="{6C1A5724-EEC5-5047-B6F3-8A3992529503}" type="pres">
      <dgm:prSet presAssocID="{C79B61D1-5860-D245-8845-786950607B0C}" presName="level2Shape" presStyleLbl="node2" presStyleIdx="0" presStyleCnt="2"/>
      <dgm:spPr/>
      <dgm:t>
        <a:bodyPr/>
        <a:lstStyle/>
        <a:p>
          <a:endParaRPr lang="en-US"/>
        </a:p>
      </dgm:t>
    </dgm:pt>
    <dgm:pt modelId="{748FD636-E7C8-644F-B7FE-BE33DEFFE227}" type="pres">
      <dgm:prSet presAssocID="{C79B61D1-5860-D245-8845-786950607B0C}" presName="hierChild3" presStyleCnt="0"/>
      <dgm:spPr/>
    </dgm:pt>
    <dgm:pt modelId="{9C5F3BC6-5B99-9F4B-8BBC-0BBE9F5BB883}" type="pres">
      <dgm:prSet presAssocID="{6C2857FE-EFF8-BF44-A9F2-5439460E18D0}" presName="Name25" presStyleLbl="parChTrans1D2" presStyleIdx="1" presStyleCnt="2"/>
      <dgm:spPr/>
      <dgm:t>
        <a:bodyPr/>
        <a:lstStyle/>
        <a:p>
          <a:endParaRPr lang="en-US"/>
        </a:p>
      </dgm:t>
    </dgm:pt>
    <dgm:pt modelId="{C9A4275E-18EC-1D40-84DA-D9D21F791036}" type="pres">
      <dgm:prSet presAssocID="{6C2857FE-EFF8-BF44-A9F2-5439460E18D0}" presName="connTx" presStyleLbl="parChTrans1D2" presStyleIdx="1" presStyleCnt="2"/>
      <dgm:spPr/>
      <dgm:t>
        <a:bodyPr/>
        <a:lstStyle/>
        <a:p>
          <a:endParaRPr lang="en-US"/>
        </a:p>
      </dgm:t>
    </dgm:pt>
    <dgm:pt modelId="{D98719C6-9F1A-984E-A81A-E13A9CF58C21}" type="pres">
      <dgm:prSet presAssocID="{D11B495E-EFA8-9846-BFEB-BA11875E2A6F}" presName="Name30" presStyleCnt="0"/>
      <dgm:spPr/>
    </dgm:pt>
    <dgm:pt modelId="{3E6C60F3-BE1E-8045-99EE-70301BF0D992}" type="pres">
      <dgm:prSet presAssocID="{D11B495E-EFA8-9846-BFEB-BA11875E2A6F}" presName="level2Shape" presStyleLbl="node2" presStyleIdx="1" presStyleCnt="2"/>
      <dgm:spPr/>
      <dgm:t>
        <a:bodyPr/>
        <a:lstStyle/>
        <a:p>
          <a:endParaRPr lang="en-US"/>
        </a:p>
      </dgm:t>
    </dgm:pt>
    <dgm:pt modelId="{B74C0F77-9C9C-AE4C-A993-14702869507A}" type="pres">
      <dgm:prSet presAssocID="{D11B495E-EFA8-9846-BFEB-BA11875E2A6F}" presName="hierChild3" presStyleCnt="0"/>
      <dgm:spPr/>
    </dgm:pt>
    <dgm:pt modelId="{2928673E-9EA8-F749-80D6-14A29291F649}" type="pres">
      <dgm:prSet presAssocID="{83D8A0A3-07D6-8047-8892-EA7E972E7BFC}" presName="bgShapesFlow" presStyleCnt="0"/>
      <dgm:spPr/>
    </dgm:pt>
  </dgm:ptLst>
  <dgm:cxnLst>
    <dgm:cxn modelId="{F405C02D-C662-BA4B-958F-83C9AAB5A899}" type="presOf" srcId="{4F3E1CD5-B305-1A44-B8E9-901F9BA0DD72}" destId="{CF589E4D-B27A-F140-8317-C581EFC1A8E4}" srcOrd="1" destOrd="0" presId="urn:microsoft.com/office/officeart/2005/8/layout/hierarchy5"/>
    <dgm:cxn modelId="{F9CB605A-1730-2847-83E4-967C7CDBD454}" type="presOf" srcId="{F695C496-F298-864F-AA7D-AAB64918DCAB}" destId="{D070C3BB-810D-554B-B104-8B133CA4EB92}" srcOrd="0" destOrd="0" presId="urn:microsoft.com/office/officeart/2005/8/layout/hierarchy5"/>
    <dgm:cxn modelId="{4BA9153F-F6A2-294C-83D7-B4D717D7D84D}" type="presOf" srcId="{D11B495E-EFA8-9846-BFEB-BA11875E2A6F}" destId="{3E6C60F3-BE1E-8045-99EE-70301BF0D992}" srcOrd="0" destOrd="0" presId="urn:microsoft.com/office/officeart/2005/8/layout/hierarchy5"/>
    <dgm:cxn modelId="{39E1715F-8343-6C43-A10D-555EF58C2DA6}" srcId="{83D8A0A3-07D6-8047-8892-EA7E972E7BFC}" destId="{F695C496-F298-864F-AA7D-AAB64918DCAB}" srcOrd="0" destOrd="0" parTransId="{30F461A1-B62C-2340-ACDA-CD444030BB8E}" sibTransId="{D8A41BAA-566F-734D-AA49-5564A32B7E7B}"/>
    <dgm:cxn modelId="{15EAF01E-E095-A84A-9000-770CEC5179B8}" type="presOf" srcId="{4F3E1CD5-B305-1A44-B8E9-901F9BA0DD72}" destId="{533F3058-1B00-BE4A-94CB-A60E74871AEF}" srcOrd="0" destOrd="0" presId="urn:microsoft.com/office/officeart/2005/8/layout/hierarchy5"/>
    <dgm:cxn modelId="{9F9F970B-5562-7649-83E5-12535064B0B0}" type="presOf" srcId="{83D8A0A3-07D6-8047-8892-EA7E972E7BFC}" destId="{03EF0AC0-96CA-FD4B-A6F5-E1337688433E}" srcOrd="0" destOrd="0" presId="urn:microsoft.com/office/officeart/2005/8/layout/hierarchy5"/>
    <dgm:cxn modelId="{E99889B3-BA88-8841-80BF-A46B1C3434E2}" srcId="{F695C496-F298-864F-AA7D-AAB64918DCAB}" destId="{D11B495E-EFA8-9846-BFEB-BA11875E2A6F}" srcOrd="1" destOrd="0" parTransId="{6C2857FE-EFF8-BF44-A9F2-5439460E18D0}" sibTransId="{B3552738-5928-6443-8485-D70CBD49A374}"/>
    <dgm:cxn modelId="{C0D6BA61-D60B-DB40-8CA5-AAC8267A9A63}" type="presOf" srcId="{6C2857FE-EFF8-BF44-A9F2-5439460E18D0}" destId="{C9A4275E-18EC-1D40-84DA-D9D21F791036}" srcOrd="1" destOrd="0" presId="urn:microsoft.com/office/officeart/2005/8/layout/hierarchy5"/>
    <dgm:cxn modelId="{DE9BB963-EB8A-2E45-9860-6626B21CC12A}" type="presOf" srcId="{6C2857FE-EFF8-BF44-A9F2-5439460E18D0}" destId="{9C5F3BC6-5B99-9F4B-8BBC-0BBE9F5BB883}" srcOrd="0" destOrd="0" presId="urn:microsoft.com/office/officeart/2005/8/layout/hierarchy5"/>
    <dgm:cxn modelId="{D9991E3C-BF89-F248-BCAD-6A3F04706AAD}" srcId="{F695C496-F298-864F-AA7D-AAB64918DCAB}" destId="{C79B61D1-5860-D245-8845-786950607B0C}" srcOrd="0" destOrd="0" parTransId="{4F3E1CD5-B305-1A44-B8E9-901F9BA0DD72}" sibTransId="{8583F104-1763-3345-9EEE-947F4346925B}"/>
    <dgm:cxn modelId="{F951197D-53C5-1747-BDCC-534F9940CE37}" type="presOf" srcId="{C79B61D1-5860-D245-8845-786950607B0C}" destId="{6C1A5724-EEC5-5047-B6F3-8A3992529503}" srcOrd="0" destOrd="0" presId="urn:microsoft.com/office/officeart/2005/8/layout/hierarchy5"/>
    <dgm:cxn modelId="{E547A0CC-0A72-154E-8804-FF0D097123A2}" type="presParOf" srcId="{03EF0AC0-96CA-FD4B-A6F5-E1337688433E}" destId="{C202FC7E-6533-7940-BE5C-BE23AB0C5178}" srcOrd="0" destOrd="0" presId="urn:microsoft.com/office/officeart/2005/8/layout/hierarchy5"/>
    <dgm:cxn modelId="{F19B86BF-B865-9B4E-8E00-977AAFA0F8BA}" type="presParOf" srcId="{C202FC7E-6533-7940-BE5C-BE23AB0C5178}" destId="{25886080-C693-8A47-8FAD-4B9CD26387DA}" srcOrd="0" destOrd="0" presId="urn:microsoft.com/office/officeart/2005/8/layout/hierarchy5"/>
    <dgm:cxn modelId="{49A87DDE-8E1A-D940-8188-2240DFA48453}" type="presParOf" srcId="{25886080-C693-8A47-8FAD-4B9CD26387DA}" destId="{5335E43B-6215-A543-B650-4D5A9C791AD4}" srcOrd="0" destOrd="0" presId="urn:microsoft.com/office/officeart/2005/8/layout/hierarchy5"/>
    <dgm:cxn modelId="{075D4F48-02C2-6443-B752-4713E3701DD8}" type="presParOf" srcId="{5335E43B-6215-A543-B650-4D5A9C791AD4}" destId="{D070C3BB-810D-554B-B104-8B133CA4EB92}" srcOrd="0" destOrd="0" presId="urn:microsoft.com/office/officeart/2005/8/layout/hierarchy5"/>
    <dgm:cxn modelId="{A2B489ED-D5D7-644F-A69C-AC40AB20F74D}" type="presParOf" srcId="{5335E43B-6215-A543-B650-4D5A9C791AD4}" destId="{3AA0871F-EE2B-3147-B3A7-0BE2B8C5FD6E}" srcOrd="1" destOrd="0" presId="urn:microsoft.com/office/officeart/2005/8/layout/hierarchy5"/>
    <dgm:cxn modelId="{6C7868F4-F01F-4349-9E35-8BB73729BF03}" type="presParOf" srcId="{3AA0871F-EE2B-3147-B3A7-0BE2B8C5FD6E}" destId="{533F3058-1B00-BE4A-94CB-A60E74871AEF}" srcOrd="0" destOrd="0" presId="urn:microsoft.com/office/officeart/2005/8/layout/hierarchy5"/>
    <dgm:cxn modelId="{736AAF19-D911-EB4B-B3A4-D350F1D9E3FB}" type="presParOf" srcId="{533F3058-1B00-BE4A-94CB-A60E74871AEF}" destId="{CF589E4D-B27A-F140-8317-C581EFC1A8E4}" srcOrd="0" destOrd="0" presId="urn:microsoft.com/office/officeart/2005/8/layout/hierarchy5"/>
    <dgm:cxn modelId="{EEC90857-10AA-EF48-ABC1-A35BC7221AA5}" type="presParOf" srcId="{3AA0871F-EE2B-3147-B3A7-0BE2B8C5FD6E}" destId="{07BD8525-37F7-A14A-A0AC-6903418FEA81}" srcOrd="1" destOrd="0" presId="urn:microsoft.com/office/officeart/2005/8/layout/hierarchy5"/>
    <dgm:cxn modelId="{CDF62DC8-B840-5642-80F9-BA26BAC33ADE}" type="presParOf" srcId="{07BD8525-37F7-A14A-A0AC-6903418FEA81}" destId="{6C1A5724-EEC5-5047-B6F3-8A3992529503}" srcOrd="0" destOrd="0" presId="urn:microsoft.com/office/officeart/2005/8/layout/hierarchy5"/>
    <dgm:cxn modelId="{D68A75E9-36C1-4847-A344-9A77BC7ABA22}" type="presParOf" srcId="{07BD8525-37F7-A14A-A0AC-6903418FEA81}" destId="{748FD636-E7C8-644F-B7FE-BE33DEFFE227}" srcOrd="1" destOrd="0" presId="urn:microsoft.com/office/officeart/2005/8/layout/hierarchy5"/>
    <dgm:cxn modelId="{48061A85-CCC6-404D-911B-082FF76F4A4E}" type="presParOf" srcId="{3AA0871F-EE2B-3147-B3A7-0BE2B8C5FD6E}" destId="{9C5F3BC6-5B99-9F4B-8BBC-0BBE9F5BB883}" srcOrd="2" destOrd="0" presId="urn:microsoft.com/office/officeart/2005/8/layout/hierarchy5"/>
    <dgm:cxn modelId="{52620B30-576D-4142-A3A1-76FE93176167}" type="presParOf" srcId="{9C5F3BC6-5B99-9F4B-8BBC-0BBE9F5BB883}" destId="{C9A4275E-18EC-1D40-84DA-D9D21F791036}" srcOrd="0" destOrd="0" presId="urn:microsoft.com/office/officeart/2005/8/layout/hierarchy5"/>
    <dgm:cxn modelId="{E9C2AC37-B7B1-2A4E-B4AF-EFAA7771B21B}" type="presParOf" srcId="{3AA0871F-EE2B-3147-B3A7-0BE2B8C5FD6E}" destId="{D98719C6-9F1A-984E-A81A-E13A9CF58C21}" srcOrd="3" destOrd="0" presId="urn:microsoft.com/office/officeart/2005/8/layout/hierarchy5"/>
    <dgm:cxn modelId="{81498577-F185-E644-9544-7D1282F83A17}" type="presParOf" srcId="{D98719C6-9F1A-984E-A81A-E13A9CF58C21}" destId="{3E6C60F3-BE1E-8045-99EE-70301BF0D992}" srcOrd="0" destOrd="0" presId="urn:microsoft.com/office/officeart/2005/8/layout/hierarchy5"/>
    <dgm:cxn modelId="{C06988DD-B2FD-7F44-BA7C-419C6C5907A1}" type="presParOf" srcId="{D98719C6-9F1A-984E-A81A-E13A9CF58C21}" destId="{B74C0F77-9C9C-AE4C-A993-14702869507A}" srcOrd="1" destOrd="0" presId="urn:microsoft.com/office/officeart/2005/8/layout/hierarchy5"/>
    <dgm:cxn modelId="{2568B686-248A-6348-8D63-B172DF162B79}" type="presParOf" srcId="{03EF0AC0-96CA-FD4B-A6F5-E1337688433E}" destId="{2928673E-9EA8-F749-80D6-14A29291F649}"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96E7FB-3E82-2C41-82E9-C7107DC59E64}"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838C7FF3-B8BB-E54F-945D-DC7264F50BE6}">
      <dgm:prSet custT="1"/>
      <dgm:spPr/>
      <dgm:t>
        <a:bodyPr/>
        <a:lstStyle/>
        <a:p>
          <a:pPr rtl="0"/>
          <a:r>
            <a:rPr lang="en-US" sz="2800" dirty="0" smtClean="0"/>
            <a:t>Three techniques are possible for I/O operations:</a:t>
          </a:r>
          <a:endParaRPr lang="en-US" sz="2800" dirty="0"/>
        </a:p>
      </dgm:t>
    </dgm:pt>
    <dgm:pt modelId="{F774FF3A-F76A-7745-97E3-9EE1661E8212}" type="parTrans" cxnId="{A3AA8735-22CB-7A4B-88A4-B3A9F5CDB2D1}">
      <dgm:prSet/>
      <dgm:spPr/>
      <dgm:t>
        <a:bodyPr/>
        <a:lstStyle/>
        <a:p>
          <a:endParaRPr lang="en-US"/>
        </a:p>
      </dgm:t>
    </dgm:pt>
    <dgm:pt modelId="{11A46697-C77E-FE4F-8165-7DA43613C3A9}" type="sibTrans" cxnId="{A3AA8735-22CB-7A4B-88A4-B3A9F5CDB2D1}">
      <dgm:prSet/>
      <dgm:spPr/>
      <dgm:t>
        <a:bodyPr/>
        <a:lstStyle/>
        <a:p>
          <a:endParaRPr lang="en-US"/>
        </a:p>
      </dgm:t>
    </dgm:pt>
    <dgm:pt modelId="{E8C2B118-6BDC-7E48-B7D6-C66DE87139DA}">
      <dgm:prSet custT="1"/>
      <dgm:spPr>
        <a:solidFill>
          <a:schemeClr val="bg1"/>
        </a:solidFill>
      </dgm:spPr>
      <dgm:t>
        <a:bodyPr/>
        <a:lstStyle/>
        <a:p>
          <a:pPr rtl="0"/>
          <a:r>
            <a:rPr lang="en-US" sz="2600" dirty="0" smtClean="0"/>
            <a:t>Programmed I/O</a:t>
          </a:r>
          <a:endParaRPr lang="en-US" sz="2600" dirty="0"/>
        </a:p>
      </dgm:t>
    </dgm:pt>
    <dgm:pt modelId="{966BC0DE-BD16-6E4C-B9DC-30E2C72E1F9A}" type="parTrans" cxnId="{869833F6-47B9-EC43-909F-E3E2FCD692B9}">
      <dgm:prSet/>
      <dgm:spPr/>
      <dgm:t>
        <a:bodyPr/>
        <a:lstStyle/>
        <a:p>
          <a:endParaRPr lang="en-US"/>
        </a:p>
      </dgm:t>
    </dgm:pt>
    <dgm:pt modelId="{13ED3279-946C-E947-87C9-32CCE62D5695}" type="sibTrans" cxnId="{869833F6-47B9-EC43-909F-E3E2FCD692B9}">
      <dgm:prSet/>
      <dgm:spPr/>
      <dgm:t>
        <a:bodyPr/>
        <a:lstStyle/>
        <a:p>
          <a:endParaRPr lang="en-US"/>
        </a:p>
      </dgm:t>
    </dgm:pt>
    <dgm:pt modelId="{5384BCB3-AF0B-E244-96C3-6CCBA45A81E3}">
      <dgm:prSet custT="1"/>
      <dgm:spPr>
        <a:solidFill>
          <a:schemeClr val="bg1"/>
        </a:solidFill>
      </dgm:spPr>
      <dgm:t>
        <a:bodyPr/>
        <a:lstStyle/>
        <a:p>
          <a:pPr rtl="0"/>
          <a:r>
            <a:rPr lang="en-US" sz="2600" dirty="0" smtClean="0"/>
            <a:t>Interrupt-Driven I/O</a:t>
          </a:r>
          <a:endParaRPr lang="en-US" sz="2600" dirty="0"/>
        </a:p>
      </dgm:t>
    </dgm:pt>
    <dgm:pt modelId="{AFCC2CE0-81EE-5D44-8AFC-FB39944F4945}" type="parTrans" cxnId="{5C7F35FD-51E9-0340-B7C3-E26042D693C7}">
      <dgm:prSet/>
      <dgm:spPr/>
      <dgm:t>
        <a:bodyPr/>
        <a:lstStyle/>
        <a:p>
          <a:endParaRPr lang="en-US"/>
        </a:p>
      </dgm:t>
    </dgm:pt>
    <dgm:pt modelId="{C4E7130D-FCC1-2941-B9A2-5057549E7246}" type="sibTrans" cxnId="{5C7F35FD-51E9-0340-B7C3-E26042D693C7}">
      <dgm:prSet/>
      <dgm:spPr/>
      <dgm:t>
        <a:bodyPr/>
        <a:lstStyle/>
        <a:p>
          <a:endParaRPr lang="en-US"/>
        </a:p>
      </dgm:t>
    </dgm:pt>
    <dgm:pt modelId="{B5CE3B60-FF18-154D-8491-C21821B1A544}">
      <dgm:prSet custT="1"/>
      <dgm:spPr>
        <a:solidFill>
          <a:schemeClr val="bg1"/>
        </a:solidFill>
      </dgm:spPr>
      <dgm:t>
        <a:bodyPr/>
        <a:lstStyle/>
        <a:p>
          <a:pPr rtl="0"/>
          <a:r>
            <a:rPr lang="en-NZ" sz="2600" dirty="0" smtClean="0"/>
            <a:t>Direct Memory Access (DMA)</a:t>
          </a:r>
          <a:endParaRPr lang="en-NZ" sz="2600" dirty="0"/>
        </a:p>
      </dgm:t>
    </dgm:pt>
    <dgm:pt modelId="{E0C60BBD-93C3-C548-9566-DAF2F34A425C}" type="parTrans" cxnId="{E79882B7-9245-7C48-B923-129B43B20BD8}">
      <dgm:prSet/>
      <dgm:spPr/>
      <dgm:t>
        <a:bodyPr/>
        <a:lstStyle/>
        <a:p>
          <a:endParaRPr lang="en-US"/>
        </a:p>
      </dgm:t>
    </dgm:pt>
    <dgm:pt modelId="{2C7CA52D-496F-7F40-86E4-1E29DC006C50}" type="sibTrans" cxnId="{E79882B7-9245-7C48-B923-129B43B20BD8}">
      <dgm:prSet/>
      <dgm:spPr/>
      <dgm:t>
        <a:bodyPr/>
        <a:lstStyle/>
        <a:p>
          <a:endParaRPr lang="en-US"/>
        </a:p>
      </dgm:t>
    </dgm:pt>
    <dgm:pt modelId="{8B48EDD3-DB5E-7841-9838-7B45F1B6FCF3}" type="pres">
      <dgm:prSet presAssocID="{AB96E7FB-3E82-2C41-82E9-C7107DC59E64}" presName="Name0" presStyleCnt="0">
        <dgm:presLayoutVars>
          <dgm:chMax val="3"/>
          <dgm:chPref val="1"/>
          <dgm:dir/>
          <dgm:animLvl val="lvl"/>
          <dgm:resizeHandles/>
        </dgm:presLayoutVars>
      </dgm:prSet>
      <dgm:spPr/>
      <dgm:t>
        <a:bodyPr/>
        <a:lstStyle/>
        <a:p>
          <a:endParaRPr lang="en-US"/>
        </a:p>
      </dgm:t>
    </dgm:pt>
    <dgm:pt modelId="{48C758BD-1541-DF40-841E-32905E975CC5}" type="pres">
      <dgm:prSet presAssocID="{AB96E7FB-3E82-2C41-82E9-C7107DC59E64}" presName="outerBox" presStyleCnt="0"/>
      <dgm:spPr/>
    </dgm:pt>
    <dgm:pt modelId="{7E8965CA-124C-5841-A1D7-8FE02BBA98D1}" type="pres">
      <dgm:prSet presAssocID="{AB96E7FB-3E82-2C41-82E9-C7107DC59E64}" presName="outerBoxParent" presStyleLbl="node1" presStyleIdx="0" presStyleCnt="1"/>
      <dgm:spPr/>
      <dgm:t>
        <a:bodyPr/>
        <a:lstStyle/>
        <a:p>
          <a:endParaRPr lang="en-US"/>
        </a:p>
      </dgm:t>
    </dgm:pt>
    <dgm:pt modelId="{3B448893-5292-3C4E-A588-1862FA0EA339}" type="pres">
      <dgm:prSet presAssocID="{AB96E7FB-3E82-2C41-82E9-C7107DC59E64}" presName="outerBoxChildren" presStyleCnt="0"/>
      <dgm:spPr/>
    </dgm:pt>
    <dgm:pt modelId="{32606DC8-654F-EF46-B4B5-5C3B0D266A42}" type="pres">
      <dgm:prSet presAssocID="{E8C2B118-6BDC-7E48-B7D6-C66DE87139DA}" presName="oChild" presStyleLbl="fgAcc1" presStyleIdx="0" presStyleCnt="3" custScaleX="86455" custScaleY="112865">
        <dgm:presLayoutVars>
          <dgm:bulletEnabled val="1"/>
        </dgm:presLayoutVars>
      </dgm:prSet>
      <dgm:spPr/>
      <dgm:t>
        <a:bodyPr/>
        <a:lstStyle/>
        <a:p>
          <a:endParaRPr lang="en-US"/>
        </a:p>
      </dgm:t>
    </dgm:pt>
    <dgm:pt modelId="{BAC8A7F1-ABC0-1E49-9552-391656AAAD70}" type="pres">
      <dgm:prSet presAssocID="{13ED3279-946C-E947-87C9-32CCE62D5695}" presName="outerSibTrans" presStyleCnt="0"/>
      <dgm:spPr/>
    </dgm:pt>
    <dgm:pt modelId="{33A2B240-3BDD-4F42-B776-19B257CDA092}" type="pres">
      <dgm:prSet presAssocID="{5384BCB3-AF0B-E244-96C3-6CCBA45A81E3}" presName="oChild" presStyleLbl="fgAcc1" presStyleIdx="1" presStyleCnt="3" custScaleX="92874" custScaleY="112865">
        <dgm:presLayoutVars>
          <dgm:bulletEnabled val="1"/>
        </dgm:presLayoutVars>
      </dgm:prSet>
      <dgm:spPr/>
      <dgm:t>
        <a:bodyPr/>
        <a:lstStyle/>
        <a:p>
          <a:endParaRPr lang="en-US"/>
        </a:p>
      </dgm:t>
    </dgm:pt>
    <dgm:pt modelId="{518FAE7C-B11B-2F48-93CE-EA8FE8703039}" type="pres">
      <dgm:prSet presAssocID="{C4E7130D-FCC1-2941-B9A2-5057549E7246}" presName="outerSibTrans" presStyleCnt="0"/>
      <dgm:spPr/>
    </dgm:pt>
    <dgm:pt modelId="{0466B519-BD67-E64C-A017-BFF8956BF7B9}" type="pres">
      <dgm:prSet presAssocID="{B5CE3B60-FF18-154D-8491-C21821B1A544}" presName="oChild" presStyleLbl="fgAcc1" presStyleIdx="2" presStyleCnt="3" custScaleX="102144" custScaleY="112865">
        <dgm:presLayoutVars>
          <dgm:bulletEnabled val="1"/>
        </dgm:presLayoutVars>
      </dgm:prSet>
      <dgm:spPr/>
      <dgm:t>
        <a:bodyPr/>
        <a:lstStyle/>
        <a:p>
          <a:endParaRPr lang="en-US"/>
        </a:p>
      </dgm:t>
    </dgm:pt>
  </dgm:ptLst>
  <dgm:cxnLst>
    <dgm:cxn modelId="{4021FA10-672D-004D-99D3-85A3702DABFD}" type="presOf" srcId="{B5CE3B60-FF18-154D-8491-C21821B1A544}" destId="{0466B519-BD67-E64C-A017-BFF8956BF7B9}" srcOrd="0" destOrd="0" presId="urn:microsoft.com/office/officeart/2005/8/layout/target2"/>
    <dgm:cxn modelId="{9BF05931-A37E-9340-A711-9D21C9C7EB83}" type="presOf" srcId="{E8C2B118-6BDC-7E48-B7D6-C66DE87139DA}" destId="{32606DC8-654F-EF46-B4B5-5C3B0D266A42}" srcOrd="0" destOrd="0" presId="urn:microsoft.com/office/officeart/2005/8/layout/target2"/>
    <dgm:cxn modelId="{869833F6-47B9-EC43-909F-E3E2FCD692B9}" srcId="{838C7FF3-B8BB-E54F-945D-DC7264F50BE6}" destId="{E8C2B118-6BDC-7E48-B7D6-C66DE87139DA}" srcOrd="0" destOrd="0" parTransId="{966BC0DE-BD16-6E4C-B9DC-30E2C72E1F9A}" sibTransId="{13ED3279-946C-E947-87C9-32CCE62D5695}"/>
    <dgm:cxn modelId="{38B01548-B2A3-354E-86E6-E803C4BF4337}" type="presOf" srcId="{AB96E7FB-3E82-2C41-82E9-C7107DC59E64}" destId="{8B48EDD3-DB5E-7841-9838-7B45F1B6FCF3}" srcOrd="0" destOrd="0" presId="urn:microsoft.com/office/officeart/2005/8/layout/target2"/>
    <dgm:cxn modelId="{E79882B7-9245-7C48-B923-129B43B20BD8}" srcId="{838C7FF3-B8BB-E54F-945D-DC7264F50BE6}" destId="{B5CE3B60-FF18-154D-8491-C21821B1A544}" srcOrd="2" destOrd="0" parTransId="{E0C60BBD-93C3-C548-9566-DAF2F34A425C}" sibTransId="{2C7CA52D-496F-7F40-86E4-1E29DC006C50}"/>
    <dgm:cxn modelId="{22181D0A-8A95-754C-87F2-99AF22C2BAC9}" type="presOf" srcId="{838C7FF3-B8BB-E54F-945D-DC7264F50BE6}" destId="{7E8965CA-124C-5841-A1D7-8FE02BBA98D1}" srcOrd="0" destOrd="0" presId="urn:microsoft.com/office/officeart/2005/8/layout/target2"/>
    <dgm:cxn modelId="{5AED6275-216A-0B4C-B9E0-00F3E7058118}" type="presOf" srcId="{5384BCB3-AF0B-E244-96C3-6CCBA45A81E3}" destId="{33A2B240-3BDD-4F42-B776-19B257CDA092}" srcOrd="0" destOrd="0" presId="urn:microsoft.com/office/officeart/2005/8/layout/target2"/>
    <dgm:cxn modelId="{5C7F35FD-51E9-0340-B7C3-E26042D693C7}" srcId="{838C7FF3-B8BB-E54F-945D-DC7264F50BE6}" destId="{5384BCB3-AF0B-E244-96C3-6CCBA45A81E3}" srcOrd="1" destOrd="0" parTransId="{AFCC2CE0-81EE-5D44-8AFC-FB39944F4945}" sibTransId="{C4E7130D-FCC1-2941-B9A2-5057549E7246}"/>
    <dgm:cxn modelId="{A3AA8735-22CB-7A4B-88A4-B3A9F5CDB2D1}" srcId="{AB96E7FB-3E82-2C41-82E9-C7107DC59E64}" destId="{838C7FF3-B8BB-E54F-945D-DC7264F50BE6}" srcOrd="0" destOrd="0" parTransId="{F774FF3A-F76A-7745-97E3-9EE1661E8212}" sibTransId="{11A46697-C77E-FE4F-8165-7DA43613C3A9}"/>
    <dgm:cxn modelId="{EF5575C9-1383-534D-875F-D2E03D28F7CC}" type="presParOf" srcId="{8B48EDD3-DB5E-7841-9838-7B45F1B6FCF3}" destId="{48C758BD-1541-DF40-841E-32905E975CC5}" srcOrd="0" destOrd="0" presId="urn:microsoft.com/office/officeart/2005/8/layout/target2"/>
    <dgm:cxn modelId="{2CB6667D-5AA3-EF45-89E9-FB98455E15B1}" type="presParOf" srcId="{48C758BD-1541-DF40-841E-32905E975CC5}" destId="{7E8965CA-124C-5841-A1D7-8FE02BBA98D1}" srcOrd="0" destOrd="0" presId="urn:microsoft.com/office/officeart/2005/8/layout/target2"/>
    <dgm:cxn modelId="{5E88E71A-AFB2-5A4A-8FC8-05DBAD021CD7}" type="presParOf" srcId="{48C758BD-1541-DF40-841E-32905E975CC5}" destId="{3B448893-5292-3C4E-A588-1862FA0EA339}" srcOrd="1" destOrd="0" presId="urn:microsoft.com/office/officeart/2005/8/layout/target2"/>
    <dgm:cxn modelId="{5F2B14BB-9F66-B345-8D5E-48CCE9C68622}" type="presParOf" srcId="{3B448893-5292-3C4E-A588-1862FA0EA339}" destId="{32606DC8-654F-EF46-B4B5-5C3B0D266A42}" srcOrd="0" destOrd="0" presId="urn:microsoft.com/office/officeart/2005/8/layout/target2"/>
    <dgm:cxn modelId="{59550120-DB92-E845-AFDF-C91D9F8BA82B}" type="presParOf" srcId="{3B448893-5292-3C4E-A588-1862FA0EA339}" destId="{BAC8A7F1-ABC0-1E49-9552-391656AAAD70}" srcOrd="1" destOrd="0" presId="urn:microsoft.com/office/officeart/2005/8/layout/target2"/>
    <dgm:cxn modelId="{7E486886-2E10-FA44-8348-304E41034D69}" type="presParOf" srcId="{3B448893-5292-3C4E-A588-1862FA0EA339}" destId="{33A2B240-3BDD-4F42-B776-19B257CDA092}" srcOrd="2" destOrd="0" presId="urn:microsoft.com/office/officeart/2005/8/layout/target2"/>
    <dgm:cxn modelId="{C8125061-403C-6341-ABB1-16056C1D8C1D}" type="presParOf" srcId="{3B448893-5292-3C4E-A588-1862FA0EA339}" destId="{518FAE7C-B11B-2F48-93CE-EA8FE8703039}" srcOrd="3" destOrd="0" presId="urn:microsoft.com/office/officeart/2005/8/layout/target2"/>
    <dgm:cxn modelId="{D231D701-771D-8144-B0DA-42832A436D62}" type="presParOf" srcId="{3B448893-5292-3C4E-A588-1862FA0EA339}" destId="{0466B519-BD67-E64C-A017-BFF8956BF7B9}"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639D8A3-43DA-1948-A67B-4327A3AEDB9F}"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F89C640C-B258-A94F-89D5-6AACB5953640}">
      <dgm:prSet/>
      <dgm:spPr/>
      <dgm:t>
        <a:bodyPr/>
        <a:lstStyle/>
        <a:p>
          <a:pPr rtl="0"/>
          <a:r>
            <a:rPr lang="en-US" dirty="0" smtClean="0"/>
            <a:t>When the processor wishes to read or write data it issues a command to the DMA module containing:</a:t>
          </a:r>
          <a:endParaRPr lang="en-US" dirty="0"/>
        </a:p>
      </dgm:t>
    </dgm:pt>
    <dgm:pt modelId="{8F8FA120-5BAD-6244-81F9-5DCC5D92E331}" type="parTrans" cxnId="{A8DA017B-41BB-644C-BAAF-96A5E8F7A7E2}">
      <dgm:prSet/>
      <dgm:spPr/>
      <dgm:t>
        <a:bodyPr/>
        <a:lstStyle/>
        <a:p>
          <a:endParaRPr lang="en-US"/>
        </a:p>
      </dgm:t>
    </dgm:pt>
    <dgm:pt modelId="{5091CD62-2626-304B-B35B-A143787EEDCD}" type="sibTrans" cxnId="{A8DA017B-41BB-644C-BAAF-96A5E8F7A7E2}">
      <dgm:prSet/>
      <dgm:spPr/>
      <dgm:t>
        <a:bodyPr/>
        <a:lstStyle/>
        <a:p>
          <a:endParaRPr lang="en-US"/>
        </a:p>
      </dgm:t>
    </dgm:pt>
    <dgm:pt modelId="{F6721D9D-EFD0-384C-9B1E-45D8CD07D0EE}">
      <dgm:prSet/>
      <dgm:spPr>
        <a:solidFill>
          <a:schemeClr val="bg1">
            <a:lumMod val="95000"/>
          </a:schemeClr>
        </a:solidFill>
        <a:ln>
          <a:solidFill>
            <a:schemeClr val="accent1"/>
          </a:solidFill>
        </a:ln>
      </dgm:spPr>
      <dgm:t>
        <a:bodyPr/>
        <a:lstStyle/>
        <a:p>
          <a:pPr rtl="0"/>
          <a:r>
            <a:rPr lang="en-US" dirty="0" smtClean="0"/>
            <a:t>whether a read or write is requested </a:t>
          </a:r>
          <a:endParaRPr lang="en-US" dirty="0"/>
        </a:p>
      </dgm:t>
    </dgm:pt>
    <dgm:pt modelId="{D38EBD97-7FDF-5F43-9160-62C436260B18}" type="parTrans" cxnId="{3835737E-E019-EC4F-B352-C0BF767738E4}">
      <dgm:prSet/>
      <dgm:spPr/>
      <dgm:t>
        <a:bodyPr/>
        <a:lstStyle/>
        <a:p>
          <a:endParaRPr lang="en-US"/>
        </a:p>
      </dgm:t>
    </dgm:pt>
    <dgm:pt modelId="{3AA5FBDB-0EFF-A948-B412-DF9BA9E4975D}" type="sibTrans" cxnId="{3835737E-E019-EC4F-B352-C0BF767738E4}">
      <dgm:prSet/>
      <dgm:spPr/>
      <dgm:t>
        <a:bodyPr/>
        <a:lstStyle/>
        <a:p>
          <a:endParaRPr lang="en-US"/>
        </a:p>
      </dgm:t>
    </dgm:pt>
    <dgm:pt modelId="{D224F5F0-34DB-5545-9004-D999F10B3C22}">
      <dgm:prSet/>
      <dgm:spPr>
        <a:solidFill>
          <a:schemeClr val="bg1">
            <a:lumMod val="95000"/>
          </a:schemeClr>
        </a:solidFill>
        <a:ln>
          <a:solidFill>
            <a:schemeClr val="accent1"/>
          </a:solidFill>
        </a:ln>
      </dgm:spPr>
      <dgm:t>
        <a:bodyPr/>
        <a:lstStyle/>
        <a:p>
          <a:pPr rtl="0"/>
          <a:r>
            <a:rPr lang="en-US" dirty="0" smtClean="0"/>
            <a:t>the address of the I/O device involved</a:t>
          </a:r>
          <a:endParaRPr lang="en-US" dirty="0"/>
        </a:p>
      </dgm:t>
    </dgm:pt>
    <dgm:pt modelId="{90BC8B5E-286F-884C-95E8-ABA9DC374F6C}" type="parTrans" cxnId="{1248B69C-DE41-9A4E-B3DB-5F0BD5EDBE2B}">
      <dgm:prSet/>
      <dgm:spPr/>
      <dgm:t>
        <a:bodyPr/>
        <a:lstStyle/>
        <a:p>
          <a:endParaRPr lang="en-US"/>
        </a:p>
      </dgm:t>
    </dgm:pt>
    <dgm:pt modelId="{5A7E78B3-D729-C74A-BE60-D601A5967E9E}" type="sibTrans" cxnId="{1248B69C-DE41-9A4E-B3DB-5F0BD5EDBE2B}">
      <dgm:prSet/>
      <dgm:spPr/>
      <dgm:t>
        <a:bodyPr/>
        <a:lstStyle/>
        <a:p>
          <a:endParaRPr lang="en-US"/>
        </a:p>
      </dgm:t>
    </dgm:pt>
    <dgm:pt modelId="{6CAE0B0E-4793-EE44-95A1-C58F7887DD75}">
      <dgm:prSet/>
      <dgm:spPr>
        <a:solidFill>
          <a:schemeClr val="bg1">
            <a:lumMod val="95000"/>
          </a:schemeClr>
        </a:solidFill>
        <a:ln>
          <a:solidFill>
            <a:schemeClr val="accent1"/>
          </a:solidFill>
        </a:ln>
      </dgm:spPr>
      <dgm:t>
        <a:bodyPr/>
        <a:lstStyle/>
        <a:p>
          <a:pPr rtl="0"/>
          <a:r>
            <a:rPr lang="en-US" dirty="0" smtClean="0"/>
            <a:t>the starting location in memory to read/write</a:t>
          </a:r>
          <a:endParaRPr lang="en-US" dirty="0"/>
        </a:p>
      </dgm:t>
    </dgm:pt>
    <dgm:pt modelId="{63BDAD42-939D-F84B-B4D7-DBD635899C18}" type="parTrans" cxnId="{8D687622-91BD-8E4F-BC61-269309585F46}">
      <dgm:prSet/>
      <dgm:spPr/>
      <dgm:t>
        <a:bodyPr/>
        <a:lstStyle/>
        <a:p>
          <a:endParaRPr lang="en-US"/>
        </a:p>
      </dgm:t>
    </dgm:pt>
    <dgm:pt modelId="{DC8FA4B7-D8C8-204F-A3A1-75F778D3315F}" type="sibTrans" cxnId="{8D687622-91BD-8E4F-BC61-269309585F46}">
      <dgm:prSet/>
      <dgm:spPr/>
      <dgm:t>
        <a:bodyPr/>
        <a:lstStyle/>
        <a:p>
          <a:endParaRPr lang="en-US"/>
        </a:p>
      </dgm:t>
    </dgm:pt>
    <dgm:pt modelId="{0DEF6720-5A35-1F4D-AE99-EEE7413A586B}">
      <dgm:prSet/>
      <dgm:spPr>
        <a:solidFill>
          <a:schemeClr val="bg1">
            <a:lumMod val="95000"/>
          </a:schemeClr>
        </a:solidFill>
        <a:ln>
          <a:solidFill>
            <a:schemeClr val="accent1"/>
          </a:solidFill>
        </a:ln>
      </dgm:spPr>
      <dgm:t>
        <a:bodyPr/>
        <a:lstStyle/>
        <a:p>
          <a:pPr rtl="0"/>
          <a:r>
            <a:rPr lang="en-US" dirty="0" smtClean="0"/>
            <a:t>the number of words to be read/written</a:t>
          </a:r>
          <a:endParaRPr lang="en-US" dirty="0"/>
        </a:p>
      </dgm:t>
    </dgm:pt>
    <dgm:pt modelId="{371B5393-9BB3-D844-A6BA-41A602E229FC}" type="parTrans" cxnId="{43F5F701-5C9E-834C-BC2E-B7BB15BA690C}">
      <dgm:prSet/>
      <dgm:spPr/>
      <dgm:t>
        <a:bodyPr/>
        <a:lstStyle/>
        <a:p>
          <a:endParaRPr lang="en-US"/>
        </a:p>
      </dgm:t>
    </dgm:pt>
    <dgm:pt modelId="{7E48D897-6C0B-874F-A8B8-A7BAA32A85BC}" type="sibTrans" cxnId="{43F5F701-5C9E-834C-BC2E-B7BB15BA690C}">
      <dgm:prSet/>
      <dgm:spPr/>
      <dgm:t>
        <a:bodyPr/>
        <a:lstStyle/>
        <a:p>
          <a:endParaRPr lang="en-US"/>
        </a:p>
      </dgm:t>
    </dgm:pt>
    <dgm:pt modelId="{1EB828A1-9747-614C-8229-303A1BE44993}">
      <dgm:prSet/>
      <dgm:spPr>
        <a:solidFill>
          <a:schemeClr val="bg1">
            <a:lumMod val="95000"/>
          </a:schemeClr>
        </a:solidFill>
        <a:ln>
          <a:solidFill>
            <a:schemeClr val="accent1"/>
          </a:solidFill>
        </a:ln>
      </dgm:spPr>
      <dgm:t>
        <a:bodyPr/>
        <a:lstStyle/>
        <a:p>
          <a:pPr rtl="0"/>
          <a:endParaRPr lang="en-NZ" dirty="0"/>
        </a:p>
      </dgm:t>
    </dgm:pt>
    <dgm:pt modelId="{471BF28A-7E6B-1849-A6CD-BB2CC64988B0}" type="parTrans" cxnId="{1342D084-BB08-4546-B963-6FA119FC5624}">
      <dgm:prSet/>
      <dgm:spPr/>
      <dgm:t>
        <a:bodyPr/>
        <a:lstStyle/>
        <a:p>
          <a:endParaRPr lang="en-US"/>
        </a:p>
      </dgm:t>
    </dgm:pt>
    <dgm:pt modelId="{2344D804-4BC3-5C4B-AFF0-0646B2E8464A}" type="sibTrans" cxnId="{1342D084-BB08-4546-B963-6FA119FC5624}">
      <dgm:prSet/>
      <dgm:spPr/>
      <dgm:t>
        <a:bodyPr/>
        <a:lstStyle/>
        <a:p>
          <a:endParaRPr lang="en-US"/>
        </a:p>
      </dgm:t>
    </dgm:pt>
    <dgm:pt modelId="{198BB890-3133-E34F-9A29-9A161A15F1D1}" type="pres">
      <dgm:prSet presAssocID="{E639D8A3-43DA-1948-A67B-4327A3AEDB9F}" presName="Name0" presStyleCnt="0">
        <dgm:presLayoutVars>
          <dgm:dir/>
          <dgm:animLvl val="lvl"/>
          <dgm:resizeHandles val="exact"/>
        </dgm:presLayoutVars>
      </dgm:prSet>
      <dgm:spPr/>
      <dgm:t>
        <a:bodyPr/>
        <a:lstStyle/>
        <a:p>
          <a:endParaRPr lang="en-US"/>
        </a:p>
      </dgm:t>
    </dgm:pt>
    <dgm:pt modelId="{8780D908-14BC-8C4F-B8B5-A8EC6C6FD333}" type="pres">
      <dgm:prSet presAssocID="{F89C640C-B258-A94F-89D5-6AACB5953640}" presName="composite" presStyleCnt="0"/>
      <dgm:spPr/>
    </dgm:pt>
    <dgm:pt modelId="{E8F374D4-E010-1448-9581-DAC9505B7743}" type="pres">
      <dgm:prSet presAssocID="{F89C640C-B258-A94F-89D5-6AACB5953640}" presName="parTx" presStyleLbl="alignNode1" presStyleIdx="0" presStyleCnt="1">
        <dgm:presLayoutVars>
          <dgm:chMax val="0"/>
          <dgm:chPref val="0"/>
          <dgm:bulletEnabled val="1"/>
        </dgm:presLayoutVars>
      </dgm:prSet>
      <dgm:spPr/>
      <dgm:t>
        <a:bodyPr/>
        <a:lstStyle/>
        <a:p>
          <a:endParaRPr lang="en-US"/>
        </a:p>
      </dgm:t>
    </dgm:pt>
    <dgm:pt modelId="{755BED14-B317-D644-AE61-61E59E10D292}" type="pres">
      <dgm:prSet presAssocID="{F89C640C-B258-A94F-89D5-6AACB5953640}" presName="desTx" presStyleLbl="alignAccFollowNode1" presStyleIdx="0" presStyleCnt="1">
        <dgm:presLayoutVars>
          <dgm:bulletEnabled val="1"/>
        </dgm:presLayoutVars>
      </dgm:prSet>
      <dgm:spPr/>
      <dgm:t>
        <a:bodyPr/>
        <a:lstStyle/>
        <a:p>
          <a:endParaRPr lang="en-US"/>
        </a:p>
      </dgm:t>
    </dgm:pt>
  </dgm:ptLst>
  <dgm:cxnLst>
    <dgm:cxn modelId="{52AA9F9A-86B6-2040-A94F-32B2CB0AC590}" type="presOf" srcId="{1EB828A1-9747-614C-8229-303A1BE44993}" destId="{755BED14-B317-D644-AE61-61E59E10D292}" srcOrd="0" destOrd="4" presId="urn:microsoft.com/office/officeart/2005/8/layout/hList1"/>
    <dgm:cxn modelId="{CBE03D4C-00DC-F948-89CE-4089C0C845E1}" type="presOf" srcId="{6CAE0B0E-4793-EE44-95A1-C58F7887DD75}" destId="{755BED14-B317-D644-AE61-61E59E10D292}" srcOrd="0" destOrd="2" presId="urn:microsoft.com/office/officeart/2005/8/layout/hList1"/>
    <dgm:cxn modelId="{DF97C218-776F-854E-8075-ADC36BB00F51}" type="presOf" srcId="{F89C640C-B258-A94F-89D5-6AACB5953640}" destId="{E8F374D4-E010-1448-9581-DAC9505B7743}" srcOrd="0" destOrd="0" presId="urn:microsoft.com/office/officeart/2005/8/layout/hList1"/>
    <dgm:cxn modelId="{22AA1EDC-50BD-3146-A825-5147855BA96C}" type="presOf" srcId="{F6721D9D-EFD0-384C-9B1E-45D8CD07D0EE}" destId="{755BED14-B317-D644-AE61-61E59E10D292}" srcOrd="0" destOrd="0" presId="urn:microsoft.com/office/officeart/2005/8/layout/hList1"/>
    <dgm:cxn modelId="{1248B69C-DE41-9A4E-B3DB-5F0BD5EDBE2B}" srcId="{F89C640C-B258-A94F-89D5-6AACB5953640}" destId="{D224F5F0-34DB-5545-9004-D999F10B3C22}" srcOrd="1" destOrd="0" parTransId="{90BC8B5E-286F-884C-95E8-ABA9DC374F6C}" sibTransId="{5A7E78B3-D729-C74A-BE60-D601A5967E9E}"/>
    <dgm:cxn modelId="{B98FF141-FED2-5C4E-888A-E68ECA174863}" type="presOf" srcId="{0DEF6720-5A35-1F4D-AE99-EEE7413A586B}" destId="{755BED14-B317-D644-AE61-61E59E10D292}" srcOrd="0" destOrd="3" presId="urn:microsoft.com/office/officeart/2005/8/layout/hList1"/>
    <dgm:cxn modelId="{AEFFA38F-9136-A54F-9A0C-A17A152A223C}" type="presOf" srcId="{E639D8A3-43DA-1948-A67B-4327A3AEDB9F}" destId="{198BB890-3133-E34F-9A29-9A161A15F1D1}" srcOrd="0" destOrd="0" presId="urn:microsoft.com/office/officeart/2005/8/layout/hList1"/>
    <dgm:cxn modelId="{1342D084-BB08-4546-B963-6FA119FC5624}" srcId="{F89C640C-B258-A94F-89D5-6AACB5953640}" destId="{1EB828A1-9747-614C-8229-303A1BE44993}" srcOrd="4" destOrd="0" parTransId="{471BF28A-7E6B-1849-A6CD-BB2CC64988B0}" sibTransId="{2344D804-4BC3-5C4B-AFF0-0646B2E8464A}"/>
    <dgm:cxn modelId="{8D687622-91BD-8E4F-BC61-269309585F46}" srcId="{F89C640C-B258-A94F-89D5-6AACB5953640}" destId="{6CAE0B0E-4793-EE44-95A1-C58F7887DD75}" srcOrd="2" destOrd="0" parTransId="{63BDAD42-939D-F84B-B4D7-DBD635899C18}" sibTransId="{DC8FA4B7-D8C8-204F-A3A1-75F778D3315F}"/>
    <dgm:cxn modelId="{3835737E-E019-EC4F-B352-C0BF767738E4}" srcId="{F89C640C-B258-A94F-89D5-6AACB5953640}" destId="{F6721D9D-EFD0-384C-9B1E-45D8CD07D0EE}" srcOrd="0" destOrd="0" parTransId="{D38EBD97-7FDF-5F43-9160-62C436260B18}" sibTransId="{3AA5FBDB-0EFF-A948-B412-DF9BA9E4975D}"/>
    <dgm:cxn modelId="{A8DA017B-41BB-644C-BAAF-96A5E8F7A7E2}" srcId="{E639D8A3-43DA-1948-A67B-4327A3AEDB9F}" destId="{F89C640C-B258-A94F-89D5-6AACB5953640}" srcOrd="0" destOrd="0" parTransId="{8F8FA120-5BAD-6244-81F9-5DCC5D92E331}" sibTransId="{5091CD62-2626-304B-B35B-A143787EEDCD}"/>
    <dgm:cxn modelId="{43F5F701-5C9E-834C-BC2E-B7BB15BA690C}" srcId="{F89C640C-B258-A94F-89D5-6AACB5953640}" destId="{0DEF6720-5A35-1F4D-AE99-EEE7413A586B}" srcOrd="3" destOrd="0" parTransId="{371B5393-9BB3-D844-A6BA-41A602E229FC}" sibTransId="{7E48D897-6C0B-874F-A8B8-A7BAA32A85BC}"/>
    <dgm:cxn modelId="{01DF966E-631C-FF42-9E4C-B0406A32E20F}" type="presOf" srcId="{D224F5F0-34DB-5545-9004-D999F10B3C22}" destId="{755BED14-B317-D644-AE61-61E59E10D292}" srcOrd="0" destOrd="1" presId="urn:microsoft.com/office/officeart/2005/8/layout/hList1"/>
    <dgm:cxn modelId="{91388C03-7FC6-A44A-8BF1-2D5B45AF0219}" type="presParOf" srcId="{198BB890-3133-E34F-9A29-9A161A15F1D1}" destId="{8780D908-14BC-8C4F-B8B5-A8EC6C6FD333}" srcOrd="0" destOrd="0" presId="urn:microsoft.com/office/officeart/2005/8/layout/hList1"/>
    <dgm:cxn modelId="{0F801D94-772E-E043-A08C-97E6DC9BFF32}" type="presParOf" srcId="{8780D908-14BC-8C4F-B8B5-A8EC6C6FD333}" destId="{E8F374D4-E010-1448-9581-DAC9505B7743}" srcOrd="0" destOrd="0" presId="urn:microsoft.com/office/officeart/2005/8/layout/hList1"/>
    <dgm:cxn modelId="{9C296D6F-0F13-184A-8107-C61C249306B8}" type="presParOf" srcId="{8780D908-14BC-8C4F-B8B5-A8EC6C6FD333}" destId="{755BED14-B317-D644-AE61-61E59E10D29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5B62A0-CE3B-5F4A-A1BA-04553DDB54DB}" type="doc">
      <dgm:prSet loTypeId="urn:microsoft.com/office/officeart/2005/8/layout/bProcess4" loCatId="process" qsTypeId="urn:microsoft.com/office/officeart/2005/8/quickstyle/simple4" qsCatId="simple" csTypeId="urn:microsoft.com/office/officeart/2005/8/colors/accent1_2" csCatId="accent1" phldr="1"/>
      <dgm:spPr/>
      <dgm:t>
        <a:bodyPr/>
        <a:lstStyle/>
        <a:p>
          <a:endParaRPr lang="en-US"/>
        </a:p>
      </dgm:t>
    </dgm:pt>
    <dgm:pt modelId="{E7C1FB02-03C4-434A-8A56-BF7B60B0B679}">
      <dgm:prSet/>
      <dgm:spPr/>
      <dgm:t>
        <a:bodyPr/>
        <a:lstStyle/>
        <a:p>
          <a:pPr rtl="0"/>
          <a:r>
            <a:rPr lang="en-US" dirty="0" smtClean="0"/>
            <a:t>Performance</a:t>
          </a:r>
          <a:endParaRPr lang="en-US" dirty="0"/>
        </a:p>
      </dgm:t>
    </dgm:pt>
    <dgm:pt modelId="{B03A4C55-B70F-D34B-AE39-4229994311F7}" type="parTrans" cxnId="{A8724253-940A-4B40-B83A-000C93AC7921}">
      <dgm:prSet/>
      <dgm:spPr/>
      <dgm:t>
        <a:bodyPr/>
        <a:lstStyle/>
        <a:p>
          <a:endParaRPr lang="en-US"/>
        </a:p>
      </dgm:t>
    </dgm:pt>
    <dgm:pt modelId="{EDCF6AC3-3D70-7C4B-9F81-801EE614353A}" type="sibTrans" cxnId="{A8724253-940A-4B40-B83A-000C93AC7921}">
      <dgm:prSet/>
      <dgm:spPr>
        <a:solidFill>
          <a:schemeClr val="bg1"/>
        </a:solidFill>
        <a:ln>
          <a:solidFill>
            <a:schemeClr val="accent1">
              <a:alpha val="90000"/>
            </a:schemeClr>
          </a:solidFill>
        </a:ln>
      </dgm:spPr>
      <dgm:t>
        <a:bodyPr/>
        <a:lstStyle/>
        <a:p>
          <a:endParaRPr lang="en-US" dirty="0"/>
        </a:p>
      </dgm:t>
    </dgm:pt>
    <dgm:pt modelId="{F0719869-0A70-DA4E-BC78-A1998FAFE565}">
      <dgm:prSet/>
      <dgm:spPr/>
      <dgm:t>
        <a:bodyPr/>
        <a:lstStyle/>
        <a:p>
          <a:pPr rtl="0"/>
          <a:r>
            <a:rPr lang="en-US" dirty="0" smtClean="0"/>
            <a:t>a system with multiple processors will yield greater performance if work can be done in parallel</a:t>
          </a:r>
          <a:endParaRPr lang="en-US" dirty="0"/>
        </a:p>
      </dgm:t>
    </dgm:pt>
    <dgm:pt modelId="{936C5351-23AA-E846-B110-6D31984AB1F9}" type="parTrans" cxnId="{2B78E48A-59BC-E145-B585-8667B0902828}">
      <dgm:prSet/>
      <dgm:spPr/>
      <dgm:t>
        <a:bodyPr/>
        <a:lstStyle/>
        <a:p>
          <a:endParaRPr lang="en-US"/>
        </a:p>
      </dgm:t>
    </dgm:pt>
    <dgm:pt modelId="{368F2C33-4E02-0943-ADED-B2BE5EBA032C}" type="sibTrans" cxnId="{2B78E48A-59BC-E145-B585-8667B0902828}">
      <dgm:prSet/>
      <dgm:spPr/>
      <dgm:t>
        <a:bodyPr/>
        <a:lstStyle/>
        <a:p>
          <a:endParaRPr lang="en-US"/>
        </a:p>
      </dgm:t>
    </dgm:pt>
    <dgm:pt modelId="{3FF9C8E6-CA62-A24F-BA0D-84451CDF4A22}">
      <dgm:prSet/>
      <dgm:spPr/>
      <dgm:t>
        <a:bodyPr/>
        <a:lstStyle/>
        <a:p>
          <a:pPr rtl="0"/>
          <a:r>
            <a:rPr lang="en-US" dirty="0" smtClean="0"/>
            <a:t>Availability</a:t>
          </a:r>
          <a:endParaRPr lang="en-US" dirty="0"/>
        </a:p>
      </dgm:t>
    </dgm:pt>
    <dgm:pt modelId="{4DC4CAFC-2FEB-774F-B598-57A6768EAC4B}" type="parTrans" cxnId="{35AA5C8E-D378-4846-82A3-4B16CDA92A7D}">
      <dgm:prSet/>
      <dgm:spPr/>
      <dgm:t>
        <a:bodyPr/>
        <a:lstStyle/>
        <a:p>
          <a:endParaRPr lang="en-US"/>
        </a:p>
      </dgm:t>
    </dgm:pt>
    <dgm:pt modelId="{7541F988-1FFC-F24D-BA9C-19D301A8E7DD}" type="sibTrans" cxnId="{35AA5C8E-D378-4846-82A3-4B16CDA92A7D}">
      <dgm:prSet/>
      <dgm:spPr>
        <a:solidFill>
          <a:schemeClr val="bg1"/>
        </a:solidFill>
        <a:ln>
          <a:solidFill>
            <a:schemeClr val="accent1">
              <a:alpha val="90000"/>
            </a:schemeClr>
          </a:solidFill>
        </a:ln>
      </dgm:spPr>
      <dgm:t>
        <a:bodyPr/>
        <a:lstStyle/>
        <a:p>
          <a:endParaRPr lang="en-US" dirty="0"/>
        </a:p>
      </dgm:t>
    </dgm:pt>
    <dgm:pt modelId="{26B170FE-9DB6-FB42-B483-C27D33F9331D}">
      <dgm:prSet/>
      <dgm:spPr/>
      <dgm:t>
        <a:bodyPr/>
        <a:lstStyle/>
        <a:p>
          <a:pPr rtl="0"/>
          <a:r>
            <a:rPr lang="en-US" dirty="0" smtClean="0"/>
            <a:t>the failure of a single processor does not halt the machine</a:t>
          </a:r>
          <a:endParaRPr lang="en-US" dirty="0"/>
        </a:p>
      </dgm:t>
    </dgm:pt>
    <dgm:pt modelId="{97AA75CD-DBBC-4D42-8CD8-71E632A2C1B8}" type="parTrans" cxnId="{4E9BEB37-44AB-E941-9468-95BB5D4BE64E}">
      <dgm:prSet/>
      <dgm:spPr/>
      <dgm:t>
        <a:bodyPr/>
        <a:lstStyle/>
        <a:p>
          <a:endParaRPr lang="en-US"/>
        </a:p>
      </dgm:t>
    </dgm:pt>
    <dgm:pt modelId="{CABBE03D-D385-8542-8D65-98E8EBD1822E}" type="sibTrans" cxnId="{4E9BEB37-44AB-E941-9468-95BB5D4BE64E}">
      <dgm:prSet/>
      <dgm:spPr/>
      <dgm:t>
        <a:bodyPr/>
        <a:lstStyle/>
        <a:p>
          <a:endParaRPr lang="en-US"/>
        </a:p>
      </dgm:t>
    </dgm:pt>
    <dgm:pt modelId="{45B86229-4C7C-8149-B0CA-E1DC43B6BD32}">
      <dgm:prSet/>
      <dgm:spPr/>
      <dgm:t>
        <a:bodyPr/>
        <a:lstStyle/>
        <a:p>
          <a:pPr rtl="0"/>
          <a:r>
            <a:rPr lang="en-US" dirty="0" smtClean="0"/>
            <a:t>Incremental Growth</a:t>
          </a:r>
          <a:endParaRPr lang="en-US" dirty="0"/>
        </a:p>
      </dgm:t>
    </dgm:pt>
    <dgm:pt modelId="{BAA5497B-150F-AE44-876C-8DB3BA34E4D9}" type="parTrans" cxnId="{E647CAE8-B716-BE42-9366-0709332144ED}">
      <dgm:prSet/>
      <dgm:spPr/>
      <dgm:t>
        <a:bodyPr/>
        <a:lstStyle/>
        <a:p>
          <a:endParaRPr lang="en-US"/>
        </a:p>
      </dgm:t>
    </dgm:pt>
    <dgm:pt modelId="{4AD618F7-A81B-544D-B639-85D36E287274}" type="sibTrans" cxnId="{E647CAE8-B716-BE42-9366-0709332144ED}">
      <dgm:prSet/>
      <dgm:spPr>
        <a:solidFill>
          <a:schemeClr val="bg1"/>
        </a:solidFill>
        <a:ln>
          <a:solidFill>
            <a:schemeClr val="accent1">
              <a:alpha val="90000"/>
            </a:schemeClr>
          </a:solidFill>
        </a:ln>
      </dgm:spPr>
      <dgm:t>
        <a:bodyPr/>
        <a:lstStyle/>
        <a:p>
          <a:endParaRPr lang="en-US" dirty="0"/>
        </a:p>
      </dgm:t>
    </dgm:pt>
    <dgm:pt modelId="{7252DDE6-22C7-8940-8BA3-3C77E766407E}">
      <dgm:prSet/>
      <dgm:spPr/>
      <dgm:t>
        <a:bodyPr/>
        <a:lstStyle/>
        <a:p>
          <a:pPr rtl="0"/>
          <a:r>
            <a:rPr lang="en-US" dirty="0" smtClean="0"/>
            <a:t>an additional processor can be added to enhance performance</a:t>
          </a:r>
          <a:endParaRPr lang="en-US" dirty="0"/>
        </a:p>
      </dgm:t>
    </dgm:pt>
    <dgm:pt modelId="{0E5C20E0-AE3D-CD4F-ADE5-225362F62DEE}" type="parTrans" cxnId="{8853887D-E2A1-0540-B2DC-EC34C0DCBC29}">
      <dgm:prSet/>
      <dgm:spPr/>
      <dgm:t>
        <a:bodyPr/>
        <a:lstStyle/>
        <a:p>
          <a:endParaRPr lang="en-US"/>
        </a:p>
      </dgm:t>
    </dgm:pt>
    <dgm:pt modelId="{4B838EFE-2BCD-014E-B40F-D4D787228DF5}" type="sibTrans" cxnId="{8853887D-E2A1-0540-B2DC-EC34C0DCBC29}">
      <dgm:prSet/>
      <dgm:spPr/>
      <dgm:t>
        <a:bodyPr/>
        <a:lstStyle/>
        <a:p>
          <a:endParaRPr lang="en-US"/>
        </a:p>
      </dgm:t>
    </dgm:pt>
    <dgm:pt modelId="{4515DE4F-954E-A74C-A52D-B54823E7E787}">
      <dgm:prSet/>
      <dgm:spPr/>
      <dgm:t>
        <a:bodyPr/>
        <a:lstStyle/>
        <a:p>
          <a:pPr rtl="0"/>
          <a:r>
            <a:rPr lang="en-US" dirty="0" smtClean="0"/>
            <a:t>Scaling</a:t>
          </a:r>
          <a:endParaRPr lang="en-US" dirty="0"/>
        </a:p>
      </dgm:t>
    </dgm:pt>
    <dgm:pt modelId="{4B6A4A52-6A98-074D-9B49-B800B611AA28}" type="parTrans" cxnId="{A6CF6198-FAFA-F046-B859-6B019B6A01CC}">
      <dgm:prSet/>
      <dgm:spPr/>
      <dgm:t>
        <a:bodyPr/>
        <a:lstStyle/>
        <a:p>
          <a:endParaRPr lang="en-US"/>
        </a:p>
      </dgm:t>
    </dgm:pt>
    <dgm:pt modelId="{11E4FB1E-4D57-1145-9324-23F65AC54052}" type="sibTrans" cxnId="{A6CF6198-FAFA-F046-B859-6B019B6A01CC}">
      <dgm:prSet/>
      <dgm:spPr/>
      <dgm:t>
        <a:bodyPr/>
        <a:lstStyle/>
        <a:p>
          <a:endParaRPr lang="en-US"/>
        </a:p>
      </dgm:t>
    </dgm:pt>
    <dgm:pt modelId="{B69DF90F-044A-1148-8BFA-115632C71C7C}">
      <dgm:prSet/>
      <dgm:spPr/>
      <dgm:t>
        <a:bodyPr/>
        <a:lstStyle/>
        <a:p>
          <a:pPr rtl="0"/>
          <a:r>
            <a:rPr lang="en-US" dirty="0" smtClean="0"/>
            <a:t>vendors can offer a range of products with different price and performance characteristics</a:t>
          </a:r>
          <a:endParaRPr lang="en-US" dirty="0"/>
        </a:p>
      </dgm:t>
    </dgm:pt>
    <dgm:pt modelId="{88D10DB5-C3A5-7349-BA34-8241F14A506A}" type="parTrans" cxnId="{4F4814BD-8B5C-2B4F-BE39-95BF6F75FCE4}">
      <dgm:prSet/>
      <dgm:spPr/>
      <dgm:t>
        <a:bodyPr/>
        <a:lstStyle/>
        <a:p>
          <a:endParaRPr lang="en-US"/>
        </a:p>
      </dgm:t>
    </dgm:pt>
    <dgm:pt modelId="{C9B26143-EB41-654F-8991-4BB5D13EF08D}" type="sibTrans" cxnId="{4F4814BD-8B5C-2B4F-BE39-95BF6F75FCE4}">
      <dgm:prSet/>
      <dgm:spPr/>
      <dgm:t>
        <a:bodyPr/>
        <a:lstStyle/>
        <a:p>
          <a:endParaRPr lang="en-US"/>
        </a:p>
      </dgm:t>
    </dgm:pt>
    <dgm:pt modelId="{33DB8B0C-8469-E043-9272-1BC16C98E1CF}" type="pres">
      <dgm:prSet presAssocID="{0F5B62A0-CE3B-5F4A-A1BA-04553DDB54DB}" presName="Name0" presStyleCnt="0">
        <dgm:presLayoutVars>
          <dgm:dir/>
          <dgm:resizeHandles/>
        </dgm:presLayoutVars>
      </dgm:prSet>
      <dgm:spPr/>
      <dgm:t>
        <a:bodyPr/>
        <a:lstStyle/>
        <a:p>
          <a:endParaRPr lang="en-US"/>
        </a:p>
      </dgm:t>
    </dgm:pt>
    <dgm:pt modelId="{4032870D-BB36-4446-A83B-A123B1257ADE}" type="pres">
      <dgm:prSet presAssocID="{E7C1FB02-03C4-434A-8A56-BF7B60B0B679}" presName="compNode" presStyleCnt="0"/>
      <dgm:spPr/>
    </dgm:pt>
    <dgm:pt modelId="{43573063-CA93-5444-9C05-D2E0C777AE8F}" type="pres">
      <dgm:prSet presAssocID="{E7C1FB02-03C4-434A-8A56-BF7B60B0B679}" presName="dummyConnPt" presStyleCnt="0"/>
      <dgm:spPr/>
    </dgm:pt>
    <dgm:pt modelId="{4F0A6739-89F1-9D49-9BCE-093F07891350}" type="pres">
      <dgm:prSet presAssocID="{E7C1FB02-03C4-434A-8A56-BF7B60B0B679}" presName="node" presStyleLbl="node1" presStyleIdx="0" presStyleCnt="4">
        <dgm:presLayoutVars>
          <dgm:bulletEnabled val="1"/>
        </dgm:presLayoutVars>
      </dgm:prSet>
      <dgm:spPr/>
      <dgm:t>
        <a:bodyPr/>
        <a:lstStyle/>
        <a:p>
          <a:endParaRPr lang="en-US"/>
        </a:p>
      </dgm:t>
    </dgm:pt>
    <dgm:pt modelId="{57156A5F-5C81-8041-AF06-2D774109E205}" type="pres">
      <dgm:prSet presAssocID="{EDCF6AC3-3D70-7C4B-9F81-801EE614353A}" presName="sibTrans" presStyleLbl="bgSibTrans2D1" presStyleIdx="0" presStyleCnt="3"/>
      <dgm:spPr/>
      <dgm:t>
        <a:bodyPr/>
        <a:lstStyle/>
        <a:p>
          <a:endParaRPr lang="en-US"/>
        </a:p>
      </dgm:t>
    </dgm:pt>
    <dgm:pt modelId="{9E9FEA06-477D-9247-A3C1-7585500A6BE8}" type="pres">
      <dgm:prSet presAssocID="{3FF9C8E6-CA62-A24F-BA0D-84451CDF4A22}" presName="compNode" presStyleCnt="0"/>
      <dgm:spPr/>
    </dgm:pt>
    <dgm:pt modelId="{348E7B86-0BB8-1C4A-97DB-B65C4A872086}" type="pres">
      <dgm:prSet presAssocID="{3FF9C8E6-CA62-A24F-BA0D-84451CDF4A22}" presName="dummyConnPt" presStyleCnt="0"/>
      <dgm:spPr/>
    </dgm:pt>
    <dgm:pt modelId="{E085D1BB-EE4A-EF41-8C95-AA24FBC9B667}" type="pres">
      <dgm:prSet presAssocID="{3FF9C8E6-CA62-A24F-BA0D-84451CDF4A22}" presName="node" presStyleLbl="node1" presStyleIdx="1" presStyleCnt="4">
        <dgm:presLayoutVars>
          <dgm:bulletEnabled val="1"/>
        </dgm:presLayoutVars>
      </dgm:prSet>
      <dgm:spPr/>
      <dgm:t>
        <a:bodyPr/>
        <a:lstStyle/>
        <a:p>
          <a:endParaRPr lang="en-US"/>
        </a:p>
      </dgm:t>
    </dgm:pt>
    <dgm:pt modelId="{2BE430A8-E5F4-514B-9379-D42B6BB62557}" type="pres">
      <dgm:prSet presAssocID="{7541F988-1FFC-F24D-BA9C-19D301A8E7DD}" presName="sibTrans" presStyleLbl="bgSibTrans2D1" presStyleIdx="1" presStyleCnt="3"/>
      <dgm:spPr/>
      <dgm:t>
        <a:bodyPr/>
        <a:lstStyle/>
        <a:p>
          <a:endParaRPr lang="en-US"/>
        </a:p>
      </dgm:t>
    </dgm:pt>
    <dgm:pt modelId="{E772A6A1-EFAA-4D4D-8681-A263D8747F77}" type="pres">
      <dgm:prSet presAssocID="{45B86229-4C7C-8149-B0CA-E1DC43B6BD32}" presName="compNode" presStyleCnt="0"/>
      <dgm:spPr/>
    </dgm:pt>
    <dgm:pt modelId="{147839DE-6B86-EF49-A851-39A624510500}" type="pres">
      <dgm:prSet presAssocID="{45B86229-4C7C-8149-B0CA-E1DC43B6BD32}" presName="dummyConnPt" presStyleCnt="0"/>
      <dgm:spPr/>
    </dgm:pt>
    <dgm:pt modelId="{9EEA4761-437E-2447-AEF1-80F6AEAAE1CD}" type="pres">
      <dgm:prSet presAssocID="{45B86229-4C7C-8149-B0CA-E1DC43B6BD32}" presName="node" presStyleLbl="node1" presStyleIdx="2" presStyleCnt="4">
        <dgm:presLayoutVars>
          <dgm:bulletEnabled val="1"/>
        </dgm:presLayoutVars>
      </dgm:prSet>
      <dgm:spPr/>
      <dgm:t>
        <a:bodyPr/>
        <a:lstStyle/>
        <a:p>
          <a:endParaRPr lang="en-US"/>
        </a:p>
      </dgm:t>
    </dgm:pt>
    <dgm:pt modelId="{E21EC75D-96AD-7C4A-8699-BE859CB688BE}" type="pres">
      <dgm:prSet presAssocID="{4AD618F7-A81B-544D-B639-85D36E287274}" presName="sibTrans" presStyleLbl="bgSibTrans2D1" presStyleIdx="2" presStyleCnt="3"/>
      <dgm:spPr/>
      <dgm:t>
        <a:bodyPr/>
        <a:lstStyle/>
        <a:p>
          <a:endParaRPr lang="en-US"/>
        </a:p>
      </dgm:t>
    </dgm:pt>
    <dgm:pt modelId="{BD6DFBA6-2BC7-3F48-9184-23CD2E4EACBF}" type="pres">
      <dgm:prSet presAssocID="{4515DE4F-954E-A74C-A52D-B54823E7E787}" presName="compNode" presStyleCnt="0"/>
      <dgm:spPr/>
    </dgm:pt>
    <dgm:pt modelId="{17B8C7FE-160A-6A4F-8528-D6C8900FF282}" type="pres">
      <dgm:prSet presAssocID="{4515DE4F-954E-A74C-A52D-B54823E7E787}" presName="dummyConnPt" presStyleCnt="0"/>
      <dgm:spPr/>
    </dgm:pt>
    <dgm:pt modelId="{90AC56CC-20EA-BC4D-9739-42C5F93BB9B9}" type="pres">
      <dgm:prSet presAssocID="{4515DE4F-954E-A74C-A52D-B54823E7E787}" presName="node" presStyleLbl="node1" presStyleIdx="3" presStyleCnt="4">
        <dgm:presLayoutVars>
          <dgm:bulletEnabled val="1"/>
        </dgm:presLayoutVars>
      </dgm:prSet>
      <dgm:spPr/>
      <dgm:t>
        <a:bodyPr/>
        <a:lstStyle/>
        <a:p>
          <a:endParaRPr lang="en-US"/>
        </a:p>
      </dgm:t>
    </dgm:pt>
  </dgm:ptLst>
  <dgm:cxnLst>
    <dgm:cxn modelId="{431A2D68-877F-4147-8ED4-6F9D4F67664E}" type="presOf" srcId="{45B86229-4C7C-8149-B0CA-E1DC43B6BD32}" destId="{9EEA4761-437E-2447-AEF1-80F6AEAAE1CD}" srcOrd="0" destOrd="0" presId="urn:microsoft.com/office/officeart/2005/8/layout/bProcess4"/>
    <dgm:cxn modelId="{A8724253-940A-4B40-B83A-000C93AC7921}" srcId="{0F5B62A0-CE3B-5F4A-A1BA-04553DDB54DB}" destId="{E7C1FB02-03C4-434A-8A56-BF7B60B0B679}" srcOrd="0" destOrd="0" parTransId="{B03A4C55-B70F-D34B-AE39-4229994311F7}" sibTransId="{EDCF6AC3-3D70-7C4B-9F81-801EE614353A}"/>
    <dgm:cxn modelId="{E647CAE8-B716-BE42-9366-0709332144ED}" srcId="{0F5B62A0-CE3B-5F4A-A1BA-04553DDB54DB}" destId="{45B86229-4C7C-8149-B0CA-E1DC43B6BD32}" srcOrd="2" destOrd="0" parTransId="{BAA5497B-150F-AE44-876C-8DB3BA34E4D9}" sibTransId="{4AD618F7-A81B-544D-B639-85D36E287274}"/>
    <dgm:cxn modelId="{4F4814BD-8B5C-2B4F-BE39-95BF6F75FCE4}" srcId="{4515DE4F-954E-A74C-A52D-B54823E7E787}" destId="{B69DF90F-044A-1148-8BFA-115632C71C7C}" srcOrd="0" destOrd="0" parTransId="{88D10DB5-C3A5-7349-BA34-8241F14A506A}" sibTransId="{C9B26143-EB41-654F-8991-4BB5D13EF08D}"/>
    <dgm:cxn modelId="{D621DB36-5E06-4F4D-B973-F698313D2D6A}" type="presOf" srcId="{4515DE4F-954E-A74C-A52D-B54823E7E787}" destId="{90AC56CC-20EA-BC4D-9739-42C5F93BB9B9}" srcOrd="0" destOrd="0" presId="urn:microsoft.com/office/officeart/2005/8/layout/bProcess4"/>
    <dgm:cxn modelId="{F006BB1F-64A7-2247-A6E9-83091D238B1C}" type="presOf" srcId="{4AD618F7-A81B-544D-B639-85D36E287274}" destId="{E21EC75D-96AD-7C4A-8699-BE859CB688BE}" srcOrd="0" destOrd="0" presId="urn:microsoft.com/office/officeart/2005/8/layout/bProcess4"/>
    <dgm:cxn modelId="{EA2AE224-FE30-2449-847F-2ECEDBCCBFD1}" type="presOf" srcId="{F0719869-0A70-DA4E-BC78-A1998FAFE565}" destId="{4F0A6739-89F1-9D49-9BCE-093F07891350}" srcOrd="0" destOrd="1" presId="urn:microsoft.com/office/officeart/2005/8/layout/bProcess4"/>
    <dgm:cxn modelId="{2B78E48A-59BC-E145-B585-8667B0902828}" srcId="{E7C1FB02-03C4-434A-8A56-BF7B60B0B679}" destId="{F0719869-0A70-DA4E-BC78-A1998FAFE565}" srcOrd="0" destOrd="0" parTransId="{936C5351-23AA-E846-B110-6D31984AB1F9}" sibTransId="{368F2C33-4E02-0943-ADED-B2BE5EBA032C}"/>
    <dgm:cxn modelId="{36ED5B02-F364-DD46-BEF1-52AFA751065A}" type="presOf" srcId="{EDCF6AC3-3D70-7C4B-9F81-801EE614353A}" destId="{57156A5F-5C81-8041-AF06-2D774109E205}" srcOrd="0" destOrd="0" presId="urn:microsoft.com/office/officeart/2005/8/layout/bProcess4"/>
    <dgm:cxn modelId="{35AA5C8E-D378-4846-82A3-4B16CDA92A7D}" srcId="{0F5B62A0-CE3B-5F4A-A1BA-04553DDB54DB}" destId="{3FF9C8E6-CA62-A24F-BA0D-84451CDF4A22}" srcOrd="1" destOrd="0" parTransId="{4DC4CAFC-2FEB-774F-B598-57A6768EAC4B}" sibTransId="{7541F988-1FFC-F24D-BA9C-19D301A8E7DD}"/>
    <dgm:cxn modelId="{76116C33-72D7-5F41-B94A-C47806879B3A}" type="presOf" srcId="{3FF9C8E6-CA62-A24F-BA0D-84451CDF4A22}" destId="{E085D1BB-EE4A-EF41-8C95-AA24FBC9B667}" srcOrd="0" destOrd="0" presId="urn:microsoft.com/office/officeart/2005/8/layout/bProcess4"/>
    <dgm:cxn modelId="{B6CA6F48-2C9B-5F40-AF0B-7FF8C0E7B800}" type="presOf" srcId="{E7C1FB02-03C4-434A-8A56-BF7B60B0B679}" destId="{4F0A6739-89F1-9D49-9BCE-093F07891350}" srcOrd="0" destOrd="0" presId="urn:microsoft.com/office/officeart/2005/8/layout/bProcess4"/>
    <dgm:cxn modelId="{8853887D-E2A1-0540-B2DC-EC34C0DCBC29}" srcId="{45B86229-4C7C-8149-B0CA-E1DC43B6BD32}" destId="{7252DDE6-22C7-8940-8BA3-3C77E766407E}" srcOrd="0" destOrd="0" parTransId="{0E5C20E0-AE3D-CD4F-ADE5-225362F62DEE}" sibTransId="{4B838EFE-2BCD-014E-B40F-D4D787228DF5}"/>
    <dgm:cxn modelId="{E75B54C5-49D4-9840-A5F6-2EED6932E85F}" type="presOf" srcId="{7541F988-1FFC-F24D-BA9C-19D301A8E7DD}" destId="{2BE430A8-E5F4-514B-9379-D42B6BB62557}" srcOrd="0" destOrd="0" presId="urn:microsoft.com/office/officeart/2005/8/layout/bProcess4"/>
    <dgm:cxn modelId="{2F95667D-E8D8-1C49-BD8C-B21786F7D1F6}" type="presOf" srcId="{26B170FE-9DB6-FB42-B483-C27D33F9331D}" destId="{E085D1BB-EE4A-EF41-8C95-AA24FBC9B667}" srcOrd="0" destOrd="1" presId="urn:microsoft.com/office/officeart/2005/8/layout/bProcess4"/>
    <dgm:cxn modelId="{4E9BEB37-44AB-E941-9468-95BB5D4BE64E}" srcId="{3FF9C8E6-CA62-A24F-BA0D-84451CDF4A22}" destId="{26B170FE-9DB6-FB42-B483-C27D33F9331D}" srcOrd="0" destOrd="0" parTransId="{97AA75CD-DBBC-4D42-8CD8-71E632A2C1B8}" sibTransId="{CABBE03D-D385-8542-8D65-98E8EBD1822E}"/>
    <dgm:cxn modelId="{A6CF6198-FAFA-F046-B859-6B019B6A01CC}" srcId="{0F5B62A0-CE3B-5F4A-A1BA-04553DDB54DB}" destId="{4515DE4F-954E-A74C-A52D-B54823E7E787}" srcOrd="3" destOrd="0" parTransId="{4B6A4A52-6A98-074D-9B49-B800B611AA28}" sibTransId="{11E4FB1E-4D57-1145-9324-23F65AC54052}"/>
    <dgm:cxn modelId="{6AD1A229-A726-5849-9308-87C79107B992}" type="presOf" srcId="{B69DF90F-044A-1148-8BFA-115632C71C7C}" destId="{90AC56CC-20EA-BC4D-9739-42C5F93BB9B9}" srcOrd="0" destOrd="1" presId="urn:microsoft.com/office/officeart/2005/8/layout/bProcess4"/>
    <dgm:cxn modelId="{66AB6AEB-FFFC-5C44-8516-3C0F49B69615}" type="presOf" srcId="{7252DDE6-22C7-8940-8BA3-3C77E766407E}" destId="{9EEA4761-437E-2447-AEF1-80F6AEAAE1CD}" srcOrd="0" destOrd="1" presId="urn:microsoft.com/office/officeart/2005/8/layout/bProcess4"/>
    <dgm:cxn modelId="{59DB70E9-160F-6D48-B4DE-6971C9157058}" type="presOf" srcId="{0F5B62A0-CE3B-5F4A-A1BA-04553DDB54DB}" destId="{33DB8B0C-8469-E043-9272-1BC16C98E1CF}" srcOrd="0" destOrd="0" presId="urn:microsoft.com/office/officeart/2005/8/layout/bProcess4"/>
    <dgm:cxn modelId="{2293B8C3-C8EA-6646-8A8E-35A3835CB4C4}" type="presParOf" srcId="{33DB8B0C-8469-E043-9272-1BC16C98E1CF}" destId="{4032870D-BB36-4446-A83B-A123B1257ADE}" srcOrd="0" destOrd="0" presId="urn:microsoft.com/office/officeart/2005/8/layout/bProcess4"/>
    <dgm:cxn modelId="{836C5DB2-8E48-3143-9E3E-68D9AAF70725}" type="presParOf" srcId="{4032870D-BB36-4446-A83B-A123B1257ADE}" destId="{43573063-CA93-5444-9C05-D2E0C777AE8F}" srcOrd="0" destOrd="0" presId="urn:microsoft.com/office/officeart/2005/8/layout/bProcess4"/>
    <dgm:cxn modelId="{867DBF5F-FC7A-A849-B903-422915E98EE6}" type="presParOf" srcId="{4032870D-BB36-4446-A83B-A123B1257ADE}" destId="{4F0A6739-89F1-9D49-9BCE-093F07891350}" srcOrd="1" destOrd="0" presId="urn:microsoft.com/office/officeart/2005/8/layout/bProcess4"/>
    <dgm:cxn modelId="{71355E4B-7D53-A147-9479-59E571FF4D38}" type="presParOf" srcId="{33DB8B0C-8469-E043-9272-1BC16C98E1CF}" destId="{57156A5F-5C81-8041-AF06-2D774109E205}" srcOrd="1" destOrd="0" presId="urn:microsoft.com/office/officeart/2005/8/layout/bProcess4"/>
    <dgm:cxn modelId="{58D2AB27-3A91-684A-B08E-01CE990F2FA9}" type="presParOf" srcId="{33DB8B0C-8469-E043-9272-1BC16C98E1CF}" destId="{9E9FEA06-477D-9247-A3C1-7585500A6BE8}" srcOrd="2" destOrd="0" presId="urn:microsoft.com/office/officeart/2005/8/layout/bProcess4"/>
    <dgm:cxn modelId="{50F2C109-7DD7-484C-A90A-118E099A2112}" type="presParOf" srcId="{9E9FEA06-477D-9247-A3C1-7585500A6BE8}" destId="{348E7B86-0BB8-1C4A-97DB-B65C4A872086}" srcOrd="0" destOrd="0" presId="urn:microsoft.com/office/officeart/2005/8/layout/bProcess4"/>
    <dgm:cxn modelId="{11708EC3-770B-CB49-95BB-9A676B6A802D}" type="presParOf" srcId="{9E9FEA06-477D-9247-A3C1-7585500A6BE8}" destId="{E085D1BB-EE4A-EF41-8C95-AA24FBC9B667}" srcOrd="1" destOrd="0" presId="urn:microsoft.com/office/officeart/2005/8/layout/bProcess4"/>
    <dgm:cxn modelId="{5DA2C8EE-F5E1-D84D-9A28-5B3A3F9E352E}" type="presParOf" srcId="{33DB8B0C-8469-E043-9272-1BC16C98E1CF}" destId="{2BE430A8-E5F4-514B-9379-D42B6BB62557}" srcOrd="3" destOrd="0" presId="urn:microsoft.com/office/officeart/2005/8/layout/bProcess4"/>
    <dgm:cxn modelId="{EB42425F-BF46-2F43-87D2-61FA864A9054}" type="presParOf" srcId="{33DB8B0C-8469-E043-9272-1BC16C98E1CF}" destId="{E772A6A1-EFAA-4D4D-8681-A263D8747F77}" srcOrd="4" destOrd="0" presId="urn:microsoft.com/office/officeart/2005/8/layout/bProcess4"/>
    <dgm:cxn modelId="{3EFC7F30-9732-3C4D-B47C-909840D28E9C}" type="presParOf" srcId="{E772A6A1-EFAA-4D4D-8681-A263D8747F77}" destId="{147839DE-6B86-EF49-A851-39A624510500}" srcOrd="0" destOrd="0" presId="urn:microsoft.com/office/officeart/2005/8/layout/bProcess4"/>
    <dgm:cxn modelId="{1968D871-7008-3E44-BF14-E3B62AB4B180}" type="presParOf" srcId="{E772A6A1-EFAA-4D4D-8681-A263D8747F77}" destId="{9EEA4761-437E-2447-AEF1-80F6AEAAE1CD}" srcOrd="1" destOrd="0" presId="urn:microsoft.com/office/officeart/2005/8/layout/bProcess4"/>
    <dgm:cxn modelId="{B8FCCF29-715C-3240-BEF8-966CAF600A8D}" type="presParOf" srcId="{33DB8B0C-8469-E043-9272-1BC16C98E1CF}" destId="{E21EC75D-96AD-7C4A-8699-BE859CB688BE}" srcOrd="5" destOrd="0" presId="urn:microsoft.com/office/officeart/2005/8/layout/bProcess4"/>
    <dgm:cxn modelId="{868E4283-D87B-934B-AE56-F27A59A6EB21}" type="presParOf" srcId="{33DB8B0C-8469-E043-9272-1BC16C98E1CF}" destId="{BD6DFBA6-2BC7-3F48-9184-23CD2E4EACBF}" srcOrd="6" destOrd="0" presId="urn:microsoft.com/office/officeart/2005/8/layout/bProcess4"/>
    <dgm:cxn modelId="{13620431-C1CF-9F4F-BE00-C7638E931677}" type="presParOf" srcId="{BD6DFBA6-2BC7-3F48-9184-23CD2E4EACBF}" destId="{17B8C7FE-160A-6A4F-8528-D6C8900FF282}" srcOrd="0" destOrd="0" presId="urn:microsoft.com/office/officeart/2005/8/layout/bProcess4"/>
    <dgm:cxn modelId="{4FB7525A-A2CB-E846-84FC-F47B4C0A0F5B}" type="presParOf" srcId="{BD6DFBA6-2BC7-3F48-9184-23CD2E4EACBF}" destId="{90AC56CC-20EA-BC4D-9739-42C5F93BB9B9}"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192CED-5284-6842-A2CE-43637359B0CB}"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281E5B53-1732-5F47-A578-AB0E3A9B5E4C}">
      <dgm:prSet phldrT="[Text]"/>
      <dgm:spPr/>
      <dgm:t>
        <a:bodyPr/>
        <a:lstStyle/>
        <a:p>
          <a:r>
            <a:rPr lang="en-US" dirty="0" smtClean="0"/>
            <a:t>Main objectives of an OS:</a:t>
          </a:r>
          <a:endParaRPr lang="en-US" dirty="0"/>
        </a:p>
      </dgm:t>
    </dgm:pt>
    <dgm:pt modelId="{6DF8C72F-1C3C-3D43-905B-F9DFAE34F209}" type="parTrans" cxnId="{5B740C4A-9D68-0540-AC76-45932CD65954}">
      <dgm:prSet/>
      <dgm:spPr/>
      <dgm:t>
        <a:bodyPr/>
        <a:lstStyle/>
        <a:p>
          <a:endParaRPr lang="en-US"/>
        </a:p>
      </dgm:t>
    </dgm:pt>
    <dgm:pt modelId="{2FC987E5-D027-8846-8A97-F16D9257E1AC}" type="sibTrans" cxnId="{5B740C4A-9D68-0540-AC76-45932CD65954}">
      <dgm:prSet/>
      <dgm:spPr/>
      <dgm:t>
        <a:bodyPr/>
        <a:lstStyle/>
        <a:p>
          <a:endParaRPr lang="en-US"/>
        </a:p>
      </dgm:t>
    </dgm:pt>
    <dgm:pt modelId="{AE3CB80F-D45F-E54C-B692-4738A2A6039C}">
      <dgm:prSet/>
      <dgm:spPr>
        <a:solidFill>
          <a:schemeClr val="bg1"/>
        </a:solidFill>
        <a:ln>
          <a:solidFill>
            <a:schemeClr val="accent1">
              <a:lumMod val="75000"/>
            </a:schemeClr>
          </a:solidFill>
        </a:ln>
      </dgm:spPr>
      <dgm:t>
        <a:bodyPr/>
        <a:lstStyle/>
        <a:p>
          <a:r>
            <a:rPr lang="en-US" dirty="0" smtClean="0"/>
            <a:t>convenience</a:t>
          </a:r>
        </a:p>
      </dgm:t>
    </dgm:pt>
    <dgm:pt modelId="{DB5EC823-6039-A143-9B39-EB225C90CC38}" type="parTrans" cxnId="{47A89D49-60B4-FB40-9C5D-FFE581254201}">
      <dgm:prSet/>
      <dgm:spPr/>
      <dgm:t>
        <a:bodyPr/>
        <a:lstStyle/>
        <a:p>
          <a:endParaRPr lang="en-US"/>
        </a:p>
      </dgm:t>
    </dgm:pt>
    <dgm:pt modelId="{E262F30B-1A1E-F747-A185-5455263EE08A}" type="sibTrans" cxnId="{47A89D49-60B4-FB40-9C5D-FFE581254201}">
      <dgm:prSet/>
      <dgm:spPr/>
      <dgm:t>
        <a:bodyPr/>
        <a:lstStyle/>
        <a:p>
          <a:endParaRPr lang="en-US"/>
        </a:p>
      </dgm:t>
    </dgm:pt>
    <dgm:pt modelId="{3A3FFD4A-4BD3-2543-98AF-A41B2CAE779A}">
      <dgm:prSet/>
      <dgm:spPr>
        <a:solidFill>
          <a:schemeClr val="bg1"/>
        </a:solidFill>
        <a:ln>
          <a:solidFill>
            <a:schemeClr val="accent1">
              <a:lumMod val="75000"/>
            </a:schemeClr>
          </a:solidFill>
        </a:ln>
      </dgm:spPr>
      <dgm:t>
        <a:bodyPr/>
        <a:lstStyle/>
        <a:p>
          <a:r>
            <a:rPr lang="en-US" dirty="0" smtClean="0"/>
            <a:t>efficiency</a:t>
          </a:r>
        </a:p>
      </dgm:t>
    </dgm:pt>
    <dgm:pt modelId="{75A774D8-A8A4-404D-9CFE-DAF3C9EE383B}" type="parTrans" cxnId="{73BA040D-3549-934C-A652-24BEA66255F8}">
      <dgm:prSet/>
      <dgm:spPr/>
      <dgm:t>
        <a:bodyPr/>
        <a:lstStyle/>
        <a:p>
          <a:endParaRPr lang="en-US"/>
        </a:p>
      </dgm:t>
    </dgm:pt>
    <dgm:pt modelId="{AE569C84-AD83-C840-9BA6-D0F860817D5B}" type="sibTrans" cxnId="{73BA040D-3549-934C-A652-24BEA66255F8}">
      <dgm:prSet/>
      <dgm:spPr/>
      <dgm:t>
        <a:bodyPr/>
        <a:lstStyle/>
        <a:p>
          <a:endParaRPr lang="en-US"/>
        </a:p>
      </dgm:t>
    </dgm:pt>
    <dgm:pt modelId="{F96F4B0F-02F7-4D4B-9036-26B336493CAE}">
      <dgm:prSet/>
      <dgm:spPr>
        <a:solidFill>
          <a:schemeClr val="bg1"/>
        </a:solidFill>
        <a:ln>
          <a:solidFill>
            <a:schemeClr val="accent1">
              <a:lumMod val="75000"/>
            </a:schemeClr>
          </a:solidFill>
        </a:ln>
      </dgm:spPr>
      <dgm:t>
        <a:bodyPr/>
        <a:lstStyle/>
        <a:p>
          <a:r>
            <a:rPr lang="en-US" dirty="0" smtClean="0"/>
            <a:t>ability to evolve</a:t>
          </a:r>
        </a:p>
      </dgm:t>
    </dgm:pt>
    <dgm:pt modelId="{9A2A829F-7768-884C-9C37-31113093ABE1}" type="parTrans" cxnId="{8C55C725-3252-FA46-BC16-D392FA3244E1}">
      <dgm:prSet/>
      <dgm:spPr/>
      <dgm:t>
        <a:bodyPr/>
        <a:lstStyle/>
        <a:p>
          <a:endParaRPr lang="en-US"/>
        </a:p>
      </dgm:t>
    </dgm:pt>
    <dgm:pt modelId="{B8510BF0-F2AE-0444-B9D0-63BA3E5B4B8B}" type="sibTrans" cxnId="{8C55C725-3252-FA46-BC16-D392FA3244E1}">
      <dgm:prSet/>
      <dgm:spPr/>
      <dgm:t>
        <a:bodyPr/>
        <a:lstStyle/>
        <a:p>
          <a:endParaRPr lang="en-US"/>
        </a:p>
      </dgm:t>
    </dgm:pt>
    <dgm:pt modelId="{5C3B6204-B418-A242-B9D0-60EB91680625}" type="pres">
      <dgm:prSet presAssocID="{1C192CED-5284-6842-A2CE-43637359B0CB}" presName="Name0" presStyleCnt="0">
        <dgm:presLayoutVars>
          <dgm:dir/>
          <dgm:animLvl val="lvl"/>
          <dgm:resizeHandles val="exact"/>
        </dgm:presLayoutVars>
      </dgm:prSet>
      <dgm:spPr/>
      <dgm:t>
        <a:bodyPr/>
        <a:lstStyle/>
        <a:p>
          <a:endParaRPr lang="en-US"/>
        </a:p>
      </dgm:t>
    </dgm:pt>
    <dgm:pt modelId="{F2E06192-AEAE-0C49-902F-729236FB5629}" type="pres">
      <dgm:prSet presAssocID="{281E5B53-1732-5F47-A578-AB0E3A9B5E4C}" presName="composite" presStyleCnt="0"/>
      <dgm:spPr/>
    </dgm:pt>
    <dgm:pt modelId="{1AE4A990-5AA0-034B-8CCF-8670DC0A0746}" type="pres">
      <dgm:prSet presAssocID="{281E5B53-1732-5F47-A578-AB0E3A9B5E4C}" presName="parTx" presStyleLbl="alignNode1" presStyleIdx="0" presStyleCnt="1">
        <dgm:presLayoutVars>
          <dgm:chMax val="0"/>
          <dgm:chPref val="0"/>
          <dgm:bulletEnabled val="1"/>
        </dgm:presLayoutVars>
      </dgm:prSet>
      <dgm:spPr/>
      <dgm:t>
        <a:bodyPr/>
        <a:lstStyle/>
        <a:p>
          <a:endParaRPr lang="en-US"/>
        </a:p>
      </dgm:t>
    </dgm:pt>
    <dgm:pt modelId="{D90CF14F-E010-5649-9AC4-6BBF9E914CA0}" type="pres">
      <dgm:prSet presAssocID="{281E5B53-1732-5F47-A578-AB0E3A9B5E4C}" presName="desTx" presStyleLbl="alignAccFollowNode1" presStyleIdx="0" presStyleCnt="1">
        <dgm:presLayoutVars>
          <dgm:bulletEnabled val="1"/>
        </dgm:presLayoutVars>
      </dgm:prSet>
      <dgm:spPr/>
      <dgm:t>
        <a:bodyPr/>
        <a:lstStyle/>
        <a:p>
          <a:endParaRPr lang="en-US"/>
        </a:p>
      </dgm:t>
    </dgm:pt>
  </dgm:ptLst>
  <dgm:cxnLst>
    <dgm:cxn modelId="{F46680E4-5758-6A4D-91D8-364A683B6D44}" type="presOf" srcId="{F96F4B0F-02F7-4D4B-9036-26B336493CAE}" destId="{D90CF14F-E010-5649-9AC4-6BBF9E914CA0}" srcOrd="0" destOrd="2" presId="urn:microsoft.com/office/officeart/2005/8/layout/hList1"/>
    <dgm:cxn modelId="{4B7B795C-FE5A-D947-9938-12CFA3933320}" type="presOf" srcId="{1C192CED-5284-6842-A2CE-43637359B0CB}" destId="{5C3B6204-B418-A242-B9D0-60EB91680625}" srcOrd="0" destOrd="0" presId="urn:microsoft.com/office/officeart/2005/8/layout/hList1"/>
    <dgm:cxn modelId="{47A89D49-60B4-FB40-9C5D-FFE581254201}" srcId="{281E5B53-1732-5F47-A578-AB0E3A9B5E4C}" destId="{AE3CB80F-D45F-E54C-B692-4738A2A6039C}" srcOrd="0" destOrd="0" parTransId="{DB5EC823-6039-A143-9B39-EB225C90CC38}" sibTransId="{E262F30B-1A1E-F747-A185-5455263EE08A}"/>
    <dgm:cxn modelId="{5B740C4A-9D68-0540-AC76-45932CD65954}" srcId="{1C192CED-5284-6842-A2CE-43637359B0CB}" destId="{281E5B53-1732-5F47-A578-AB0E3A9B5E4C}" srcOrd="0" destOrd="0" parTransId="{6DF8C72F-1C3C-3D43-905B-F9DFAE34F209}" sibTransId="{2FC987E5-D027-8846-8A97-F16D9257E1AC}"/>
    <dgm:cxn modelId="{32FB0732-79D8-3340-BC9A-093F89457929}" type="presOf" srcId="{AE3CB80F-D45F-E54C-B692-4738A2A6039C}" destId="{D90CF14F-E010-5649-9AC4-6BBF9E914CA0}" srcOrd="0" destOrd="0" presId="urn:microsoft.com/office/officeart/2005/8/layout/hList1"/>
    <dgm:cxn modelId="{73BA040D-3549-934C-A652-24BEA66255F8}" srcId="{281E5B53-1732-5F47-A578-AB0E3A9B5E4C}" destId="{3A3FFD4A-4BD3-2543-98AF-A41B2CAE779A}" srcOrd="1" destOrd="0" parTransId="{75A774D8-A8A4-404D-9CFE-DAF3C9EE383B}" sibTransId="{AE569C84-AD83-C840-9BA6-D0F860817D5B}"/>
    <dgm:cxn modelId="{4E8A3C61-A792-1B45-A304-B8FE046FA204}" type="presOf" srcId="{3A3FFD4A-4BD3-2543-98AF-A41B2CAE779A}" destId="{D90CF14F-E010-5649-9AC4-6BBF9E914CA0}" srcOrd="0" destOrd="1" presId="urn:microsoft.com/office/officeart/2005/8/layout/hList1"/>
    <dgm:cxn modelId="{8C55C725-3252-FA46-BC16-D392FA3244E1}" srcId="{281E5B53-1732-5F47-A578-AB0E3A9B5E4C}" destId="{F96F4B0F-02F7-4D4B-9036-26B336493CAE}" srcOrd="2" destOrd="0" parTransId="{9A2A829F-7768-884C-9C37-31113093ABE1}" sibTransId="{B8510BF0-F2AE-0444-B9D0-63BA3E5B4B8B}"/>
    <dgm:cxn modelId="{0132DC1F-CAA3-6A43-A82A-0AA2D6E5457C}" type="presOf" srcId="{281E5B53-1732-5F47-A578-AB0E3A9B5E4C}" destId="{1AE4A990-5AA0-034B-8CCF-8670DC0A0746}" srcOrd="0" destOrd="0" presId="urn:microsoft.com/office/officeart/2005/8/layout/hList1"/>
    <dgm:cxn modelId="{0FB2BB75-E8DF-4441-923A-344C863523F1}" type="presParOf" srcId="{5C3B6204-B418-A242-B9D0-60EB91680625}" destId="{F2E06192-AEAE-0C49-902F-729236FB5629}" srcOrd="0" destOrd="0" presId="urn:microsoft.com/office/officeart/2005/8/layout/hList1"/>
    <dgm:cxn modelId="{930B0F1D-5C3E-E748-855D-5A68685FEE18}" type="presParOf" srcId="{F2E06192-AEAE-0C49-902F-729236FB5629}" destId="{1AE4A990-5AA0-034B-8CCF-8670DC0A0746}" srcOrd="0" destOrd="0" presId="urn:microsoft.com/office/officeart/2005/8/layout/hList1"/>
    <dgm:cxn modelId="{F5BB681F-6C2F-7D48-A3DC-FA3CDA0E8B4B}" type="presParOf" srcId="{F2E06192-AEAE-0C49-902F-729236FB5629}" destId="{D90CF14F-E010-5649-9AC4-6BBF9E914CA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314EA08-61CD-7848-B246-BDCB3393E799}"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4DE673D0-600C-1F43-A912-41F12960702E}">
      <dgm:prSet phldrT="[Text]" custT="1"/>
      <dgm:spPr>
        <a:solidFill>
          <a:schemeClr val="accent3">
            <a:lumMod val="75000"/>
          </a:schemeClr>
        </a:solidFill>
      </dgm:spPr>
      <dgm:t>
        <a:bodyPr/>
        <a:lstStyle/>
        <a:p>
          <a:r>
            <a:rPr lang="en-US" sz="1800" dirty="0" smtClean="0"/>
            <a:t>hardware upgrades</a:t>
          </a:r>
          <a:endParaRPr lang="en-US" sz="1800" dirty="0"/>
        </a:p>
      </dgm:t>
    </dgm:pt>
    <dgm:pt modelId="{CA9E68CD-FDA6-2947-B506-B9813F3C8F0F}" type="parTrans" cxnId="{8A889DD9-CA01-6344-BAC5-1A2B35B916E9}">
      <dgm:prSet/>
      <dgm:spPr/>
      <dgm:t>
        <a:bodyPr/>
        <a:lstStyle/>
        <a:p>
          <a:endParaRPr lang="en-US"/>
        </a:p>
      </dgm:t>
    </dgm:pt>
    <dgm:pt modelId="{1DFBBD87-248C-7741-B368-FB35329D8AC0}" type="sibTrans" cxnId="{8A889DD9-CA01-6344-BAC5-1A2B35B916E9}">
      <dgm:prSet/>
      <dgm:spPr/>
      <dgm:t>
        <a:bodyPr/>
        <a:lstStyle/>
        <a:p>
          <a:endParaRPr lang="en-US"/>
        </a:p>
      </dgm:t>
    </dgm:pt>
    <dgm:pt modelId="{B4519C2B-736F-3C4D-ABF5-3B13923F7E2E}">
      <dgm:prSet custT="1"/>
      <dgm:spPr/>
      <dgm:t>
        <a:bodyPr/>
        <a:lstStyle/>
        <a:p>
          <a:r>
            <a:rPr lang="en-US" sz="1800" dirty="0" smtClean="0"/>
            <a:t>new types of hardware</a:t>
          </a:r>
        </a:p>
      </dgm:t>
    </dgm:pt>
    <dgm:pt modelId="{F3D30ACB-D10E-384D-9B8E-68A922035356}" type="parTrans" cxnId="{D2968E36-6D67-B34D-8547-C7B465B69170}">
      <dgm:prSet/>
      <dgm:spPr/>
      <dgm:t>
        <a:bodyPr/>
        <a:lstStyle/>
        <a:p>
          <a:endParaRPr lang="en-US"/>
        </a:p>
      </dgm:t>
    </dgm:pt>
    <dgm:pt modelId="{5F964703-FC05-0543-A573-31CF63A3A993}" type="sibTrans" cxnId="{D2968E36-6D67-B34D-8547-C7B465B69170}">
      <dgm:prSet/>
      <dgm:spPr/>
      <dgm:t>
        <a:bodyPr/>
        <a:lstStyle/>
        <a:p>
          <a:endParaRPr lang="en-US"/>
        </a:p>
      </dgm:t>
    </dgm:pt>
    <dgm:pt modelId="{C856B1ED-4F2B-D54C-B1DB-771C149631D5}">
      <dgm:prSet custT="1"/>
      <dgm:spPr>
        <a:solidFill>
          <a:schemeClr val="accent2">
            <a:lumMod val="75000"/>
          </a:schemeClr>
        </a:solidFill>
      </dgm:spPr>
      <dgm:t>
        <a:bodyPr/>
        <a:lstStyle/>
        <a:p>
          <a:r>
            <a:rPr lang="en-US" sz="1800" dirty="0" smtClean="0"/>
            <a:t>new services</a:t>
          </a:r>
        </a:p>
      </dgm:t>
    </dgm:pt>
    <dgm:pt modelId="{A8F33FE1-9B38-9141-8AA5-72D16AFB336A}" type="parTrans" cxnId="{A093B91E-FEA7-BF4A-9531-31A80072A426}">
      <dgm:prSet/>
      <dgm:spPr/>
      <dgm:t>
        <a:bodyPr/>
        <a:lstStyle/>
        <a:p>
          <a:endParaRPr lang="en-US"/>
        </a:p>
      </dgm:t>
    </dgm:pt>
    <dgm:pt modelId="{DBEAF13A-3D8E-D044-BD68-AC20B82EEF6E}" type="sibTrans" cxnId="{A093B91E-FEA7-BF4A-9531-31A80072A426}">
      <dgm:prSet/>
      <dgm:spPr/>
      <dgm:t>
        <a:bodyPr/>
        <a:lstStyle/>
        <a:p>
          <a:endParaRPr lang="en-US"/>
        </a:p>
      </dgm:t>
    </dgm:pt>
    <dgm:pt modelId="{1EB4E35E-A4FD-A642-812A-4D206E27C3E5}">
      <dgm:prSet custT="1"/>
      <dgm:spPr>
        <a:solidFill>
          <a:schemeClr val="accent6"/>
        </a:solidFill>
      </dgm:spPr>
      <dgm:t>
        <a:bodyPr/>
        <a:lstStyle/>
        <a:p>
          <a:r>
            <a:rPr lang="en-US" sz="1800" dirty="0" smtClean="0"/>
            <a:t>Fixes</a:t>
          </a:r>
        </a:p>
      </dgm:t>
    </dgm:pt>
    <dgm:pt modelId="{2DB22E54-E480-244C-B4CA-9697D00BF6FD}" type="sibTrans" cxnId="{378DACAE-95AC-324E-B93B-9B9F07F6A4A8}">
      <dgm:prSet/>
      <dgm:spPr/>
      <dgm:t>
        <a:bodyPr/>
        <a:lstStyle/>
        <a:p>
          <a:endParaRPr lang="en-US"/>
        </a:p>
      </dgm:t>
    </dgm:pt>
    <dgm:pt modelId="{30BEAE05-8F33-7C40-854A-38427989693D}" type="parTrans" cxnId="{378DACAE-95AC-324E-B93B-9B9F07F6A4A8}">
      <dgm:prSet/>
      <dgm:spPr/>
      <dgm:t>
        <a:bodyPr/>
        <a:lstStyle/>
        <a:p>
          <a:endParaRPr lang="en-US"/>
        </a:p>
      </dgm:t>
    </dgm:pt>
    <dgm:pt modelId="{8272D90A-381D-A943-A863-F7B14E4A2D44}" type="pres">
      <dgm:prSet presAssocID="{4314EA08-61CD-7848-B246-BDCB3393E799}" presName="linear" presStyleCnt="0">
        <dgm:presLayoutVars>
          <dgm:animLvl val="lvl"/>
          <dgm:resizeHandles val="exact"/>
        </dgm:presLayoutVars>
      </dgm:prSet>
      <dgm:spPr/>
      <dgm:t>
        <a:bodyPr/>
        <a:lstStyle/>
        <a:p>
          <a:endParaRPr lang="en-US"/>
        </a:p>
      </dgm:t>
    </dgm:pt>
    <dgm:pt modelId="{0C63F472-A208-BC48-9954-72AE57388841}" type="pres">
      <dgm:prSet presAssocID="{4DE673D0-600C-1F43-A912-41F12960702E}" presName="parentText" presStyleLbl="node1" presStyleIdx="0" presStyleCnt="4" custScaleX="25401" custScaleY="88057" custLinFactY="16031" custLinFactNeighborX="-34522" custLinFactNeighborY="100000">
        <dgm:presLayoutVars>
          <dgm:chMax val="0"/>
          <dgm:bulletEnabled val="1"/>
        </dgm:presLayoutVars>
      </dgm:prSet>
      <dgm:spPr/>
      <dgm:t>
        <a:bodyPr/>
        <a:lstStyle/>
        <a:p>
          <a:endParaRPr lang="en-US"/>
        </a:p>
      </dgm:t>
    </dgm:pt>
    <dgm:pt modelId="{5C51A478-63FB-6D40-B025-1CB4BCECB8CA}" type="pres">
      <dgm:prSet presAssocID="{1DFBBD87-248C-7741-B368-FB35329D8AC0}" presName="spacer" presStyleCnt="0"/>
      <dgm:spPr/>
    </dgm:pt>
    <dgm:pt modelId="{06E7AF27-17CB-6C41-9B00-422CDBA69BDA}" type="pres">
      <dgm:prSet presAssocID="{B4519C2B-736F-3C4D-ABF5-3B13923F7E2E}" presName="parentText" presStyleLbl="node1" presStyleIdx="1" presStyleCnt="4" custScaleX="33334" custScaleY="91273" custLinFactNeighborX="-21296" custLinFactNeighborY="70821">
        <dgm:presLayoutVars>
          <dgm:chMax val="0"/>
          <dgm:bulletEnabled val="1"/>
        </dgm:presLayoutVars>
      </dgm:prSet>
      <dgm:spPr/>
      <dgm:t>
        <a:bodyPr/>
        <a:lstStyle/>
        <a:p>
          <a:endParaRPr lang="en-US"/>
        </a:p>
      </dgm:t>
    </dgm:pt>
    <dgm:pt modelId="{2A0DF51E-479B-F345-AF83-54F3DF408229}" type="pres">
      <dgm:prSet presAssocID="{5F964703-FC05-0543-A573-31CF63A3A993}" presName="spacer" presStyleCnt="0"/>
      <dgm:spPr/>
    </dgm:pt>
    <dgm:pt modelId="{54C39DF2-6921-BB4E-8411-E1AA720107FC}" type="pres">
      <dgm:prSet presAssocID="{C856B1ED-4F2B-D54C-B1DB-771C149631D5}" presName="parentText" presStyleLbl="node1" presStyleIdx="2" presStyleCnt="4" custScaleX="29103" custScaleY="80414" custLinFactNeighborX="-9523" custLinFactNeighborY="-33359">
        <dgm:presLayoutVars>
          <dgm:chMax val="0"/>
          <dgm:bulletEnabled val="1"/>
        </dgm:presLayoutVars>
      </dgm:prSet>
      <dgm:spPr/>
      <dgm:t>
        <a:bodyPr/>
        <a:lstStyle/>
        <a:p>
          <a:endParaRPr lang="en-US"/>
        </a:p>
      </dgm:t>
    </dgm:pt>
    <dgm:pt modelId="{8EBEB080-B91F-6B4C-887F-A3D89EB1D39C}" type="pres">
      <dgm:prSet presAssocID="{DBEAF13A-3D8E-D044-BD68-AC20B82EEF6E}" presName="spacer" presStyleCnt="0"/>
      <dgm:spPr/>
    </dgm:pt>
    <dgm:pt modelId="{87EED797-7526-BB4E-8C40-6D097D0CBF95}" type="pres">
      <dgm:prSet presAssocID="{1EB4E35E-A4FD-A642-812A-4D206E27C3E5}" presName="parentText" presStyleLbl="node1" presStyleIdx="3" presStyleCnt="4" custScaleX="25925" custScaleY="89976" custLinFactY="-4995" custLinFactNeighborX="0" custLinFactNeighborY="-100000">
        <dgm:presLayoutVars>
          <dgm:chMax val="0"/>
          <dgm:bulletEnabled val="1"/>
        </dgm:presLayoutVars>
      </dgm:prSet>
      <dgm:spPr/>
      <dgm:t>
        <a:bodyPr/>
        <a:lstStyle/>
        <a:p>
          <a:endParaRPr lang="en-US"/>
        </a:p>
      </dgm:t>
    </dgm:pt>
  </dgm:ptLst>
  <dgm:cxnLst>
    <dgm:cxn modelId="{154852C3-47B2-BB4C-B8A2-D2EFB1FBEB92}" type="presOf" srcId="{4314EA08-61CD-7848-B246-BDCB3393E799}" destId="{8272D90A-381D-A943-A863-F7B14E4A2D44}" srcOrd="0" destOrd="0" presId="urn:microsoft.com/office/officeart/2005/8/layout/vList2"/>
    <dgm:cxn modelId="{5EDA177E-920C-F443-9916-76BAAB9AA3F4}" type="presOf" srcId="{B4519C2B-736F-3C4D-ABF5-3B13923F7E2E}" destId="{06E7AF27-17CB-6C41-9B00-422CDBA69BDA}" srcOrd="0" destOrd="0" presId="urn:microsoft.com/office/officeart/2005/8/layout/vList2"/>
    <dgm:cxn modelId="{A093B91E-FEA7-BF4A-9531-31A80072A426}" srcId="{4314EA08-61CD-7848-B246-BDCB3393E799}" destId="{C856B1ED-4F2B-D54C-B1DB-771C149631D5}" srcOrd="2" destOrd="0" parTransId="{A8F33FE1-9B38-9141-8AA5-72D16AFB336A}" sibTransId="{DBEAF13A-3D8E-D044-BD68-AC20B82EEF6E}"/>
    <dgm:cxn modelId="{D2968E36-6D67-B34D-8547-C7B465B69170}" srcId="{4314EA08-61CD-7848-B246-BDCB3393E799}" destId="{B4519C2B-736F-3C4D-ABF5-3B13923F7E2E}" srcOrd="1" destOrd="0" parTransId="{F3D30ACB-D10E-384D-9B8E-68A922035356}" sibTransId="{5F964703-FC05-0543-A573-31CF63A3A993}"/>
    <dgm:cxn modelId="{F2DEAADF-C9A1-FF4B-80F6-12ED796CC20D}" type="presOf" srcId="{1EB4E35E-A4FD-A642-812A-4D206E27C3E5}" destId="{87EED797-7526-BB4E-8C40-6D097D0CBF95}" srcOrd="0" destOrd="0" presId="urn:microsoft.com/office/officeart/2005/8/layout/vList2"/>
    <dgm:cxn modelId="{7BD6A122-CA2E-974C-BDB7-0C85ECC9AE14}" type="presOf" srcId="{C856B1ED-4F2B-D54C-B1DB-771C149631D5}" destId="{54C39DF2-6921-BB4E-8411-E1AA720107FC}" srcOrd="0" destOrd="0" presId="urn:microsoft.com/office/officeart/2005/8/layout/vList2"/>
    <dgm:cxn modelId="{92343049-E884-9048-B46E-0465F8FBEB17}" type="presOf" srcId="{4DE673D0-600C-1F43-A912-41F12960702E}" destId="{0C63F472-A208-BC48-9954-72AE57388841}" srcOrd="0" destOrd="0" presId="urn:microsoft.com/office/officeart/2005/8/layout/vList2"/>
    <dgm:cxn modelId="{378DACAE-95AC-324E-B93B-9B9F07F6A4A8}" srcId="{4314EA08-61CD-7848-B246-BDCB3393E799}" destId="{1EB4E35E-A4FD-A642-812A-4D206E27C3E5}" srcOrd="3" destOrd="0" parTransId="{30BEAE05-8F33-7C40-854A-38427989693D}" sibTransId="{2DB22E54-E480-244C-B4CA-9697D00BF6FD}"/>
    <dgm:cxn modelId="{8A889DD9-CA01-6344-BAC5-1A2B35B916E9}" srcId="{4314EA08-61CD-7848-B246-BDCB3393E799}" destId="{4DE673D0-600C-1F43-A912-41F12960702E}" srcOrd="0" destOrd="0" parTransId="{CA9E68CD-FDA6-2947-B506-B9813F3C8F0F}" sibTransId="{1DFBBD87-248C-7741-B368-FB35329D8AC0}"/>
    <dgm:cxn modelId="{D700869C-AC4E-F248-B371-34D9D5ABE523}" type="presParOf" srcId="{8272D90A-381D-A943-A863-F7B14E4A2D44}" destId="{0C63F472-A208-BC48-9954-72AE57388841}" srcOrd="0" destOrd="0" presId="urn:microsoft.com/office/officeart/2005/8/layout/vList2"/>
    <dgm:cxn modelId="{2D4BCFD6-8CBA-924E-A0FC-E0E920CE7027}" type="presParOf" srcId="{8272D90A-381D-A943-A863-F7B14E4A2D44}" destId="{5C51A478-63FB-6D40-B025-1CB4BCECB8CA}" srcOrd="1" destOrd="0" presId="urn:microsoft.com/office/officeart/2005/8/layout/vList2"/>
    <dgm:cxn modelId="{805B8C80-C784-4A49-8A60-1F4078F5A70C}" type="presParOf" srcId="{8272D90A-381D-A943-A863-F7B14E4A2D44}" destId="{06E7AF27-17CB-6C41-9B00-422CDBA69BDA}" srcOrd="2" destOrd="0" presId="urn:microsoft.com/office/officeart/2005/8/layout/vList2"/>
    <dgm:cxn modelId="{D522CA23-D8AB-864F-A892-A0460DD403A4}" type="presParOf" srcId="{8272D90A-381D-A943-A863-F7B14E4A2D44}" destId="{2A0DF51E-479B-F345-AF83-54F3DF408229}" srcOrd="3" destOrd="0" presId="urn:microsoft.com/office/officeart/2005/8/layout/vList2"/>
    <dgm:cxn modelId="{0EDE09C6-4BF8-764B-B324-711846EFEFC0}" type="presParOf" srcId="{8272D90A-381D-A943-A863-F7B14E4A2D44}" destId="{54C39DF2-6921-BB4E-8411-E1AA720107FC}" srcOrd="4" destOrd="0" presId="urn:microsoft.com/office/officeart/2005/8/layout/vList2"/>
    <dgm:cxn modelId="{52565AA0-34E0-CE46-8F4B-DD4982CD9368}" type="presParOf" srcId="{8272D90A-381D-A943-A863-F7B14E4A2D44}" destId="{8EBEB080-B91F-6B4C-887F-A3D89EB1D39C}" srcOrd="5" destOrd="0" presId="urn:microsoft.com/office/officeart/2005/8/layout/vList2"/>
    <dgm:cxn modelId="{DCAC501E-D613-D049-82FF-78910329B698}" type="presParOf" srcId="{8272D90A-381D-A943-A863-F7B14E4A2D44}" destId="{87EED797-7526-BB4E-8C40-6D097D0CBF9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B873E-21A1-144A-9AD7-E6EBFB71C30C}">
      <dsp:nvSpPr>
        <dsp:cNvPr id="0" name=""/>
        <dsp:cNvSpPr/>
      </dsp:nvSpPr>
      <dsp:spPr>
        <a:xfrm>
          <a:off x="105496" y="0"/>
          <a:ext cx="7256606" cy="3606800"/>
        </a:xfrm>
        <a:prstGeom prst="rightArrow">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59AD022-6B47-494A-989A-66B40C1EA3D9}">
      <dsp:nvSpPr>
        <dsp:cNvPr id="0" name=""/>
        <dsp:cNvSpPr/>
      </dsp:nvSpPr>
      <dsp:spPr>
        <a:xfrm>
          <a:off x="422331" y="1082040"/>
          <a:ext cx="3220402" cy="1442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processor reads (fetches) instructions from memory</a:t>
          </a:r>
        </a:p>
      </dsp:txBody>
      <dsp:txXfrm>
        <a:off x="492759" y="1152468"/>
        <a:ext cx="3079546" cy="1301864"/>
      </dsp:txXfrm>
    </dsp:sp>
    <dsp:sp modelId="{AA5A79E6-F2A8-FE46-95C5-F961763B77BB}">
      <dsp:nvSpPr>
        <dsp:cNvPr id="0" name=""/>
        <dsp:cNvSpPr/>
      </dsp:nvSpPr>
      <dsp:spPr>
        <a:xfrm>
          <a:off x="3824866" y="1082040"/>
          <a:ext cx="3220402" cy="1442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processor executes each instruction</a:t>
          </a:r>
        </a:p>
      </dsp:txBody>
      <dsp:txXfrm>
        <a:off x="3895294" y="1152468"/>
        <a:ext cx="3079546" cy="13018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4B0A6-A780-AC4D-A192-A17A96D7D56B}">
      <dsp:nvSpPr>
        <dsp:cNvPr id="0" name=""/>
        <dsp:cNvSpPr/>
      </dsp:nvSpPr>
      <dsp:spPr>
        <a:xfrm>
          <a:off x="162559" y="0"/>
          <a:ext cx="6990080" cy="4368800"/>
        </a:xfrm>
        <a:prstGeom prst="swooshArrow">
          <a:avLst>
            <a:gd name="adj1" fmla="val 25000"/>
            <a:gd name="adj2" fmla="val 25000"/>
          </a:avLst>
        </a:prstGeom>
        <a:solidFill>
          <a:schemeClr val="accent1">
            <a:tint val="40000"/>
            <a:hueOff val="0"/>
            <a:satOff val="0"/>
            <a:lumOff val="0"/>
            <a:alphaOff val="0"/>
          </a:schemeClr>
        </a:solidFill>
        <a:ln>
          <a:solidFill>
            <a:schemeClr val="accent1">
              <a:lumMod val="75000"/>
            </a:schemeClr>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4244A61-2F42-FE4C-B4AE-14F538A72BD4}">
      <dsp:nvSpPr>
        <dsp:cNvPr id="0" name=""/>
        <dsp:cNvSpPr/>
      </dsp:nvSpPr>
      <dsp:spPr>
        <a:xfrm>
          <a:off x="851082" y="3248639"/>
          <a:ext cx="160771" cy="16077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8990ADE-EECC-A843-9CB8-385F4DCE6884}">
      <dsp:nvSpPr>
        <dsp:cNvPr id="0" name=""/>
        <dsp:cNvSpPr/>
      </dsp:nvSpPr>
      <dsp:spPr>
        <a:xfrm>
          <a:off x="931468" y="3583026"/>
          <a:ext cx="1195303" cy="531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90" tIns="0" rIns="0" bIns="0" numCol="1" spcCol="1270" anchor="t" anchorCtr="0">
          <a:noAutofit/>
        </a:bodyPr>
        <a:lstStyle/>
        <a:p>
          <a:pPr lvl="0" algn="l" defTabSz="800100">
            <a:lnSpc>
              <a:spcPct val="90000"/>
            </a:lnSpc>
            <a:spcBef>
              <a:spcPct val="0"/>
            </a:spcBef>
            <a:spcAft>
              <a:spcPct val="35000"/>
            </a:spcAft>
          </a:pPr>
          <a:r>
            <a:rPr lang="en-NZ" sz="1800" kern="1200" dirty="0" smtClean="0"/>
            <a:t>Serial Processing</a:t>
          </a:r>
          <a:endParaRPr lang="en-US" sz="1800" kern="1200" dirty="0"/>
        </a:p>
      </dsp:txBody>
      <dsp:txXfrm>
        <a:off x="931468" y="3583026"/>
        <a:ext cx="1195303" cy="531771"/>
      </dsp:txXfrm>
    </dsp:sp>
    <dsp:sp modelId="{9AA8AB03-D64A-C342-B37C-4CCC9DA9EB94}">
      <dsp:nvSpPr>
        <dsp:cNvPr id="0" name=""/>
        <dsp:cNvSpPr/>
      </dsp:nvSpPr>
      <dsp:spPr>
        <a:xfrm>
          <a:off x="1986970" y="2232456"/>
          <a:ext cx="279603" cy="279603"/>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D842123-1D21-A749-9096-4D7D760BAAD9}">
      <dsp:nvSpPr>
        <dsp:cNvPr id="0" name=""/>
        <dsp:cNvSpPr/>
      </dsp:nvSpPr>
      <dsp:spPr>
        <a:xfrm>
          <a:off x="2057398" y="2895591"/>
          <a:ext cx="1467916" cy="797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56" tIns="0" rIns="0" bIns="0" numCol="1" spcCol="1270" anchor="t" anchorCtr="0">
          <a:noAutofit/>
        </a:bodyPr>
        <a:lstStyle/>
        <a:p>
          <a:pPr lvl="0" algn="l" defTabSz="800100">
            <a:lnSpc>
              <a:spcPct val="90000"/>
            </a:lnSpc>
            <a:spcBef>
              <a:spcPct val="0"/>
            </a:spcBef>
            <a:spcAft>
              <a:spcPct val="35000"/>
            </a:spcAft>
          </a:pPr>
          <a:r>
            <a:rPr lang="en-NZ" sz="1800" kern="1200" dirty="0" smtClean="0"/>
            <a:t>Simple Batch Systems</a:t>
          </a:r>
        </a:p>
      </dsp:txBody>
      <dsp:txXfrm>
        <a:off x="2057398" y="2895591"/>
        <a:ext cx="1467916" cy="797458"/>
      </dsp:txXfrm>
    </dsp:sp>
    <dsp:sp modelId="{36778976-587A-8042-87A9-FC1C9FD954F8}">
      <dsp:nvSpPr>
        <dsp:cNvPr id="0" name=""/>
        <dsp:cNvSpPr/>
      </dsp:nvSpPr>
      <dsp:spPr>
        <a:xfrm>
          <a:off x="3437412" y="1483644"/>
          <a:ext cx="370474" cy="370474"/>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9519E44-3DC2-2543-B587-8A3BE587954F}">
      <dsp:nvSpPr>
        <dsp:cNvPr id="0" name=""/>
        <dsp:cNvSpPr/>
      </dsp:nvSpPr>
      <dsp:spPr>
        <a:xfrm>
          <a:off x="3200403" y="2209796"/>
          <a:ext cx="2107194" cy="703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307" tIns="0" rIns="0" bIns="0" numCol="1" spcCol="1270" anchor="t" anchorCtr="0">
          <a:noAutofit/>
        </a:bodyPr>
        <a:lstStyle/>
        <a:p>
          <a:pPr lvl="0" algn="l" defTabSz="800100">
            <a:lnSpc>
              <a:spcPct val="90000"/>
            </a:lnSpc>
            <a:spcBef>
              <a:spcPct val="0"/>
            </a:spcBef>
            <a:spcAft>
              <a:spcPct val="35000"/>
            </a:spcAft>
          </a:pPr>
          <a:r>
            <a:rPr lang="en-NZ" sz="1800" kern="1200" dirty="0" smtClean="0"/>
            <a:t>Multiprogrammed Batch Systems</a:t>
          </a:r>
        </a:p>
      </dsp:txBody>
      <dsp:txXfrm>
        <a:off x="3200403" y="2209796"/>
        <a:ext cx="2107194" cy="703679"/>
      </dsp:txXfrm>
    </dsp:sp>
    <dsp:sp modelId="{6C5317EB-E0BB-C646-8AC7-1B8FB3CE6475}">
      <dsp:nvSpPr>
        <dsp:cNvPr id="0" name=""/>
        <dsp:cNvSpPr/>
      </dsp:nvSpPr>
      <dsp:spPr>
        <a:xfrm>
          <a:off x="5017170" y="988222"/>
          <a:ext cx="496295" cy="496295"/>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DBEC3F6-5D1C-984A-A8A3-A5F0342491D8}">
      <dsp:nvSpPr>
        <dsp:cNvPr id="0" name=""/>
        <dsp:cNvSpPr/>
      </dsp:nvSpPr>
      <dsp:spPr>
        <a:xfrm>
          <a:off x="5105396" y="1752594"/>
          <a:ext cx="1275282" cy="998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77" tIns="0" rIns="0" bIns="0" numCol="1" spcCol="1270" anchor="t" anchorCtr="0">
          <a:noAutofit/>
        </a:bodyPr>
        <a:lstStyle/>
        <a:p>
          <a:pPr lvl="0" algn="l" defTabSz="800100">
            <a:lnSpc>
              <a:spcPct val="90000"/>
            </a:lnSpc>
            <a:spcBef>
              <a:spcPct val="0"/>
            </a:spcBef>
            <a:spcAft>
              <a:spcPct val="35000"/>
            </a:spcAft>
          </a:pPr>
          <a:r>
            <a:rPr lang="en-NZ" sz="1800" kern="1200" dirty="0" smtClean="0"/>
            <a:t>Time Sharing Systems</a:t>
          </a:r>
        </a:p>
      </dsp:txBody>
      <dsp:txXfrm>
        <a:off x="5105396" y="1752594"/>
        <a:ext cx="1275282" cy="9988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20ED8-9E78-0743-A964-AB099207626E}">
      <dsp:nvSpPr>
        <dsp:cNvPr id="0" name=""/>
        <dsp:cNvSpPr/>
      </dsp:nvSpPr>
      <dsp:spPr>
        <a:xfrm>
          <a:off x="1863161" y="1781"/>
          <a:ext cx="4147676" cy="103691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rtl="0">
            <a:lnSpc>
              <a:spcPct val="90000"/>
            </a:lnSpc>
            <a:spcBef>
              <a:spcPct val="0"/>
            </a:spcBef>
            <a:spcAft>
              <a:spcPct val="35000"/>
            </a:spcAft>
          </a:pPr>
          <a:r>
            <a:rPr lang="en-US" sz="2100" kern="1200" dirty="0" smtClean="0"/>
            <a:t>Special type of programming language used to provide instructions to the monitor</a:t>
          </a:r>
          <a:endParaRPr lang="en-US" sz="2100" kern="1200" dirty="0"/>
        </a:p>
      </dsp:txBody>
      <dsp:txXfrm>
        <a:off x="1893531" y="32151"/>
        <a:ext cx="4086936" cy="976179"/>
      </dsp:txXfrm>
    </dsp:sp>
    <dsp:sp modelId="{A5A3E6ED-4CCD-E54E-9A1B-DA75B953AAEA}">
      <dsp:nvSpPr>
        <dsp:cNvPr id="0" name=""/>
        <dsp:cNvSpPr/>
      </dsp:nvSpPr>
      <dsp:spPr>
        <a:xfrm rot="5400000">
          <a:off x="3846269" y="1129430"/>
          <a:ext cx="181460" cy="181460"/>
        </a:xfrm>
        <a:prstGeom prst="rightArrow">
          <a:avLst>
            <a:gd name="adj1" fmla="val 66700"/>
            <a:gd name="adj2" fmla="val 50000"/>
          </a:avLst>
        </a:prstGeom>
        <a:solidFill>
          <a:schemeClr val="tx2">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69CB027-7CF0-9B4D-84C1-093791E27A8E}">
      <dsp:nvSpPr>
        <dsp:cNvPr id="0" name=""/>
        <dsp:cNvSpPr/>
      </dsp:nvSpPr>
      <dsp:spPr>
        <a:xfrm>
          <a:off x="1863161" y="1401621"/>
          <a:ext cx="4147676" cy="1036919"/>
        </a:xfrm>
        <a:prstGeom prst="roundRect">
          <a:avLst>
            <a:gd name="adj" fmla="val 10000"/>
          </a:avLst>
        </a:prstGeom>
        <a:solidFill>
          <a:schemeClr val="bg1"/>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rtl="0">
            <a:lnSpc>
              <a:spcPct val="90000"/>
            </a:lnSpc>
            <a:spcBef>
              <a:spcPct val="0"/>
            </a:spcBef>
            <a:spcAft>
              <a:spcPct val="35000"/>
            </a:spcAft>
          </a:pPr>
          <a:r>
            <a:rPr lang="en-US" sz="3200" kern="1200" dirty="0" smtClean="0">
              <a:solidFill>
                <a:schemeClr val="tx1"/>
              </a:solidFill>
            </a:rPr>
            <a:t>what compiler to use</a:t>
          </a:r>
          <a:endParaRPr lang="en-US" sz="3200" kern="1200" dirty="0">
            <a:solidFill>
              <a:schemeClr val="tx1"/>
            </a:solidFill>
          </a:endParaRPr>
        </a:p>
      </dsp:txBody>
      <dsp:txXfrm>
        <a:off x="1893531" y="1431991"/>
        <a:ext cx="4086936" cy="976179"/>
      </dsp:txXfrm>
    </dsp:sp>
    <dsp:sp modelId="{161882D6-7C8A-B249-8241-DD2C41894718}">
      <dsp:nvSpPr>
        <dsp:cNvPr id="0" name=""/>
        <dsp:cNvSpPr/>
      </dsp:nvSpPr>
      <dsp:spPr>
        <a:xfrm rot="5400000">
          <a:off x="3846269" y="2529271"/>
          <a:ext cx="181460" cy="181460"/>
        </a:xfrm>
        <a:prstGeom prst="rightArrow">
          <a:avLst>
            <a:gd name="adj1" fmla="val 66700"/>
            <a:gd name="adj2" fmla="val 50000"/>
          </a:avLst>
        </a:prstGeom>
        <a:solidFill>
          <a:schemeClr val="tx2">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951BF98-9B04-6B4B-B2C9-5892F2A4DC9C}">
      <dsp:nvSpPr>
        <dsp:cNvPr id="0" name=""/>
        <dsp:cNvSpPr/>
      </dsp:nvSpPr>
      <dsp:spPr>
        <a:xfrm>
          <a:off x="1863161" y="2801462"/>
          <a:ext cx="4147676" cy="1036919"/>
        </a:xfrm>
        <a:prstGeom prst="roundRect">
          <a:avLst>
            <a:gd name="adj" fmla="val 10000"/>
          </a:avLst>
        </a:prstGeom>
        <a:solidFill>
          <a:schemeClr val="bg1"/>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rtl="0">
            <a:lnSpc>
              <a:spcPct val="90000"/>
            </a:lnSpc>
            <a:spcBef>
              <a:spcPct val="0"/>
            </a:spcBef>
            <a:spcAft>
              <a:spcPct val="35000"/>
            </a:spcAft>
          </a:pPr>
          <a:r>
            <a:rPr lang="en-US" sz="3200" kern="1200" dirty="0" smtClean="0">
              <a:solidFill>
                <a:schemeClr val="tx1"/>
              </a:solidFill>
            </a:rPr>
            <a:t>what data to use</a:t>
          </a:r>
          <a:endParaRPr lang="en-US" sz="3200" kern="1200" dirty="0">
            <a:solidFill>
              <a:schemeClr val="tx1"/>
            </a:solidFill>
          </a:endParaRPr>
        </a:p>
      </dsp:txBody>
      <dsp:txXfrm>
        <a:off x="1893531" y="2831832"/>
        <a:ext cx="4086936" cy="97617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6CAC94-6033-ED45-9937-89B21B10E203}">
      <dsp:nvSpPr>
        <dsp:cNvPr id="0" name=""/>
        <dsp:cNvSpPr/>
      </dsp:nvSpPr>
      <dsp:spPr>
        <a:xfrm>
          <a:off x="0" y="293639"/>
          <a:ext cx="8153400" cy="907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2794" tIns="333248" rIns="632794"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smtClean="0"/>
            <a:t>while the user program is executing, it must not alter the memory area containing the monitor</a:t>
          </a:r>
          <a:endParaRPr lang="en-US" sz="1600" kern="1200" dirty="0"/>
        </a:p>
      </dsp:txBody>
      <dsp:txXfrm>
        <a:off x="0" y="293639"/>
        <a:ext cx="8153400" cy="907200"/>
      </dsp:txXfrm>
    </dsp:sp>
    <dsp:sp modelId="{149ADC22-A787-BD43-AE53-1E5F9F0EF60D}">
      <dsp:nvSpPr>
        <dsp:cNvPr id="0" name=""/>
        <dsp:cNvSpPr/>
      </dsp:nvSpPr>
      <dsp:spPr>
        <a:xfrm>
          <a:off x="407670" y="57479"/>
          <a:ext cx="570738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725" tIns="0" rIns="215725" bIns="0" numCol="1" spcCol="1270" anchor="ctr" anchorCtr="0">
          <a:noAutofit/>
        </a:bodyPr>
        <a:lstStyle/>
        <a:p>
          <a:pPr lvl="0" algn="l" defTabSz="711200" rtl="0">
            <a:lnSpc>
              <a:spcPct val="90000"/>
            </a:lnSpc>
            <a:spcBef>
              <a:spcPct val="0"/>
            </a:spcBef>
            <a:spcAft>
              <a:spcPct val="35000"/>
            </a:spcAft>
          </a:pPr>
          <a:r>
            <a:rPr lang="en-US" sz="1600" kern="1200" dirty="0" smtClean="0"/>
            <a:t>Memory protection for monitor</a:t>
          </a:r>
          <a:endParaRPr lang="en-US" sz="1600" kern="1200" dirty="0"/>
        </a:p>
      </dsp:txBody>
      <dsp:txXfrm>
        <a:off x="430727" y="80536"/>
        <a:ext cx="5661266" cy="426206"/>
      </dsp:txXfrm>
    </dsp:sp>
    <dsp:sp modelId="{C121F52B-3C08-654C-83AE-2EAF2AB55D38}">
      <dsp:nvSpPr>
        <dsp:cNvPr id="0" name=""/>
        <dsp:cNvSpPr/>
      </dsp:nvSpPr>
      <dsp:spPr>
        <a:xfrm>
          <a:off x="0" y="1523399"/>
          <a:ext cx="8153400" cy="680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2794" tIns="333248" rIns="632794"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smtClean="0"/>
            <a:t>prevents a job from monopolizing the system</a:t>
          </a:r>
          <a:endParaRPr lang="en-US" sz="1600" kern="1200" dirty="0"/>
        </a:p>
      </dsp:txBody>
      <dsp:txXfrm>
        <a:off x="0" y="1523399"/>
        <a:ext cx="8153400" cy="680400"/>
      </dsp:txXfrm>
    </dsp:sp>
    <dsp:sp modelId="{EFED6759-161A-0247-881A-8697555D7731}">
      <dsp:nvSpPr>
        <dsp:cNvPr id="0" name=""/>
        <dsp:cNvSpPr/>
      </dsp:nvSpPr>
      <dsp:spPr>
        <a:xfrm>
          <a:off x="407670" y="1287239"/>
          <a:ext cx="570738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725" tIns="0" rIns="215725" bIns="0" numCol="1" spcCol="1270" anchor="ctr" anchorCtr="0">
          <a:noAutofit/>
        </a:bodyPr>
        <a:lstStyle/>
        <a:p>
          <a:pPr lvl="0" algn="l" defTabSz="711200" rtl="0">
            <a:lnSpc>
              <a:spcPct val="90000"/>
            </a:lnSpc>
            <a:spcBef>
              <a:spcPct val="0"/>
            </a:spcBef>
            <a:spcAft>
              <a:spcPct val="35000"/>
            </a:spcAft>
          </a:pPr>
          <a:r>
            <a:rPr lang="en-US" sz="1600" kern="1200" dirty="0" smtClean="0"/>
            <a:t>Timer</a:t>
          </a:r>
          <a:endParaRPr lang="en-US" sz="1600" kern="1200" dirty="0"/>
        </a:p>
      </dsp:txBody>
      <dsp:txXfrm>
        <a:off x="430727" y="1310296"/>
        <a:ext cx="5661266" cy="426206"/>
      </dsp:txXfrm>
    </dsp:sp>
    <dsp:sp modelId="{5DD7CB04-61EF-8749-9728-DC4AEA3DB611}">
      <dsp:nvSpPr>
        <dsp:cNvPr id="0" name=""/>
        <dsp:cNvSpPr/>
      </dsp:nvSpPr>
      <dsp:spPr>
        <a:xfrm>
          <a:off x="0" y="2526359"/>
          <a:ext cx="8153400" cy="680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2794" tIns="333248" rIns="632794"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smtClean="0"/>
            <a:t>can only be executed by the monitor</a:t>
          </a:r>
          <a:endParaRPr lang="en-US" sz="1600" kern="1200" dirty="0"/>
        </a:p>
      </dsp:txBody>
      <dsp:txXfrm>
        <a:off x="0" y="2526359"/>
        <a:ext cx="8153400" cy="680400"/>
      </dsp:txXfrm>
    </dsp:sp>
    <dsp:sp modelId="{F1A4EEB2-F42C-DC47-9AAD-66A3C8EDB4FF}">
      <dsp:nvSpPr>
        <dsp:cNvPr id="0" name=""/>
        <dsp:cNvSpPr/>
      </dsp:nvSpPr>
      <dsp:spPr>
        <a:xfrm>
          <a:off x="407670" y="2290199"/>
          <a:ext cx="570738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725" tIns="0" rIns="215725" bIns="0" numCol="1" spcCol="1270" anchor="ctr" anchorCtr="0">
          <a:noAutofit/>
        </a:bodyPr>
        <a:lstStyle/>
        <a:p>
          <a:pPr lvl="0" algn="l" defTabSz="711200" rtl="0">
            <a:lnSpc>
              <a:spcPct val="90000"/>
            </a:lnSpc>
            <a:spcBef>
              <a:spcPct val="0"/>
            </a:spcBef>
            <a:spcAft>
              <a:spcPct val="35000"/>
            </a:spcAft>
          </a:pPr>
          <a:r>
            <a:rPr lang="en-US" sz="1600" kern="1200" dirty="0" smtClean="0"/>
            <a:t>Privileged instructions</a:t>
          </a:r>
          <a:endParaRPr lang="en-US" sz="1600" kern="1200" dirty="0"/>
        </a:p>
      </dsp:txBody>
      <dsp:txXfrm>
        <a:off x="430727" y="2313256"/>
        <a:ext cx="5661266" cy="426206"/>
      </dsp:txXfrm>
    </dsp:sp>
    <dsp:sp modelId="{7A96011C-FD4C-4E48-A721-EBACBA9C917E}">
      <dsp:nvSpPr>
        <dsp:cNvPr id="0" name=""/>
        <dsp:cNvSpPr/>
      </dsp:nvSpPr>
      <dsp:spPr>
        <a:xfrm>
          <a:off x="0" y="3529320"/>
          <a:ext cx="8153400" cy="680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2794" tIns="333248" rIns="632794"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smtClean="0"/>
            <a:t>gives OS more flexibility in controlling user programs</a:t>
          </a:r>
          <a:endParaRPr lang="en-US" sz="1600" kern="1200" dirty="0"/>
        </a:p>
      </dsp:txBody>
      <dsp:txXfrm>
        <a:off x="0" y="3529320"/>
        <a:ext cx="8153400" cy="680400"/>
      </dsp:txXfrm>
    </dsp:sp>
    <dsp:sp modelId="{80D85195-02CD-764C-97FD-8C9D668486D7}">
      <dsp:nvSpPr>
        <dsp:cNvPr id="0" name=""/>
        <dsp:cNvSpPr/>
      </dsp:nvSpPr>
      <dsp:spPr>
        <a:xfrm>
          <a:off x="407670" y="3293159"/>
          <a:ext cx="570738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725" tIns="0" rIns="215725" bIns="0" numCol="1" spcCol="1270" anchor="ctr" anchorCtr="0">
          <a:noAutofit/>
        </a:bodyPr>
        <a:lstStyle/>
        <a:p>
          <a:pPr lvl="0" algn="l" defTabSz="711200" rtl="0">
            <a:lnSpc>
              <a:spcPct val="90000"/>
            </a:lnSpc>
            <a:spcBef>
              <a:spcPct val="0"/>
            </a:spcBef>
            <a:spcAft>
              <a:spcPct val="35000"/>
            </a:spcAft>
          </a:pPr>
          <a:r>
            <a:rPr lang="en-US" sz="1600" kern="1200" dirty="0" smtClean="0"/>
            <a:t>Interrupts</a:t>
          </a:r>
          <a:endParaRPr lang="en-US" sz="1600" kern="1200" dirty="0"/>
        </a:p>
      </dsp:txBody>
      <dsp:txXfrm>
        <a:off x="430727" y="3316216"/>
        <a:ext cx="5661266" cy="42620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A33E13-DCDF-E341-9AC4-85F30FCF821E}">
      <dsp:nvSpPr>
        <dsp:cNvPr id="0" name=""/>
        <dsp:cNvSpPr/>
      </dsp:nvSpPr>
      <dsp:spPr>
        <a:xfrm rot="16200000">
          <a:off x="-185192" y="189234"/>
          <a:ext cx="4267200" cy="3888730"/>
        </a:xfrm>
        <a:prstGeom prst="flowChartManualOperati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0" rIns="178253" bIns="0" numCol="1" spcCol="1270" anchor="t" anchorCtr="0">
          <a:noAutofit/>
        </a:bodyPr>
        <a:lstStyle/>
        <a:p>
          <a:pPr lvl="0" algn="l" defTabSz="1244600" rtl="0">
            <a:lnSpc>
              <a:spcPct val="90000"/>
            </a:lnSpc>
            <a:spcBef>
              <a:spcPct val="0"/>
            </a:spcBef>
            <a:spcAft>
              <a:spcPct val="35000"/>
            </a:spcAft>
          </a:pPr>
          <a:r>
            <a:rPr lang="en-US" sz="2800" kern="1200" dirty="0" smtClean="0"/>
            <a:t>User Mode</a:t>
          </a:r>
          <a:endParaRPr lang="en-US" sz="2800" kern="1200" dirty="0"/>
        </a:p>
        <a:p>
          <a:pPr marL="228600" lvl="1" indent="-228600" algn="l" defTabSz="977900" rtl="0">
            <a:lnSpc>
              <a:spcPct val="90000"/>
            </a:lnSpc>
            <a:spcBef>
              <a:spcPct val="0"/>
            </a:spcBef>
            <a:spcAft>
              <a:spcPct val="15000"/>
            </a:spcAft>
            <a:buChar char="•"/>
          </a:pPr>
          <a:r>
            <a:rPr lang="en-US" sz="2200" kern="1200" dirty="0" smtClean="0"/>
            <a:t>user program executes in user mode </a:t>
          </a:r>
          <a:endParaRPr lang="en-US" sz="2200" kern="1200" dirty="0"/>
        </a:p>
        <a:p>
          <a:pPr marL="228600" lvl="1" indent="-228600" algn="l" defTabSz="977900" rtl="0">
            <a:lnSpc>
              <a:spcPct val="90000"/>
            </a:lnSpc>
            <a:spcBef>
              <a:spcPct val="0"/>
            </a:spcBef>
            <a:spcAft>
              <a:spcPct val="15000"/>
            </a:spcAft>
            <a:buChar char="•"/>
          </a:pPr>
          <a:r>
            <a:rPr lang="en-US" sz="2200" kern="1200" dirty="0" smtClean="0"/>
            <a:t>certain areas of memory are protected from user access</a:t>
          </a:r>
          <a:endParaRPr lang="en-US" sz="2200" kern="1200" dirty="0"/>
        </a:p>
        <a:p>
          <a:pPr marL="228600" lvl="1" indent="-228600" algn="l" defTabSz="977900" rtl="0">
            <a:lnSpc>
              <a:spcPct val="90000"/>
            </a:lnSpc>
            <a:spcBef>
              <a:spcPct val="0"/>
            </a:spcBef>
            <a:spcAft>
              <a:spcPct val="15000"/>
            </a:spcAft>
            <a:buChar char="•"/>
          </a:pPr>
          <a:r>
            <a:rPr lang="en-US" sz="2200" kern="1200" dirty="0" smtClean="0"/>
            <a:t>certain instructions may not be executed</a:t>
          </a:r>
          <a:endParaRPr lang="en-US" sz="2200" kern="1200" dirty="0"/>
        </a:p>
      </dsp:txBody>
      <dsp:txXfrm rot="5400000">
        <a:off x="4043" y="853439"/>
        <a:ext cx="3888730" cy="2560320"/>
      </dsp:txXfrm>
    </dsp:sp>
    <dsp:sp modelId="{B00B1CAD-B259-2E45-8456-48DD193C9431}">
      <dsp:nvSpPr>
        <dsp:cNvPr id="0" name=""/>
        <dsp:cNvSpPr/>
      </dsp:nvSpPr>
      <dsp:spPr>
        <a:xfrm rot="16200000">
          <a:off x="3995192" y="189234"/>
          <a:ext cx="4267200" cy="3888730"/>
        </a:xfrm>
        <a:prstGeom prst="flowChartManualOperati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0" rIns="178253" bIns="0" numCol="1" spcCol="1270" anchor="t" anchorCtr="0">
          <a:noAutofit/>
        </a:bodyPr>
        <a:lstStyle/>
        <a:p>
          <a:pPr lvl="0" algn="l" defTabSz="1244600" rtl="0">
            <a:lnSpc>
              <a:spcPct val="90000"/>
            </a:lnSpc>
            <a:spcBef>
              <a:spcPct val="0"/>
            </a:spcBef>
            <a:spcAft>
              <a:spcPct val="35000"/>
            </a:spcAft>
          </a:pPr>
          <a:r>
            <a:rPr lang="en-US" sz="2800" kern="1200" dirty="0" smtClean="0"/>
            <a:t>Kernel Mode</a:t>
          </a:r>
          <a:endParaRPr lang="en-US" sz="2800" kern="1200" dirty="0"/>
        </a:p>
        <a:p>
          <a:pPr marL="228600" lvl="1" indent="-228600" algn="l" defTabSz="977900" rtl="0">
            <a:lnSpc>
              <a:spcPct val="90000"/>
            </a:lnSpc>
            <a:spcBef>
              <a:spcPct val="0"/>
            </a:spcBef>
            <a:spcAft>
              <a:spcPct val="15000"/>
            </a:spcAft>
            <a:buChar char="•"/>
          </a:pPr>
          <a:r>
            <a:rPr lang="en-US" sz="2200" kern="1200" dirty="0" smtClean="0"/>
            <a:t>monitor executes in kernel mode</a:t>
          </a:r>
          <a:endParaRPr lang="en-US" sz="2200" kern="1200" dirty="0"/>
        </a:p>
        <a:p>
          <a:pPr marL="228600" lvl="1" indent="-228600" algn="l" defTabSz="977900" rtl="0">
            <a:lnSpc>
              <a:spcPct val="90000"/>
            </a:lnSpc>
            <a:spcBef>
              <a:spcPct val="0"/>
            </a:spcBef>
            <a:spcAft>
              <a:spcPct val="15000"/>
            </a:spcAft>
            <a:buChar char="•"/>
          </a:pPr>
          <a:r>
            <a:rPr lang="en-US" sz="2200" kern="1200" dirty="0" smtClean="0"/>
            <a:t>privileged instructions may be executed</a:t>
          </a:r>
          <a:endParaRPr lang="en-US" sz="2200" kern="1200" dirty="0"/>
        </a:p>
        <a:p>
          <a:pPr marL="228600" lvl="1" indent="-228600" algn="l" defTabSz="977900" rtl="0">
            <a:lnSpc>
              <a:spcPct val="90000"/>
            </a:lnSpc>
            <a:spcBef>
              <a:spcPct val="0"/>
            </a:spcBef>
            <a:spcAft>
              <a:spcPct val="15000"/>
            </a:spcAft>
            <a:buChar char="•"/>
          </a:pPr>
          <a:r>
            <a:rPr lang="en-US" sz="2200" kern="1200" dirty="0" smtClean="0"/>
            <a:t>protected areas of memory may be accessed</a:t>
          </a:r>
          <a:endParaRPr lang="en-US" sz="2200" kern="1200" dirty="0"/>
        </a:p>
      </dsp:txBody>
      <dsp:txXfrm rot="5400000">
        <a:off x="4184427" y="853439"/>
        <a:ext cx="3888730" cy="256032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7FC10-09A1-3847-BFBC-2B58715396DE}">
      <dsp:nvSpPr>
        <dsp:cNvPr id="0" name=""/>
        <dsp:cNvSpPr/>
      </dsp:nvSpPr>
      <dsp:spPr>
        <a:xfrm>
          <a:off x="411891" y="0"/>
          <a:ext cx="2715768" cy="3022600"/>
        </a:xfrm>
        <a:prstGeom prst="upArrow">
          <a:avLst/>
        </a:prstGeom>
        <a:solidFill>
          <a:schemeClr val="bg1"/>
        </a:solidFill>
        <a:ln>
          <a:solidFill>
            <a:schemeClr val="accent6">
              <a:alpha val="90000"/>
            </a:schemeClr>
          </a:solidFill>
        </a:ln>
        <a:effectLst>
          <a:glow rad="190500">
            <a:schemeClr val="accent6">
              <a:alpha val="75000"/>
            </a:schemeClr>
          </a:glow>
          <a:softEdge rad="38100"/>
        </a:effectLst>
      </dsp:spPr>
      <dsp:style>
        <a:lnRef idx="0">
          <a:scrgbClr r="0" g="0" b="0"/>
        </a:lnRef>
        <a:fillRef idx="3">
          <a:scrgbClr r="0" g="0" b="0"/>
        </a:fillRef>
        <a:effectRef idx="2">
          <a:scrgbClr r="0" g="0" b="0"/>
        </a:effectRef>
        <a:fontRef idx="minor">
          <a:schemeClr val="lt1"/>
        </a:fontRef>
      </dsp:style>
    </dsp:sp>
    <dsp:sp modelId="{034B72AF-7DDE-9145-BEBA-D89E86DFBE7E}">
      <dsp:nvSpPr>
        <dsp:cNvPr id="0" name=""/>
        <dsp:cNvSpPr/>
      </dsp:nvSpPr>
      <dsp:spPr>
        <a:xfrm>
          <a:off x="3209132" y="0"/>
          <a:ext cx="4608576" cy="3022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0" rIns="184912" bIns="184912" numCol="1" spcCol="1270" anchor="ctr" anchorCtr="0">
          <a:noAutofit/>
        </a:bodyPr>
        <a:lstStyle/>
        <a:p>
          <a:pPr lvl="0" algn="l" defTabSz="1155700">
            <a:lnSpc>
              <a:spcPct val="90000"/>
            </a:lnSpc>
            <a:spcBef>
              <a:spcPct val="0"/>
            </a:spcBef>
            <a:spcAft>
              <a:spcPct val="35000"/>
            </a:spcAft>
          </a:pPr>
          <a:r>
            <a:rPr lang="en-NZ" sz="2600" kern="1200" dirty="0" smtClean="0"/>
            <a:t>Major advances in development include:</a:t>
          </a:r>
          <a:endParaRPr lang="en-US" sz="2600" kern="1200" dirty="0"/>
        </a:p>
        <a:p>
          <a:pPr marL="228600" lvl="1" indent="-228600" algn="l" defTabSz="889000">
            <a:lnSpc>
              <a:spcPct val="90000"/>
            </a:lnSpc>
            <a:spcBef>
              <a:spcPct val="0"/>
            </a:spcBef>
            <a:spcAft>
              <a:spcPct val="15000"/>
            </a:spcAft>
            <a:buChar char="•"/>
          </a:pPr>
          <a:r>
            <a:rPr lang="en-NZ" sz="2000" kern="1200" dirty="0" smtClean="0"/>
            <a:t>processes</a:t>
          </a:r>
          <a:endParaRPr lang="en-US" sz="2000" kern="1200" dirty="0"/>
        </a:p>
        <a:p>
          <a:pPr marL="228600" lvl="1" indent="-228600" algn="l" defTabSz="889000">
            <a:lnSpc>
              <a:spcPct val="90000"/>
            </a:lnSpc>
            <a:spcBef>
              <a:spcPct val="0"/>
            </a:spcBef>
            <a:spcAft>
              <a:spcPct val="15000"/>
            </a:spcAft>
            <a:buChar char="•"/>
          </a:pPr>
          <a:r>
            <a:rPr lang="en-NZ" sz="2000" kern="1200" dirty="0" smtClean="0"/>
            <a:t>memory management</a:t>
          </a:r>
        </a:p>
        <a:p>
          <a:pPr marL="228600" lvl="1" indent="-228600" algn="l" defTabSz="889000">
            <a:lnSpc>
              <a:spcPct val="90000"/>
            </a:lnSpc>
            <a:spcBef>
              <a:spcPct val="0"/>
            </a:spcBef>
            <a:spcAft>
              <a:spcPct val="15000"/>
            </a:spcAft>
            <a:buChar char="•"/>
          </a:pPr>
          <a:r>
            <a:rPr lang="en-NZ" sz="2000" kern="1200" dirty="0" smtClean="0"/>
            <a:t>information protection and security</a:t>
          </a:r>
        </a:p>
        <a:p>
          <a:pPr marL="228600" lvl="1" indent="-228600" algn="l" defTabSz="889000">
            <a:lnSpc>
              <a:spcPct val="90000"/>
            </a:lnSpc>
            <a:spcBef>
              <a:spcPct val="0"/>
            </a:spcBef>
            <a:spcAft>
              <a:spcPct val="15000"/>
            </a:spcAft>
            <a:buChar char="•"/>
          </a:pPr>
          <a:r>
            <a:rPr lang="en-NZ" sz="2000" kern="1200" dirty="0" smtClean="0"/>
            <a:t>scheduling and resource management</a:t>
          </a:r>
        </a:p>
        <a:p>
          <a:pPr marL="228600" lvl="1" indent="-228600" algn="l" defTabSz="889000">
            <a:lnSpc>
              <a:spcPct val="90000"/>
            </a:lnSpc>
            <a:spcBef>
              <a:spcPct val="0"/>
            </a:spcBef>
            <a:spcAft>
              <a:spcPct val="15000"/>
            </a:spcAft>
            <a:buChar char="•"/>
          </a:pPr>
          <a:r>
            <a:rPr lang="en-NZ" sz="2000" kern="1200" dirty="0" smtClean="0"/>
            <a:t>system structure</a:t>
          </a:r>
        </a:p>
      </dsp:txBody>
      <dsp:txXfrm>
        <a:off x="3209132" y="0"/>
        <a:ext cx="4608576" cy="30226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606FB-5D20-144B-B501-E8786E822E20}">
      <dsp:nvSpPr>
        <dsp:cNvPr id="0" name=""/>
        <dsp:cNvSpPr/>
      </dsp:nvSpPr>
      <dsp:spPr>
        <a:xfrm>
          <a:off x="0" y="192619"/>
          <a:ext cx="8382000" cy="8662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50536" tIns="229108" rIns="65053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processor is switched among the various programs residing in main memory</a:t>
          </a:r>
        </a:p>
      </dsp:txBody>
      <dsp:txXfrm>
        <a:off x="0" y="192619"/>
        <a:ext cx="8382000" cy="866250"/>
      </dsp:txXfrm>
    </dsp:sp>
    <dsp:sp modelId="{82E57853-70E3-7A46-AADA-BF7731AC4DC4}">
      <dsp:nvSpPr>
        <dsp:cNvPr id="0" name=""/>
        <dsp:cNvSpPr/>
      </dsp:nvSpPr>
      <dsp:spPr>
        <a:xfrm>
          <a:off x="419100" y="30259"/>
          <a:ext cx="5867400" cy="324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1774" tIns="0" rIns="221774" bIns="0" numCol="1" spcCol="1270" anchor="ctr" anchorCtr="0">
          <a:noAutofit/>
        </a:bodyPr>
        <a:lstStyle/>
        <a:p>
          <a:pPr lvl="0" algn="l" defTabSz="800100">
            <a:lnSpc>
              <a:spcPct val="90000"/>
            </a:lnSpc>
            <a:spcBef>
              <a:spcPct val="0"/>
            </a:spcBef>
            <a:spcAft>
              <a:spcPct val="35000"/>
            </a:spcAft>
          </a:pPr>
          <a:r>
            <a:rPr lang="en-US" sz="1800" kern="1200" dirty="0" smtClean="0"/>
            <a:t>multiprogramming batch operation</a:t>
          </a:r>
          <a:endParaRPr lang="en-US" sz="1800" kern="1200" dirty="0"/>
        </a:p>
      </dsp:txBody>
      <dsp:txXfrm>
        <a:off x="434952" y="46111"/>
        <a:ext cx="5835696" cy="293016"/>
      </dsp:txXfrm>
    </dsp:sp>
    <dsp:sp modelId="{B1F670F3-D264-4046-87DC-A6F828D90574}">
      <dsp:nvSpPr>
        <dsp:cNvPr id="0" name=""/>
        <dsp:cNvSpPr/>
      </dsp:nvSpPr>
      <dsp:spPr>
        <a:xfrm>
          <a:off x="0" y="1280630"/>
          <a:ext cx="8382000" cy="8662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50536" tIns="229108" rIns="65053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be responsive to the individual user but be able to support many users simultaneously</a:t>
          </a:r>
        </a:p>
      </dsp:txBody>
      <dsp:txXfrm>
        <a:off x="0" y="1280630"/>
        <a:ext cx="8382000" cy="866250"/>
      </dsp:txXfrm>
    </dsp:sp>
    <dsp:sp modelId="{AEF5B4F8-0BEB-CA45-966A-7A4B1541DFC8}">
      <dsp:nvSpPr>
        <dsp:cNvPr id="0" name=""/>
        <dsp:cNvSpPr/>
      </dsp:nvSpPr>
      <dsp:spPr>
        <a:xfrm>
          <a:off x="419100" y="1118269"/>
          <a:ext cx="5867400" cy="324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1774" tIns="0" rIns="221774" bIns="0" numCol="1" spcCol="1270" anchor="ctr" anchorCtr="0">
          <a:noAutofit/>
        </a:bodyPr>
        <a:lstStyle/>
        <a:p>
          <a:pPr lvl="0" algn="l" defTabSz="800100">
            <a:lnSpc>
              <a:spcPct val="90000"/>
            </a:lnSpc>
            <a:spcBef>
              <a:spcPct val="0"/>
            </a:spcBef>
            <a:spcAft>
              <a:spcPct val="35000"/>
            </a:spcAft>
          </a:pPr>
          <a:r>
            <a:rPr lang="en-US" sz="1800" kern="1200" dirty="0" smtClean="0"/>
            <a:t>time sharing</a:t>
          </a:r>
        </a:p>
      </dsp:txBody>
      <dsp:txXfrm>
        <a:off x="434952" y="1134121"/>
        <a:ext cx="5835696" cy="293016"/>
      </dsp:txXfrm>
    </dsp:sp>
    <dsp:sp modelId="{01E9E69B-17E4-D64F-8AF9-CCFECEFBC5CA}">
      <dsp:nvSpPr>
        <dsp:cNvPr id="0" name=""/>
        <dsp:cNvSpPr/>
      </dsp:nvSpPr>
      <dsp:spPr>
        <a:xfrm>
          <a:off x="0" y="2368640"/>
          <a:ext cx="8382000" cy="6237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50536" tIns="229108" rIns="65053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a number of users are entering queries or updates against a database</a:t>
          </a:r>
        </a:p>
      </dsp:txBody>
      <dsp:txXfrm>
        <a:off x="0" y="2368640"/>
        <a:ext cx="8382000" cy="623700"/>
      </dsp:txXfrm>
    </dsp:sp>
    <dsp:sp modelId="{BC73B10D-3B03-D548-9EEA-CA43DC155C9C}">
      <dsp:nvSpPr>
        <dsp:cNvPr id="0" name=""/>
        <dsp:cNvSpPr/>
      </dsp:nvSpPr>
      <dsp:spPr>
        <a:xfrm>
          <a:off x="419100" y="2206280"/>
          <a:ext cx="5867400" cy="324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1774" tIns="0" rIns="221774" bIns="0" numCol="1" spcCol="1270" anchor="ctr" anchorCtr="0">
          <a:noAutofit/>
        </a:bodyPr>
        <a:lstStyle/>
        <a:p>
          <a:pPr lvl="0" algn="l" defTabSz="800100">
            <a:lnSpc>
              <a:spcPct val="90000"/>
            </a:lnSpc>
            <a:spcBef>
              <a:spcPct val="0"/>
            </a:spcBef>
            <a:spcAft>
              <a:spcPct val="35000"/>
            </a:spcAft>
          </a:pPr>
          <a:r>
            <a:rPr lang="en-US" sz="1800" kern="1200" dirty="0" smtClean="0"/>
            <a:t>real-time transaction systems</a:t>
          </a:r>
        </a:p>
      </dsp:txBody>
      <dsp:txXfrm>
        <a:off x="434952" y="2222132"/>
        <a:ext cx="5835696" cy="2930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78D5A0-86E1-7F4A-97F2-4E691D203110}">
      <dsp:nvSpPr>
        <dsp:cNvPr id="0" name=""/>
        <dsp:cNvSpPr/>
      </dsp:nvSpPr>
      <dsp:spPr>
        <a:xfrm>
          <a:off x="804" y="0"/>
          <a:ext cx="1423764" cy="302260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process isolation</a:t>
          </a:r>
          <a:endParaRPr lang="en-US" sz="1700" kern="1200" dirty="0"/>
        </a:p>
      </dsp:txBody>
      <dsp:txXfrm>
        <a:off x="42505" y="41701"/>
        <a:ext cx="1340362" cy="2939198"/>
      </dsp:txXfrm>
    </dsp:sp>
    <dsp:sp modelId="{0F6F9771-857A-ED4D-BB66-061A66D62E92}">
      <dsp:nvSpPr>
        <dsp:cNvPr id="0" name=""/>
        <dsp:cNvSpPr/>
      </dsp:nvSpPr>
      <dsp:spPr>
        <a:xfrm>
          <a:off x="1663761" y="0"/>
          <a:ext cx="1423764" cy="3022600"/>
        </a:xfrm>
        <a:prstGeom prst="roundRect">
          <a:avLst>
            <a:gd name="adj" fmla="val 1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automatic allocation and management</a:t>
          </a:r>
        </a:p>
      </dsp:txBody>
      <dsp:txXfrm>
        <a:off x="1705462" y="41701"/>
        <a:ext cx="1340362" cy="2939198"/>
      </dsp:txXfrm>
    </dsp:sp>
    <dsp:sp modelId="{1822B451-F610-B34E-B470-4405426B9598}">
      <dsp:nvSpPr>
        <dsp:cNvPr id="0" name=""/>
        <dsp:cNvSpPr/>
      </dsp:nvSpPr>
      <dsp:spPr>
        <a:xfrm>
          <a:off x="3326717" y="0"/>
          <a:ext cx="1423764" cy="302260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support of modular programming</a:t>
          </a:r>
        </a:p>
      </dsp:txBody>
      <dsp:txXfrm>
        <a:off x="3368418" y="41701"/>
        <a:ext cx="1340362" cy="2939198"/>
      </dsp:txXfrm>
    </dsp:sp>
    <dsp:sp modelId="{687C7697-D43A-4A4A-B7E2-A030E8315BDD}">
      <dsp:nvSpPr>
        <dsp:cNvPr id="0" name=""/>
        <dsp:cNvSpPr/>
      </dsp:nvSpPr>
      <dsp:spPr>
        <a:xfrm>
          <a:off x="4989674" y="0"/>
          <a:ext cx="1423764" cy="3022600"/>
        </a:xfrm>
        <a:prstGeom prst="roundRect">
          <a:avLst>
            <a:gd name="adj" fmla="val 1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protection and access control</a:t>
          </a:r>
        </a:p>
      </dsp:txBody>
      <dsp:txXfrm>
        <a:off x="5031375" y="41701"/>
        <a:ext cx="1340362" cy="2939198"/>
      </dsp:txXfrm>
    </dsp:sp>
    <dsp:sp modelId="{E23446C9-B403-3445-83E0-0F2AC82ADDC6}">
      <dsp:nvSpPr>
        <dsp:cNvPr id="0" name=""/>
        <dsp:cNvSpPr/>
      </dsp:nvSpPr>
      <dsp:spPr>
        <a:xfrm>
          <a:off x="6652631" y="0"/>
          <a:ext cx="1423764" cy="302260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long-term storage</a:t>
          </a:r>
        </a:p>
      </dsp:txBody>
      <dsp:txXfrm>
        <a:off x="6694332" y="41701"/>
        <a:ext cx="1340362" cy="293919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3DBDE-4A69-894C-B15F-8AA2C01DA60D}">
      <dsp:nvSpPr>
        <dsp:cNvPr id="0" name=""/>
        <dsp:cNvSpPr/>
      </dsp:nvSpPr>
      <dsp:spPr>
        <a:xfrm>
          <a:off x="1828816" y="76194"/>
          <a:ext cx="1322435" cy="1322435"/>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Main issues</a:t>
          </a:r>
          <a:endParaRPr lang="en-US" sz="2900" kern="1200" dirty="0"/>
        </a:p>
      </dsp:txBody>
      <dsp:txXfrm>
        <a:off x="2022482" y="269860"/>
        <a:ext cx="935103" cy="935103"/>
      </dsp:txXfrm>
    </dsp:sp>
    <dsp:sp modelId="{F452E337-9A8D-7147-A0DE-77B428363FE7}">
      <dsp:nvSpPr>
        <dsp:cNvPr id="0" name=""/>
        <dsp:cNvSpPr/>
      </dsp:nvSpPr>
      <dsp:spPr>
        <a:xfrm rot="327365">
          <a:off x="3147952" y="789123"/>
          <a:ext cx="134426" cy="35099"/>
        </a:xfrm>
        <a:custGeom>
          <a:avLst/>
          <a:gdLst/>
          <a:ahLst/>
          <a:cxnLst/>
          <a:rect l="0" t="0" r="0" b="0"/>
          <a:pathLst>
            <a:path>
              <a:moveTo>
                <a:pt x="0" y="17549"/>
              </a:moveTo>
              <a:lnTo>
                <a:pt x="134426" y="1754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3211805" y="803312"/>
        <a:ext cx="6721" cy="6721"/>
      </dsp:txXfrm>
    </dsp:sp>
    <dsp:sp modelId="{94F6424C-41E0-984E-A840-F141E9ABE04C}">
      <dsp:nvSpPr>
        <dsp:cNvPr id="0" name=""/>
        <dsp:cNvSpPr/>
      </dsp:nvSpPr>
      <dsp:spPr>
        <a:xfrm>
          <a:off x="3276606" y="228597"/>
          <a:ext cx="1618026" cy="1322435"/>
        </a:xfrm>
        <a:prstGeom prst="ellipse">
          <a:avLst/>
        </a:prstGeom>
        <a:solidFill>
          <a:schemeClr val="accent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availability</a:t>
          </a:r>
        </a:p>
      </dsp:txBody>
      <dsp:txXfrm>
        <a:off x="3513560" y="422263"/>
        <a:ext cx="1144118" cy="935103"/>
      </dsp:txXfrm>
    </dsp:sp>
    <dsp:sp modelId="{3FD92B4C-9502-B74A-AA65-6FC383529055}">
      <dsp:nvSpPr>
        <dsp:cNvPr id="0" name=""/>
        <dsp:cNvSpPr/>
      </dsp:nvSpPr>
      <dsp:spPr>
        <a:xfrm rot="2320876">
          <a:off x="2945864" y="1305029"/>
          <a:ext cx="550135" cy="35099"/>
        </a:xfrm>
        <a:custGeom>
          <a:avLst/>
          <a:gdLst/>
          <a:ahLst/>
          <a:cxnLst/>
          <a:rect l="0" t="0" r="0" b="0"/>
          <a:pathLst>
            <a:path>
              <a:moveTo>
                <a:pt x="0" y="17549"/>
              </a:moveTo>
              <a:lnTo>
                <a:pt x="550135" y="1754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3207178" y="1308825"/>
        <a:ext cx="27506" cy="27506"/>
      </dsp:txXfrm>
    </dsp:sp>
    <dsp:sp modelId="{C9916E7F-8ABB-A14E-9130-280B36308A33}">
      <dsp:nvSpPr>
        <dsp:cNvPr id="0" name=""/>
        <dsp:cNvSpPr/>
      </dsp:nvSpPr>
      <dsp:spPr>
        <a:xfrm>
          <a:off x="3124203" y="1295401"/>
          <a:ext cx="1967692" cy="1474833"/>
        </a:xfrm>
        <a:prstGeom prst="ellipse">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confidentiality</a:t>
          </a:r>
        </a:p>
      </dsp:txBody>
      <dsp:txXfrm>
        <a:off x="3412365" y="1511385"/>
        <a:ext cx="1391368" cy="1042865"/>
      </dsp:txXfrm>
    </dsp:sp>
    <dsp:sp modelId="{306ED93E-92ED-334E-B4E5-D99A0B0B5198}">
      <dsp:nvSpPr>
        <dsp:cNvPr id="0" name=""/>
        <dsp:cNvSpPr/>
      </dsp:nvSpPr>
      <dsp:spPr>
        <a:xfrm rot="4495912">
          <a:off x="2392072" y="1710464"/>
          <a:ext cx="729312" cy="35099"/>
        </a:xfrm>
        <a:custGeom>
          <a:avLst/>
          <a:gdLst/>
          <a:ahLst/>
          <a:cxnLst/>
          <a:rect l="0" t="0" r="0" b="0"/>
          <a:pathLst>
            <a:path>
              <a:moveTo>
                <a:pt x="0" y="17549"/>
              </a:moveTo>
              <a:lnTo>
                <a:pt x="729312" y="1754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2738495" y="1709781"/>
        <a:ext cx="36465" cy="36465"/>
      </dsp:txXfrm>
    </dsp:sp>
    <dsp:sp modelId="{EDE6F89A-43A7-0740-9CEB-C73D6525D483}">
      <dsp:nvSpPr>
        <dsp:cNvPr id="0" name=""/>
        <dsp:cNvSpPr/>
      </dsp:nvSpPr>
      <dsp:spPr>
        <a:xfrm>
          <a:off x="2362204" y="2057397"/>
          <a:ext cx="1322435" cy="1322435"/>
        </a:xfrm>
        <a:prstGeom prst="ellipse">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NZ" sz="1600" kern="1200" dirty="0" smtClean="0"/>
            <a:t>data integrity</a:t>
          </a:r>
        </a:p>
      </dsp:txBody>
      <dsp:txXfrm>
        <a:off x="2555870" y="2251063"/>
        <a:ext cx="935103" cy="935103"/>
      </dsp:txXfrm>
    </dsp:sp>
    <dsp:sp modelId="{9EC72295-1CAF-A445-9BD4-028FD159EFBD}">
      <dsp:nvSpPr>
        <dsp:cNvPr id="0" name=""/>
        <dsp:cNvSpPr/>
      </dsp:nvSpPr>
      <dsp:spPr>
        <a:xfrm rot="6588374">
          <a:off x="2232602" y="1365425"/>
          <a:ext cx="49871" cy="35099"/>
        </a:xfrm>
        <a:custGeom>
          <a:avLst/>
          <a:gdLst/>
          <a:ahLst/>
          <a:cxnLst/>
          <a:rect l="0" t="0" r="0" b="0"/>
          <a:pathLst>
            <a:path>
              <a:moveTo>
                <a:pt x="0" y="17549"/>
              </a:moveTo>
              <a:lnTo>
                <a:pt x="49871" y="1754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rot="10800000">
        <a:off x="2256291" y="1381728"/>
        <a:ext cx="2493" cy="2493"/>
      </dsp:txXfrm>
    </dsp:sp>
    <dsp:sp modelId="{87964860-C4E5-2B42-9F24-23CD8074036C}">
      <dsp:nvSpPr>
        <dsp:cNvPr id="0" name=""/>
        <dsp:cNvSpPr/>
      </dsp:nvSpPr>
      <dsp:spPr>
        <a:xfrm>
          <a:off x="1219203" y="1371601"/>
          <a:ext cx="1573183" cy="1420759"/>
        </a:xfrm>
        <a:prstGeom prst="ellipse">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NZ" sz="1600" kern="1200" dirty="0" smtClean="0"/>
            <a:t>authenticity</a:t>
          </a:r>
          <a:endParaRPr lang="en-US" sz="1600" kern="1200" dirty="0" smtClean="0"/>
        </a:p>
      </dsp:txBody>
      <dsp:txXfrm>
        <a:off x="1449590" y="1579666"/>
        <a:ext cx="1112409" cy="100462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C0398E-5DF1-F24E-9796-ADAD05B8C726}">
      <dsp:nvSpPr>
        <dsp:cNvPr id="0" name=""/>
        <dsp:cNvSpPr/>
      </dsp:nvSpPr>
      <dsp:spPr>
        <a:xfrm>
          <a:off x="2100042" y="289750"/>
          <a:ext cx="3605784" cy="3605784"/>
        </a:xfrm>
        <a:prstGeom prst="pie">
          <a:avLst>
            <a:gd name="adj1" fmla="val 16200000"/>
            <a:gd name="adj2" fmla="val 180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i="0" kern="1200" dirty="0" smtClean="0"/>
            <a:t>fairness</a:t>
          </a:r>
          <a:endParaRPr lang="en-US" sz="1800" b="1" i="0" kern="1200" dirty="0"/>
        </a:p>
      </dsp:txBody>
      <dsp:txXfrm>
        <a:off x="4060473" y="955103"/>
        <a:ext cx="1223391" cy="1201928"/>
      </dsp:txXfrm>
    </dsp:sp>
    <dsp:sp modelId="{71C7C1E5-AC56-8D4C-B0F8-41E32D153D9D}">
      <dsp:nvSpPr>
        <dsp:cNvPr id="0" name=""/>
        <dsp:cNvSpPr/>
      </dsp:nvSpPr>
      <dsp:spPr>
        <a:xfrm>
          <a:off x="1914173" y="397065"/>
          <a:ext cx="3605784" cy="3605784"/>
        </a:xfrm>
        <a:prstGeom prst="pie">
          <a:avLst>
            <a:gd name="adj1" fmla="val 1800000"/>
            <a:gd name="adj2" fmla="val 90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i="0" kern="1200" dirty="0" smtClean="0"/>
            <a:t>differential responsiveness</a:t>
          </a:r>
        </a:p>
      </dsp:txBody>
      <dsp:txXfrm>
        <a:off x="2901471" y="2672143"/>
        <a:ext cx="1631188" cy="1116076"/>
      </dsp:txXfrm>
    </dsp:sp>
    <dsp:sp modelId="{DB3E713C-5D2F-BA4F-A01C-1C230AC4E998}">
      <dsp:nvSpPr>
        <dsp:cNvPr id="0" name=""/>
        <dsp:cNvSpPr/>
      </dsp:nvSpPr>
      <dsp:spPr>
        <a:xfrm>
          <a:off x="1914173" y="397065"/>
          <a:ext cx="3605784" cy="3605784"/>
        </a:xfrm>
        <a:prstGeom prst="pie">
          <a:avLst>
            <a:gd name="adj1" fmla="val 9000000"/>
            <a:gd name="adj2" fmla="val 1620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i="0" kern="1200" dirty="0" smtClean="0"/>
            <a:t>efficiency</a:t>
          </a:r>
        </a:p>
      </dsp:txBody>
      <dsp:txXfrm>
        <a:off x="2300507" y="1105344"/>
        <a:ext cx="1223391" cy="120192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BB729-FAEA-4D42-9064-64C0C1BA4D27}">
      <dsp:nvSpPr>
        <dsp:cNvPr id="0" name=""/>
        <dsp:cNvSpPr/>
      </dsp:nvSpPr>
      <dsp:spPr>
        <a:xfrm>
          <a:off x="0" y="1271656"/>
          <a:ext cx="7620000" cy="2917687"/>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1397" tIns="1332992" rIns="591397" bIns="128016" numCol="1" spcCol="1270" anchor="t" anchorCtr="0">
          <a:noAutofit/>
        </a:bodyPr>
        <a:lstStyle/>
        <a:p>
          <a:pPr marL="171450" lvl="1" indent="-171450" algn="l" defTabSz="800100">
            <a:lnSpc>
              <a:spcPct val="90000"/>
            </a:lnSpc>
            <a:spcBef>
              <a:spcPct val="0"/>
            </a:spcBef>
            <a:spcAft>
              <a:spcPct val="15000"/>
            </a:spcAft>
            <a:buChar char="•"/>
          </a:pPr>
          <a:r>
            <a:rPr lang="en-NZ" sz="1800" kern="1200" dirty="0" smtClean="0"/>
            <a:t>microkernel architecture</a:t>
          </a:r>
        </a:p>
        <a:p>
          <a:pPr marL="171450" lvl="1" indent="-171450" algn="l" defTabSz="800100">
            <a:lnSpc>
              <a:spcPct val="90000"/>
            </a:lnSpc>
            <a:spcBef>
              <a:spcPct val="0"/>
            </a:spcBef>
            <a:spcAft>
              <a:spcPct val="15000"/>
            </a:spcAft>
            <a:buChar char="•"/>
          </a:pPr>
          <a:r>
            <a:rPr lang="en-NZ" sz="1800" kern="1200" dirty="0" smtClean="0"/>
            <a:t>multithreading</a:t>
          </a:r>
        </a:p>
        <a:p>
          <a:pPr marL="171450" lvl="1" indent="-171450" algn="l" defTabSz="800100">
            <a:lnSpc>
              <a:spcPct val="90000"/>
            </a:lnSpc>
            <a:spcBef>
              <a:spcPct val="0"/>
            </a:spcBef>
            <a:spcAft>
              <a:spcPct val="15000"/>
            </a:spcAft>
            <a:buChar char="•"/>
          </a:pPr>
          <a:r>
            <a:rPr lang="en-NZ" sz="1800" kern="1200" dirty="0" smtClean="0"/>
            <a:t>symmetric multiprocessing</a:t>
          </a:r>
        </a:p>
        <a:p>
          <a:pPr marL="171450" lvl="1" indent="-171450" algn="l" defTabSz="800100">
            <a:lnSpc>
              <a:spcPct val="90000"/>
            </a:lnSpc>
            <a:spcBef>
              <a:spcPct val="0"/>
            </a:spcBef>
            <a:spcAft>
              <a:spcPct val="15000"/>
            </a:spcAft>
            <a:buChar char="•"/>
          </a:pPr>
          <a:r>
            <a:rPr lang="en-NZ" sz="1800" kern="1200" dirty="0" smtClean="0"/>
            <a:t>distributed operating systems</a:t>
          </a:r>
        </a:p>
        <a:p>
          <a:pPr marL="171450" lvl="1" indent="-171450" algn="l" defTabSz="800100">
            <a:lnSpc>
              <a:spcPct val="90000"/>
            </a:lnSpc>
            <a:spcBef>
              <a:spcPct val="0"/>
            </a:spcBef>
            <a:spcAft>
              <a:spcPct val="15000"/>
            </a:spcAft>
            <a:buChar char="•"/>
          </a:pPr>
          <a:r>
            <a:rPr lang="en-NZ" sz="1800" kern="1200" dirty="0" smtClean="0"/>
            <a:t>object-oriented design</a:t>
          </a:r>
        </a:p>
      </dsp:txBody>
      <dsp:txXfrm>
        <a:off x="0" y="1271656"/>
        <a:ext cx="7620000" cy="2917687"/>
      </dsp:txXfrm>
    </dsp:sp>
    <dsp:sp modelId="{83794904-62F1-3248-BF0D-6CBE7893EADB}">
      <dsp:nvSpPr>
        <dsp:cNvPr id="0" name=""/>
        <dsp:cNvSpPr/>
      </dsp:nvSpPr>
      <dsp:spPr>
        <a:xfrm>
          <a:off x="76200" y="1272959"/>
          <a:ext cx="7536262" cy="94203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1613" tIns="0" rIns="201613" bIns="0" numCol="1" spcCol="1270" anchor="ctr" anchorCtr="0">
          <a:noAutofit/>
        </a:bodyPr>
        <a:lstStyle/>
        <a:p>
          <a:pPr lvl="0" algn="l" defTabSz="977900">
            <a:lnSpc>
              <a:spcPct val="90000"/>
            </a:lnSpc>
            <a:spcBef>
              <a:spcPct val="0"/>
            </a:spcBef>
            <a:spcAft>
              <a:spcPct val="35000"/>
            </a:spcAft>
          </a:pPr>
          <a:r>
            <a:rPr lang="en-NZ" sz="2200" kern="1200" dirty="0" smtClean="0"/>
            <a:t>Different approaches and design elements have been tried:</a:t>
          </a:r>
          <a:endParaRPr lang="en-US" sz="2200" kern="1200" dirty="0"/>
        </a:p>
      </dsp:txBody>
      <dsp:txXfrm>
        <a:off x="122186" y="1318945"/>
        <a:ext cx="7444290" cy="8500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397E1-7C52-9E40-B934-14D19DD40891}">
      <dsp:nvSpPr>
        <dsp:cNvPr id="0" name=""/>
        <dsp:cNvSpPr/>
      </dsp:nvSpPr>
      <dsp:spPr>
        <a:xfrm>
          <a:off x="2609403" y="2190303"/>
          <a:ext cx="1562992" cy="1562992"/>
        </a:xfrm>
        <a:prstGeom prst="ellipse">
          <a:avLst/>
        </a:prstGeom>
        <a:solidFill>
          <a:schemeClr val="bg1">
            <a:alpha val="90000"/>
          </a:schemeClr>
        </a:solidFill>
        <a:ln>
          <a:solidFill>
            <a:schemeClr val="accent1">
              <a:alpha val="90000"/>
            </a:schemeClr>
          </a:solidFill>
        </a:ln>
        <a:effectLst>
          <a:glow rad="88900">
            <a:schemeClr val="accent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NZ" sz="1900" kern="1200" dirty="0" smtClean="0">
              <a:solidFill>
                <a:schemeClr val="tx1"/>
              </a:solidFill>
            </a:rPr>
            <a:t>Main categories</a:t>
          </a:r>
          <a:endParaRPr lang="en-US" sz="1900" kern="1200" dirty="0">
            <a:solidFill>
              <a:schemeClr val="tx1"/>
            </a:solidFill>
          </a:endParaRPr>
        </a:p>
      </dsp:txBody>
      <dsp:txXfrm>
        <a:off x="2838298" y="2419198"/>
        <a:ext cx="1105202" cy="1105202"/>
      </dsp:txXfrm>
    </dsp:sp>
    <dsp:sp modelId="{0CE9912B-CB3D-474A-8CC6-7D0D15FCC68A}">
      <dsp:nvSpPr>
        <dsp:cNvPr id="0" name=""/>
        <dsp:cNvSpPr/>
      </dsp:nvSpPr>
      <dsp:spPr>
        <a:xfrm rot="16200000">
          <a:off x="3225299" y="1621513"/>
          <a:ext cx="331201" cy="531417"/>
        </a:xfrm>
        <a:prstGeom prst="rightArrow">
          <a:avLst>
            <a:gd name="adj1" fmla="val 60000"/>
            <a:gd name="adj2" fmla="val 50000"/>
          </a:avLst>
        </a:prstGeom>
        <a:solidFill>
          <a:schemeClr val="tx1">
            <a:lumMod val="85000"/>
            <a:lumOff val="15000"/>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p>
      </dsp:txBody>
      <dsp:txXfrm>
        <a:off x="3274979" y="1777476"/>
        <a:ext cx="231841" cy="318851"/>
      </dsp:txXfrm>
    </dsp:sp>
    <dsp:sp modelId="{BD27A3AF-D2CF-A047-B6F7-04098E8CD5CB}">
      <dsp:nvSpPr>
        <dsp:cNvPr id="0" name=""/>
        <dsp:cNvSpPr/>
      </dsp:nvSpPr>
      <dsp:spPr>
        <a:xfrm>
          <a:off x="2609403" y="2401"/>
          <a:ext cx="1562992" cy="1562992"/>
        </a:xfrm>
        <a:prstGeom prst="ellipse">
          <a:avLst/>
        </a:prstGeom>
        <a:solidFill>
          <a:schemeClr val="bg1">
            <a:alpha val="90000"/>
          </a:schemeClr>
        </a:solidFill>
        <a:ln>
          <a:solidFill>
            <a:schemeClr val="accent1">
              <a:alpha val="90000"/>
            </a:schemeClr>
          </a:solidFill>
        </a:ln>
        <a:effectLst>
          <a:glow rad="88900">
            <a:schemeClr val="accent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NZ" sz="1800" kern="1200" dirty="0" smtClean="0">
              <a:solidFill>
                <a:schemeClr val="tx1"/>
              </a:solidFill>
            </a:rPr>
            <a:t>cache size</a:t>
          </a:r>
        </a:p>
      </dsp:txBody>
      <dsp:txXfrm>
        <a:off x="2838298" y="231296"/>
        <a:ext cx="1105202" cy="1105202"/>
      </dsp:txXfrm>
    </dsp:sp>
    <dsp:sp modelId="{47B684DF-B714-1E42-B923-713D0524893F}">
      <dsp:nvSpPr>
        <dsp:cNvPr id="0" name=""/>
        <dsp:cNvSpPr/>
      </dsp:nvSpPr>
      <dsp:spPr>
        <a:xfrm rot="19800000">
          <a:off x="4164570" y="2163802"/>
          <a:ext cx="331201" cy="531417"/>
        </a:xfrm>
        <a:prstGeom prst="rightArrow">
          <a:avLst>
            <a:gd name="adj1" fmla="val 60000"/>
            <a:gd name="adj2" fmla="val 50000"/>
          </a:avLst>
        </a:prstGeom>
        <a:solidFill>
          <a:schemeClr val="tx1">
            <a:lumMod val="85000"/>
            <a:lumOff val="15000"/>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p>
      </dsp:txBody>
      <dsp:txXfrm>
        <a:off x="4171226" y="2294925"/>
        <a:ext cx="231841" cy="318851"/>
      </dsp:txXfrm>
    </dsp:sp>
    <dsp:sp modelId="{4B2B8829-71AB-AF43-83AA-885F4124C847}">
      <dsp:nvSpPr>
        <dsp:cNvPr id="0" name=""/>
        <dsp:cNvSpPr/>
      </dsp:nvSpPr>
      <dsp:spPr>
        <a:xfrm>
          <a:off x="4504181" y="1096352"/>
          <a:ext cx="1562992" cy="1562992"/>
        </a:xfrm>
        <a:prstGeom prst="ellipse">
          <a:avLst/>
        </a:prstGeom>
        <a:solidFill>
          <a:schemeClr val="bg1">
            <a:alpha val="90000"/>
          </a:schemeClr>
        </a:solidFill>
        <a:ln>
          <a:solidFill>
            <a:schemeClr val="accent1">
              <a:alpha val="90000"/>
            </a:schemeClr>
          </a:solidFill>
        </a:ln>
        <a:effectLst>
          <a:glow rad="88900">
            <a:schemeClr val="accent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NZ" sz="1800" kern="1200" dirty="0" smtClean="0">
              <a:solidFill>
                <a:schemeClr val="tx1"/>
              </a:solidFill>
            </a:rPr>
            <a:t>block size</a:t>
          </a:r>
        </a:p>
      </dsp:txBody>
      <dsp:txXfrm>
        <a:off x="4733076" y="1325247"/>
        <a:ext cx="1105202" cy="1105202"/>
      </dsp:txXfrm>
    </dsp:sp>
    <dsp:sp modelId="{289654D2-F4F8-B54C-BB11-89463C432F13}">
      <dsp:nvSpPr>
        <dsp:cNvPr id="0" name=""/>
        <dsp:cNvSpPr/>
      </dsp:nvSpPr>
      <dsp:spPr>
        <a:xfrm rot="1800000">
          <a:off x="4164570" y="3248379"/>
          <a:ext cx="331201" cy="531417"/>
        </a:xfrm>
        <a:prstGeom prst="rightArrow">
          <a:avLst>
            <a:gd name="adj1" fmla="val 60000"/>
            <a:gd name="adj2" fmla="val 50000"/>
          </a:avLst>
        </a:prstGeom>
        <a:solidFill>
          <a:schemeClr val="tx1">
            <a:lumMod val="85000"/>
            <a:lumOff val="15000"/>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p>
      </dsp:txBody>
      <dsp:txXfrm>
        <a:off x="4171226" y="3329822"/>
        <a:ext cx="231841" cy="318851"/>
      </dsp:txXfrm>
    </dsp:sp>
    <dsp:sp modelId="{B9FC0CC6-5794-8D44-9D5C-EF8A2B28FD16}">
      <dsp:nvSpPr>
        <dsp:cNvPr id="0" name=""/>
        <dsp:cNvSpPr/>
      </dsp:nvSpPr>
      <dsp:spPr>
        <a:xfrm>
          <a:off x="4504181" y="3284254"/>
          <a:ext cx="1562992" cy="1562992"/>
        </a:xfrm>
        <a:prstGeom prst="ellipse">
          <a:avLst/>
        </a:prstGeom>
        <a:solidFill>
          <a:schemeClr val="bg1">
            <a:alpha val="90000"/>
          </a:schemeClr>
        </a:solidFill>
        <a:ln>
          <a:solidFill>
            <a:schemeClr val="accent1">
              <a:alpha val="90000"/>
            </a:schemeClr>
          </a:solidFill>
        </a:ln>
        <a:effectLst>
          <a:glow rad="88900">
            <a:schemeClr val="accent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NZ" sz="1800" kern="1200" dirty="0" smtClean="0">
              <a:solidFill>
                <a:schemeClr val="tx1"/>
              </a:solidFill>
            </a:rPr>
            <a:t>mapping function</a:t>
          </a:r>
        </a:p>
      </dsp:txBody>
      <dsp:txXfrm>
        <a:off x="4733076" y="3513149"/>
        <a:ext cx="1105202" cy="1105202"/>
      </dsp:txXfrm>
    </dsp:sp>
    <dsp:sp modelId="{EECDA9A7-212F-1046-9A38-3512EA3050BC}">
      <dsp:nvSpPr>
        <dsp:cNvPr id="0" name=""/>
        <dsp:cNvSpPr/>
      </dsp:nvSpPr>
      <dsp:spPr>
        <a:xfrm rot="5400000">
          <a:off x="3225299" y="3790668"/>
          <a:ext cx="331201" cy="531417"/>
        </a:xfrm>
        <a:prstGeom prst="rightArrow">
          <a:avLst>
            <a:gd name="adj1" fmla="val 60000"/>
            <a:gd name="adj2" fmla="val 50000"/>
          </a:avLst>
        </a:prstGeom>
        <a:solidFill>
          <a:schemeClr val="tx1">
            <a:lumMod val="85000"/>
            <a:lumOff val="15000"/>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p>
      </dsp:txBody>
      <dsp:txXfrm>
        <a:off x="3274979" y="3847271"/>
        <a:ext cx="231841" cy="318851"/>
      </dsp:txXfrm>
    </dsp:sp>
    <dsp:sp modelId="{BCB8DC9A-CEC1-7E4E-9C78-9534F2EC03C1}">
      <dsp:nvSpPr>
        <dsp:cNvPr id="0" name=""/>
        <dsp:cNvSpPr/>
      </dsp:nvSpPr>
      <dsp:spPr>
        <a:xfrm>
          <a:off x="2609403" y="4378205"/>
          <a:ext cx="1562992" cy="1562992"/>
        </a:xfrm>
        <a:prstGeom prst="ellipse">
          <a:avLst/>
        </a:prstGeom>
        <a:solidFill>
          <a:schemeClr val="bg1">
            <a:alpha val="90000"/>
          </a:schemeClr>
        </a:solidFill>
        <a:ln>
          <a:solidFill>
            <a:schemeClr val="accent1">
              <a:alpha val="90000"/>
            </a:schemeClr>
          </a:solidFill>
        </a:ln>
        <a:effectLst>
          <a:glow rad="88900">
            <a:schemeClr val="accent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NZ" sz="1600" kern="1200" dirty="0" smtClean="0">
              <a:solidFill>
                <a:schemeClr val="tx1"/>
              </a:solidFill>
            </a:rPr>
            <a:t>replacement algorithm</a:t>
          </a:r>
        </a:p>
      </dsp:txBody>
      <dsp:txXfrm>
        <a:off x="2838298" y="4607100"/>
        <a:ext cx="1105202" cy="1105202"/>
      </dsp:txXfrm>
    </dsp:sp>
    <dsp:sp modelId="{99D146F3-C688-5848-9F3C-93A81D825FF9}">
      <dsp:nvSpPr>
        <dsp:cNvPr id="0" name=""/>
        <dsp:cNvSpPr/>
      </dsp:nvSpPr>
      <dsp:spPr>
        <a:xfrm rot="9000000">
          <a:off x="2286027" y="3248379"/>
          <a:ext cx="331201" cy="531417"/>
        </a:xfrm>
        <a:prstGeom prst="rightArrow">
          <a:avLst>
            <a:gd name="adj1" fmla="val 60000"/>
            <a:gd name="adj2" fmla="val 50000"/>
          </a:avLst>
        </a:prstGeom>
        <a:solidFill>
          <a:schemeClr val="tx1">
            <a:lumMod val="85000"/>
            <a:lumOff val="15000"/>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p>
      </dsp:txBody>
      <dsp:txXfrm rot="10800000">
        <a:off x="2378731" y="3329822"/>
        <a:ext cx="231841" cy="318851"/>
      </dsp:txXfrm>
    </dsp:sp>
    <dsp:sp modelId="{E2DB8AD2-B770-244C-848D-9975C9B2F8B3}">
      <dsp:nvSpPr>
        <dsp:cNvPr id="0" name=""/>
        <dsp:cNvSpPr/>
      </dsp:nvSpPr>
      <dsp:spPr>
        <a:xfrm>
          <a:off x="714625" y="3284254"/>
          <a:ext cx="1562992" cy="1562992"/>
        </a:xfrm>
        <a:prstGeom prst="ellipse">
          <a:avLst/>
        </a:prstGeom>
        <a:solidFill>
          <a:schemeClr val="bg1">
            <a:alpha val="90000"/>
          </a:schemeClr>
        </a:solidFill>
        <a:ln>
          <a:solidFill>
            <a:schemeClr val="accent1">
              <a:alpha val="90000"/>
            </a:schemeClr>
          </a:solidFill>
        </a:ln>
        <a:effectLst>
          <a:glow rad="88900">
            <a:schemeClr val="accent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NZ" sz="1800" kern="1200" dirty="0" smtClean="0">
              <a:solidFill>
                <a:schemeClr val="tx1"/>
              </a:solidFill>
            </a:rPr>
            <a:t>write policy</a:t>
          </a:r>
        </a:p>
      </dsp:txBody>
      <dsp:txXfrm>
        <a:off x="943520" y="3513149"/>
        <a:ext cx="1105202" cy="1105202"/>
      </dsp:txXfrm>
    </dsp:sp>
    <dsp:sp modelId="{1E9B6624-6511-B947-8BEE-05DEAFFDBF83}">
      <dsp:nvSpPr>
        <dsp:cNvPr id="0" name=""/>
        <dsp:cNvSpPr/>
      </dsp:nvSpPr>
      <dsp:spPr>
        <a:xfrm rot="12600000">
          <a:off x="2286027" y="2163802"/>
          <a:ext cx="331201" cy="531417"/>
        </a:xfrm>
        <a:prstGeom prst="rightArrow">
          <a:avLst>
            <a:gd name="adj1" fmla="val 60000"/>
            <a:gd name="adj2" fmla="val 50000"/>
          </a:avLst>
        </a:prstGeom>
        <a:solidFill>
          <a:schemeClr val="tx1">
            <a:lumMod val="85000"/>
            <a:lumOff val="15000"/>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p>
      </dsp:txBody>
      <dsp:txXfrm rot="10800000">
        <a:off x="2378731" y="2294925"/>
        <a:ext cx="231841" cy="318851"/>
      </dsp:txXfrm>
    </dsp:sp>
    <dsp:sp modelId="{0BE5F01D-D17C-D44A-A17A-17F1E6D7771F}">
      <dsp:nvSpPr>
        <dsp:cNvPr id="0" name=""/>
        <dsp:cNvSpPr/>
      </dsp:nvSpPr>
      <dsp:spPr>
        <a:xfrm>
          <a:off x="714625" y="1096352"/>
          <a:ext cx="1562992" cy="1562992"/>
        </a:xfrm>
        <a:prstGeom prst="ellipse">
          <a:avLst/>
        </a:prstGeom>
        <a:solidFill>
          <a:schemeClr val="bg1">
            <a:alpha val="90000"/>
          </a:schemeClr>
        </a:solidFill>
        <a:ln>
          <a:solidFill>
            <a:schemeClr val="accent1">
              <a:alpha val="90000"/>
            </a:schemeClr>
          </a:solidFill>
        </a:ln>
        <a:effectLst>
          <a:glow rad="88900">
            <a:schemeClr val="accent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NZ" sz="1800" kern="1200" dirty="0" smtClean="0">
              <a:solidFill>
                <a:schemeClr val="tx1"/>
              </a:solidFill>
            </a:rPr>
            <a:t>number of cache levels</a:t>
          </a:r>
        </a:p>
      </dsp:txBody>
      <dsp:txXfrm>
        <a:off x="943520" y="1325247"/>
        <a:ext cx="1105202" cy="110520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BA974-D1D0-7C45-8BAD-1585AF825221}">
      <dsp:nvSpPr>
        <dsp:cNvPr id="0" name=""/>
        <dsp:cNvSpPr/>
      </dsp:nvSpPr>
      <dsp:spPr>
        <a:xfrm>
          <a:off x="1128963" y="18"/>
          <a:ext cx="2071431" cy="1523962"/>
        </a:xfrm>
        <a:prstGeom prst="ellipse">
          <a:avLst/>
        </a:prstGeom>
        <a:solidFill>
          <a:schemeClr val="bg1"/>
        </a:solidFill>
        <a:ln>
          <a:solidFill>
            <a:schemeClr val="accent6">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3869" tIns="22860" rIns="83869" bIns="22860" numCol="1" spcCol="1270" anchor="ctr" anchorCtr="0">
          <a:noAutofit/>
        </a:bodyPr>
        <a:lstStyle/>
        <a:p>
          <a:pPr lvl="0" algn="ctr" defTabSz="800100">
            <a:lnSpc>
              <a:spcPct val="90000"/>
            </a:lnSpc>
            <a:spcBef>
              <a:spcPct val="0"/>
            </a:spcBef>
            <a:spcAft>
              <a:spcPct val="35000"/>
            </a:spcAft>
          </a:pPr>
          <a:r>
            <a:rPr lang="en-US" sz="1800" kern="1200" dirty="0" smtClean="0"/>
            <a:t>address spaces</a:t>
          </a:r>
          <a:endParaRPr lang="en-US" sz="1800" kern="1200" dirty="0"/>
        </a:p>
      </dsp:txBody>
      <dsp:txXfrm>
        <a:off x="1432317" y="223197"/>
        <a:ext cx="1464723" cy="1077604"/>
      </dsp:txXfrm>
    </dsp:sp>
    <dsp:sp modelId="{0C1E7BE6-80C6-3C42-B6EA-D548FFF8D7E8}">
      <dsp:nvSpPr>
        <dsp:cNvPr id="0" name=""/>
        <dsp:cNvSpPr/>
      </dsp:nvSpPr>
      <dsp:spPr>
        <a:xfrm>
          <a:off x="2895602" y="18"/>
          <a:ext cx="2666995" cy="1523962"/>
        </a:xfrm>
        <a:prstGeom prst="ellipse">
          <a:avLst/>
        </a:prstGeom>
        <a:solidFill>
          <a:schemeClr val="bg1"/>
        </a:solidFill>
        <a:ln>
          <a:solidFill>
            <a:schemeClr val="accent6">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3869" tIns="22860" rIns="83869" bIns="22860" numCol="1" spcCol="1270" anchor="ctr" anchorCtr="0">
          <a:noAutofit/>
        </a:bodyPr>
        <a:lstStyle/>
        <a:p>
          <a:pPr lvl="0" algn="ctr" defTabSz="800100">
            <a:lnSpc>
              <a:spcPct val="90000"/>
            </a:lnSpc>
            <a:spcBef>
              <a:spcPct val="0"/>
            </a:spcBef>
            <a:spcAft>
              <a:spcPct val="35000"/>
            </a:spcAft>
          </a:pPr>
          <a:r>
            <a:rPr lang="en-US" sz="1800" kern="1200" dirty="0" smtClean="0"/>
            <a:t>interprocess communication (IPC)</a:t>
          </a:r>
        </a:p>
      </dsp:txBody>
      <dsp:txXfrm>
        <a:off x="3286174" y="223197"/>
        <a:ext cx="1885851" cy="1077604"/>
      </dsp:txXfrm>
    </dsp:sp>
    <dsp:sp modelId="{3D639D55-9910-DA41-B3AE-143CA9255248}">
      <dsp:nvSpPr>
        <dsp:cNvPr id="0" name=""/>
        <dsp:cNvSpPr/>
      </dsp:nvSpPr>
      <dsp:spPr>
        <a:xfrm>
          <a:off x="5257805" y="18"/>
          <a:ext cx="2071431" cy="1523962"/>
        </a:xfrm>
        <a:prstGeom prst="ellipse">
          <a:avLst/>
        </a:prstGeom>
        <a:solidFill>
          <a:schemeClr val="bg1"/>
        </a:solidFill>
        <a:ln>
          <a:solidFill>
            <a:schemeClr val="accent6">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3869" tIns="22860" rIns="83869" bIns="22860" numCol="1" spcCol="1270" anchor="ctr" anchorCtr="0">
          <a:noAutofit/>
        </a:bodyPr>
        <a:lstStyle/>
        <a:p>
          <a:pPr lvl="0" algn="ctr" defTabSz="800100">
            <a:lnSpc>
              <a:spcPct val="90000"/>
            </a:lnSpc>
            <a:spcBef>
              <a:spcPct val="0"/>
            </a:spcBef>
            <a:spcAft>
              <a:spcPct val="35000"/>
            </a:spcAft>
          </a:pPr>
          <a:r>
            <a:rPr lang="en-US" sz="1800" kern="1200" dirty="0" smtClean="0"/>
            <a:t>basic scheduling</a:t>
          </a:r>
        </a:p>
      </dsp:txBody>
      <dsp:txXfrm>
        <a:off x="5561159" y="223197"/>
        <a:ext cx="1464723" cy="107760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EC200-AA31-FF49-9439-3332FF002BCA}">
      <dsp:nvSpPr>
        <dsp:cNvPr id="0" name=""/>
        <dsp:cNvSpPr/>
      </dsp:nvSpPr>
      <dsp:spPr>
        <a:xfrm>
          <a:off x="670823" y="644"/>
          <a:ext cx="2603998" cy="1548110"/>
        </a:xfrm>
        <a:prstGeom prst="ellipse">
          <a:avLst/>
        </a:prstGeom>
        <a:solidFill>
          <a:schemeClr val="accent6"/>
        </a:solidFill>
        <a:ln>
          <a:solidFill>
            <a:schemeClr val="bg1">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5198" tIns="22860" rIns="85198" bIns="2286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simplifies implementation</a:t>
          </a:r>
          <a:endParaRPr lang="en-US" sz="1800" kern="1200" dirty="0">
            <a:solidFill>
              <a:schemeClr val="bg1"/>
            </a:solidFill>
          </a:endParaRPr>
        </a:p>
      </dsp:txBody>
      <dsp:txXfrm>
        <a:off x="1052170" y="227359"/>
        <a:ext cx="1841304" cy="1094680"/>
      </dsp:txXfrm>
    </dsp:sp>
    <dsp:sp modelId="{8F15053A-8F42-F340-900D-93E5ADC1CDED}">
      <dsp:nvSpPr>
        <dsp:cNvPr id="0" name=""/>
        <dsp:cNvSpPr/>
      </dsp:nvSpPr>
      <dsp:spPr>
        <a:xfrm>
          <a:off x="2965200" y="644"/>
          <a:ext cx="2603998" cy="1548110"/>
        </a:xfrm>
        <a:prstGeom prst="ellipse">
          <a:avLst/>
        </a:prstGeom>
        <a:solidFill>
          <a:schemeClr val="accent6"/>
        </a:solidFill>
        <a:ln>
          <a:solidFill>
            <a:schemeClr val="bg1">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5198" tIns="22860" rIns="85198" bIns="2286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provides flexibility</a:t>
          </a:r>
        </a:p>
      </dsp:txBody>
      <dsp:txXfrm>
        <a:off x="3346547" y="227359"/>
        <a:ext cx="1841304" cy="1094680"/>
      </dsp:txXfrm>
    </dsp:sp>
    <dsp:sp modelId="{F7CF12E1-CFEB-A84D-AE77-A9FCC92CF154}">
      <dsp:nvSpPr>
        <dsp:cNvPr id="0" name=""/>
        <dsp:cNvSpPr/>
      </dsp:nvSpPr>
      <dsp:spPr>
        <a:xfrm>
          <a:off x="5259577" y="644"/>
          <a:ext cx="2603998" cy="1548110"/>
        </a:xfrm>
        <a:prstGeom prst="ellipse">
          <a:avLst/>
        </a:prstGeom>
        <a:solidFill>
          <a:schemeClr val="accent6"/>
        </a:solidFill>
        <a:ln>
          <a:solidFill>
            <a:schemeClr val="bg1">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5198" tIns="22860" rIns="85198" bIns="2286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is well suited to a distributed environment</a:t>
          </a:r>
        </a:p>
      </dsp:txBody>
      <dsp:txXfrm>
        <a:off x="5640924" y="227359"/>
        <a:ext cx="1841304" cy="109468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4C4FB-FEAD-ED48-A0AE-2A84F6D6F3C5}">
      <dsp:nvSpPr>
        <dsp:cNvPr id="0" name=""/>
        <dsp:cNvSpPr/>
      </dsp:nvSpPr>
      <dsp:spPr>
        <a:xfrm>
          <a:off x="0" y="58320"/>
          <a:ext cx="8229600" cy="57563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Thread</a:t>
          </a:r>
          <a:endParaRPr lang="en-US" sz="2400" kern="1200" dirty="0"/>
        </a:p>
      </dsp:txBody>
      <dsp:txXfrm>
        <a:off x="28100" y="86420"/>
        <a:ext cx="8173400" cy="519439"/>
      </dsp:txXfrm>
    </dsp:sp>
    <dsp:sp modelId="{B4FD0212-1D78-CE47-83E2-150D9E986556}">
      <dsp:nvSpPr>
        <dsp:cNvPr id="0" name=""/>
        <dsp:cNvSpPr/>
      </dsp:nvSpPr>
      <dsp:spPr>
        <a:xfrm>
          <a:off x="0" y="633960"/>
          <a:ext cx="8229600" cy="124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dispatchable unit of work</a:t>
          </a:r>
        </a:p>
        <a:p>
          <a:pPr marL="171450" lvl="1" indent="-171450" algn="l" defTabSz="844550">
            <a:lnSpc>
              <a:spcPct val="90000"/>
            </a:lnSpc>
            <a:spcBef>
              <a:spcPct val="0"/>
            </a:spcBef>
            <a:spcAft>
              <a:spcPct val="20000"/>
            </a:spcAft>
            <a:buChar char="•"/>
          </a:pPr>
          <a:r>
            <a:rPr lang="en-US" sz="1900" kern="1200" dirty="0" smtClean="0"/>
            <a:t>includes a processor context and its own data area to enable subroutine branching</a:t>
          </a:r>
        </a:p>
        <a:p>
          <a:pPr marL="171450" lvl="1" indent="-171450" algn="l" defTabSz="844550">
            <a:lnSpc>
              <a:spcPct val="90000"/>
            </a:lnSpc>
            <a:spcBef>
              <a:spcPct val="0"/>
            </a:spcBef>
            <a:spcAft>
              <a:spcPct val="20000"/>
            </a:spcAft>
            <a:buChar char="•"/>
          </a:pPr>
          <a:r>
            <a:rPr lang="en-US" sz="1900" kern="1200" dirty="0" smtClean="0"/>
            <a:t>executes sequentially and is interruptible</a:t>
          </a:r>
        </a:p>
      </dsp:txBody>
      <dsp:txXfrm>
        <a:off x="0" y="633960"/>
        <a:ext cx="8229600" cy="1242000"/>
      </dsp:txXfrm>
    </dsp:sp>
    <dsp:sp modelId="{A7FA07F0-CADB-7B40-BA4A-D97041E1B80A}">
      <dsp:nvSpPr>
        <dsp:cNvPr id="0" name=""/>
        <dsp:cNvSpPr/>
      </dsp:nvSpPr>
      <dsp:spPr>
        <a:xfrm>
          <a:off x="0" y="1875960"/>
          <a:ext cx="8229600" cy="57563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Process </a:t>
          </a:r>
        </a:p>
      </dsp:txBody>
      <dsp:txXfrm>
        <a:off x="28100" y="1904060"/>
        <a:ext cx="8173400" cy="519439"/>
      </dsp:txXfrm>
    </dsp:sp>
    <dsp:sp modelId="{364D31BB-83A3-C745-980D-1D6C1545B46C}">
      <dsp:nvSpPr>
        <dsp:cNvPr id="0" name=""/>
        <dsp:cNvSpPr/>
      </dsp:nvSpPr>
      <dsp:spPr>
        <a:xfrm>
          <a:off x="0" y="2451599"/>
          <a:ext cx="8229600"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a collection of one or more threads and associated system resources</a:t>
          </a:r>
        </a:p>
        <a:p>
          <a:pPr marL="171450" lvl="1" indent="-171450" algn="l" defTabSz="844550">
            <a:lnSpc>
              <a:spcPct val="90000"/>
            </a:lnSpc>
            <a:spcBef>
              <a:spcPct val="0"/>
            </a:spcBef>
            <a:spcAft>
              <a:spcPct val="20000"/>
            </a:spcAft>
            <a:buChar char="•"/>
          </a:pPr>
          <a:r>
            <a:rPr lang="en-US" sz="1900" kern="1200" dirty="0" smtClean="0"/>
            <a:t>programmer has greater control over the modularity of the application and the timing of application related events</a:t>
          </a:r>
        </a:p>
      </dsp:txBody>
      <dsp:txXfrm>
        <a:off x="0" y="2451599"/>
        <a:ext cx="8229600" cy="91908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1816B-4E7E-2E48-8BDA-C4A334EFB13D}">
      <dsp:nvSpPr>
        <dsp:cNvPr id="0" name=""/>
        <dsp:cNvSpPr/>
      </dsp:nvSpPr>
      <dsp:spPr>
        <a:xfrm>
          <a:off x="1898544" y="2027"/>
          <a:ext cx="2454380" cy="981752"/>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3335" rIns="0" bIns="13335" numCol="1" spcCol="1270" anchor="ctr" anchorCtr="0">
          <a:noAutofit/>
        </a:bodyPr>
        <a:lstStyle/>
        <a:p>
          <a:pPr lvl="0" algn="ctr" defTabSz="933450" rtl="0">
            <a:lnSpc>
              <a:spcPct val="90000"/>
            </a:lnSpc>
            <a:spcBef>
              <a:spcPct val="0"/>
            </a:spcBef>
            <a:spcAft>
              <a:spcPct val="35000"/>
            </a:spcAft>
          </a:pPr>
          <a:r>
            <a:rPr lang="en-US" sz="2100" b="1" kern="1200" dirty="0" smtClean="0">
              <a:solidFill>
                <a:schemeClr val="bg1"/>
              </a:solidFill>
            </a:rPr>
            <a:t>Performance</a:t>
          </a:r>
          <a:endParaRPr lang="en-US" sz="2100" kern="1200" dirty="0">
            <a:solidFill>
              <a:schemeClr val="bg1"/>
            </a:solidFill>
          </a:endParaRPr>
        </a:p>
      </dsp:txBody>
      <dsp:txXfrm>
        <a:off x="2389420" y="2027"/>
        <a:ext cx="1472628" cy="981752"/>
      </dsp:txXfrm>
    </dsp:sp>
    <dsp:sp modelId="{D1409364-D0A8-404B-A03C-74C180546E0E}">
      <dsp:nvSpPr>
        <dsp:cNvPr id="0" name=""/>
        <dsp:cNvSpPr/>
      </dsp:nvSpPr>
      <dsp:spPr>
        <a:xfrm>
          <a:off x="4033855" y="85476"/>
          <a:ext cx="4414473" cy="814854"/>
        </a:xfrm>
        <a:prstGeom prst="chevron">
          <a:avLst/>
        </a:prstGeom>
        <a:solidFill>
          <a:schemeClr val="accent6"/>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bg1"/>
              </a:solidFill>
            </a:rPr>
            <a:t>more than one process can be running simultaneously, each on a different processor</a:t>
          </a:r>
          <a:endParaRPr lang="en-US" sz="1800" kern="1200" dirty="0">
            <a:solidFill>
              <a:schemeClr val="bg1"/>
            </a:solidFill>
          </a:endParaRPr>
        </a:p>
      </dsp:txBody>
      <dsp:txXfrm>
        <a:off x="4441282" y="85476"/>
        <a:ext cx="3599619" cy="814854"/>
      </dsp:txXfrm>
    </dsp:sp>
    <dsp:sp modelId="{6EE4EF73-36EE-7D42-A45F-E6E41F881006}">
      <dsp:nvSpPr>
        <dsp:cNvPr id="0" name=""/>
        <dsp:cNvSpPr/>
      </dsp:nvSpPr>
      <dsp:spPr>
        <a:xfrm>
          <a:off x="1898544" y="1121225"/>
          <a:ext cx="2454380" cy="981752"/>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3335" rIns="0" bIns="13335" numCol="1" spcCol="1270" anchor="ctr" anchorCtr="0">
          <a:noAutofit/>
        </a:bodyPr>
        <a:lstStyle/>
        <a:p>
          <a:pPr lvl="0" algn="ctr" defTabSz="933450" rtl="0">
            <a:lnSpc>
              <a:spcPct val="90000"/>
            </a:lnSpc>
            <a:spcBef>
              <a:spcPct val="0"/>
            </a:spcBef>
            <a:spcAft>
              <a:spcPct val="35000"/>
            </a:spcAft>
          </a:pPr>
          <a:r>
            <a:rPr lang="en-US" sz="2100" b="1" kern="1200" dirty="0" smtClean="0">
              <a:solidFill>
                <a:schemeClr val="bg1"/>
              </a:solidFill>
            </a:rPr>
            <a:t>Availability</a:t>
          </a:r>
          <a:endParaRPr lang="en-US" sz="2100" kern="1200" dirty="0">
            <a:solidFill>
              <a:schemeClr val="bg1"/>
            </a:solidFill>
          </a:endParaRPr>
        </a:p>
      </dsp:txBody>
      <dsp:txXfrm>
        <a:off x="2389420" y="1121225"/>
        <a:ext cx="1472628" cy="981752"/>
      </dsp:txXfrm>
    </dsp:sp>
    <dsp:sp modelId="{65CA66AD-A686-A64E-B74D-33DC4C582B00}">
      <dsp:nvSpPr>
        <dsp:cNvPr id="0" name=""/>
        <dsp:cNvSpPr/>
      </dsp:nvSpPr>
      <dsp:spPr>
        <a:xfrm>
          <a:off x="4033855" y="1204674"/>
          <a:ext cx="4262156" cy="814854"/>
        </a:xfrm>
        <a:prstGeom prst="chevron">
          <a:avLst/>
        </a:prstGeom>
        <a:solidFill>
          <a:schemeClr val="accent6"/>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bg1"/>
              </a:solidFill>
            </a:rPr>
            <a:t>failure of a single process does not halt the system</a:t>
          </a:r>
          <a:endParaRPr lang="en-US" sz="1800" kern="1200" dirty="0">
            <a:solidFill>
              <a:schemeClr val="bg1"/>
            </a:solidFill>
          </a:endParaRPr>
        </a:p>
      </dsp:txBody>
      <dsp:txXfrm>
        <a:off x="4441282" y="1204674"/>
        <a:ext cx="3447302" cy="814854"/>
      </dsp:txXfrm>
    </dsp:sp>
    <dsp:sp modelId="{8F9EA938-DC97-864B-99D0-4FC17442E668}">
      <dsp:nvSpPr>
        <dsp:cNvPr id="0" name=""/>
        <dsp:cNvSpPr/>
      </dsp:nvSpPr>
      <dsp:spPr>
        <a:xfrm>
          <a:off x="1898544" y="2240422"/>
          <a:ext cx="2454380" cy="981752"/>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3335" rIns="0" bIns="13335" numCol="1" spcCol="1270" anchor="ctr" anchorCtr="0">
          <a:noAutofit/>
        </a:bodyPr>
        <a:lstStyle/>
        <a:p>
          <a:pPr lvl="0" algn="ctr" defTabSz="933450" rtl="0">
            <a:lnSpc>
              <a:spcPct val="90000"/>
            </a:lnSpc>
            <a:spcBef>
              <a:spcPct val="0"/>
            </a:spcBef>
            <a:spcAft>
              <a:spcPct val="35000"/>
            </a:spcAft>
          </a:pPr>
          <a:r>
            <a:rPr lang="en-US" sz="2100" b="1" kern="1200" dirty="0" smtClean="0">
              <a:solidFill>
                <a:schemeClr val="bg1"/>
              </a:solidFill>
            </a:rPr>
            <a:t>Incremental Growth</a:t>
          </a:r>
          <a:endParaRPr lang="en-US" sz="2100" kern="1200" dirty="0">
            <a:solidFill>
              <a:schemeClr val="bg1"/>
            </a:solidFill>
          </a:endParaRPr>
        </a:p>
      </dsp:txBody>
      <dsp:txXfrm>
        <a:off x="2389420" y="2240422"/>
        <a:ext cx="1472628" cy="981752"/>
      </dsp:txXfrm>
    </dsp:sp>
    <dsp:sp modelId="{8F69CEFB-EA93-B34B-B0E2-B6DC3736F014}">
      <dsp:nvSpPr>
        <dsp:cNvPr id="0" name=""/>
        <dsp:cNvSpPr/>
      </dsp:nvSpPr>
      <dsp:spPr>
        <a:xfrm>
          <a:off x="4033855" y="2323871"/>
          <a:ext cx="4050009" cy="814854"/>
        </a:xfrm>
        <a:prstGeom prst="chevron">
          <a:avLst/>
        </a:prstGeom>
        <a:solidFill>
          <a:schemeClr val="accent6"/>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bg1"/>
              </a:solidFill>
            </a:rPr>
            <a:t>performance of a system can be enhanced by adding an additional processor</a:t>
          </a:r>
          <a:endParaRPr lang="en-US" sz="1800" kern="1200" dirty="0">
            <a:solidFill>
              <a:schemeClr val="bg1"/>
            </a:solidFill>
          </a:endParaRPr>
        </a:p>
      </dsp:txBody>
      <dsp:txXfrm>
        <a:off x="4441282" y="2323871"/>
        <a:ext cx="3235155" cy="814854"/>
      </dsp:txXfrm>
    </dsp:sp>
    <dsp:sp modelId="{875511A4-5AA0-AD4B-9347-384E886407FB}">
      <dsp:nvSpPr>
        <dsp:cNvPr id="0" name=""/>
        <dsp:cNvSpPr/>
      </dsp:nvSpPr>
      <dsp:spPr>
        <a:xfrm>
          <a:off x="1898544" y="3359620"/>
          <a:ext cx="2454380" cy="981752"/>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3335" rIns="0" bIns="13335" numCol="1" spcCol="1270" anchor="ctr" anchorCtr="0">
          <a:noAutofit/>
        </a:bodyPr>
        <a:lstStyle/>
        <a:p>
          <a:pPr lvl="0" algn="ctr" defTabSz="933450" rtl="0">
            <a:lnSpc>
              <a:spcPct val="90000"/>
            </a:lnSpc>
            <a:spcBef>
              <a:spcPct val="0"/>
            </a:spcBef>
            <a:spcAft>
              <a:spcPct val="35000"/>
            </a:spcAft>
          </a:pPr>
          <a:r>
            <a:rPr lang="en-US" sz="2100" b="1" kern="1200" dirty="0" smtClean="0">
              <a:solidFill>
                <a:schemeClr val="bg1"/>
              </a:solidFill>
            </a:rPr>
            <a:t>Scaling</a:t>
          </a:r>
          <a:endParaRPr lang="en-US" sz="2100" kern="1200" dirty="0">
            <a:solidFill>
              <a:schemeClr val="bg1"/>
            </a:solidFill>
          </a:endParaRPr>
        </a:p>
      </dsp:txBody>
      <dsp:txXfrm>
        <a:off x="2389420" y="3359620"/>
        <a:ext cx="1472628" cy="981752"/>
      </dsp:txXfrm>
    </dsp:sp>
    <dsp:sp modelId="{C6ADD55F-E00F-2644-A5F1-6B69A1D16E1D}">
      <dsp:nvSpPr>
        <dsp:cNvPr id="0" name=""/>
        <dsp:cNvSpPr/>
      </dsp:nvSpPr>
      <dsp:spPr>
        <a:xfrm>
          <a:off x="4033855" y="3443069"/>
          <a:ext cx="4506999" cy="814854"/>
        </a:xfrm>
        <a:prstGeom prst="chevron">
          <a:avLst/>
        </a:prstGeom>
        <a:solidFill>
          <a:schemeClr val="accent6"/>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bg1"/>
              </a:solidFill>
            </a:rPr>
            <a:t>vendors can offer a range of products based on the number of processors configured in the system </a:t>
          </a:r>
          <a:endParaRPr lang="en-US" sz="1800" kern="1200" dirty="0">
            <a:solidFill>
              <a:schemeClr val="bg1"/>
            </a:solidFill>
          </a:endParaRPr>
        </a:p>
      </dsp:txBody>
      <dsp:txXfrm>
        <a:off x="4441282" y="3443069"/>
        <a:ext cx="3692145" cy="81485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50B75B-DF99-764C-B1DD-69B8C42C3B79}">
      <dsp:nvSpPr>
        <dsp:cNvPr id="0" name=""/>
        <dsp:cNvSpPr/>
      </dsp:nvSpPr>
      <dsp:spPr>
        <a:xfrm>
          <a:off x="1444049" y="1720"/>
          <a:ext cx="5097958" cy="463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b" anchorCtr="0">
          <a:noAutofit/>
        </a:bodyPr>
        <a:lstStyle/>
        <a:p>
          <a:pPr lvl="0" algn="l" defTabSz="933450" rtl="0">
            <a:lnSpc>
              <a:spcPct val="90000"/>
            </a:lnSpc>
            <a:spcBef>
              <a:spcPct val="0"/>
            </a:spcBef>
            <a:spcAft>
              <a:spcPct val="35000"/>
            </a:spcAft>
          </a:pPr>
          <a:r>
            <a:rPr lang="en-US" sz="2100" kern="1200" dirty="0" smtClean="0"/>
            <a:t>Spatial (physical) redundancy</a:t>
          </a:r>
          <a:endParaRPr lang="en-US" sz="2100" kern="1200" dirty="0"/>
        </a:p>
      </dsp:txBody>
      <dsp:txXfrm>
        <a:off x="1444049" y="1720"/>
        <a:ext cx="5097958" cy="463450"/>
      </dsp:txXfrm>
    </dsp:sp>
    <dsp:sp modelId="{F0D97572-2434-9241-A90E-065E5E79A081}">
      <dsp:nvSpPr>
        <dsp:cNvPr id="0" name=""/>
        <dsp:cNvSpPr/>
      </dsp:nvSpPr>
      <dsp:spPr>
        <a:xfrm>
          <a:off x="1444049" y="465171"/>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67B6446-009A-6C41-B148-1B866C32FFDF}">
      <dsp:nvSpPr>
        <dsp:cNvPr id="0" name=""/>
        <dsp:cNvSpPr/>
      </dsp:nvSpPr>
      <dsp:spPr>
        <a:xfrm>
          <a:off x="2160596" y="465171"/>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21290A9-20EF-AA48-8F97-ABABD21A32E3}">
      <dsp:nvSpPr>
        <dsp:cNvPr id="0" name=""/>
        <dsp:cNvSpPr/>
      </dsp:nvSpPr>
      <dsp:spPr>
        <a:xfrm>
          <a:off x="2877709" y="465171"/>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3498FDD-E784-6E41-A29E-0EDF9A71D3A0}">
      <dsp:nvSpPr>
        <dsp:cNvPr id="0" name=""/>
        <dsp:cNvSpPr/>
      </dsp:nvSpPr>
      <dsp:spPr>
        <a:xfrm>
          <a:off x="3594255" y="465171"/>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14C1B0D-92BD-6B4F-86DC-E3D12B3B34D7}">
      <dsp:nvSpPr>
        <dsp:cNvPr id="0" name=""/>
        <dsp:cNvSpPr/>
      </dsp:nvSpPr>
      <dsp:spPr>
        <a:xfrm>
          <a:off x="4311368" y="465171"/>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E5C73D4-3AAC-2C4A-B78E-5F152D807E1D}">
      <dsp:nvSpPr>
        <dsp:cNvPr id="0" name=""/>
        <dsp:cNvSpPr/>
      </dsp:nvSpPr>
      <dsp:spPr>
        <a:xfrm>
          <a:off x="5027914" y="465171"/>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A472E4D-D49D-F44A-A66F-7D9876635323}">
      <dsp:nvSpPr>
        <dsp:cNvPr id="0" name=""/>
        <dsp:cNvSpPr/>
      </dsp:nvSpPr>
      <dsp:spPr>
        <a:xfrm>
          <a:off x="5745027" y="465171"/>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6F71915-D6E8-A348-8655-D17BF3EA5C3A}">
      <dsp:nvSpPr>
        <dsp:cNvPr id="0" name=""/>
        <dsp:cNvSpPr/>
      </dsp:nvSpPr>
      <dsp:spPr>
        <a:xfrm>
          <a:off x="1444049" y="559577"/>
          <a:ext cx="5164232" cy="755253"/>
        </a:xfrm>
        <a:prstGeom prst="re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l" defTabSz="622300" rtl="0">
            <a:lnSpc>
              <a:spcPct val="90000"/>
            </a:lnSpc>
            <a:spcBef>
              <a:spcPct val="0"/>
            </a:spcBef>
            <a:spcAft>
              <a:spcPct val="35000"/>
            </a:spcAft>
          </a:pPr>
          <a:r>
            <a:rPr lang="en-US" sz="1400" kern="1200" dirty="0" smtClean="0"/>
            <a:t>involves the use of multiple components that either perform the same function simultaneously or are configured so that one component is available as a backup in case of the failure of another component</a:t>
          </a:r>
          <a:endParaRPr lang="en-US" sz="1400" kern="1200" dirty="0"/>
        </a:p>
      </dsp:txBody>
      <dsp:txXfrm>
        <a:off x="1444049" y="559577"/>
        <a:ext cx="5164232" cy="755253"/>
      </dsp:txXfrm>
    </dsp:sp>
    <dsp:sp modelId="{A2474B9B-3D0B-924C-AF1F-F086995CE1A5}">
      <dsp:nvSpPr>
        <dsp:cNvPr id="0" name=""/>
        <dsp:cNvSpPr/>
      </dsp:nvSpPr>
      <dsp:spPr>
        <a:xfrm>
          <a:off x="1444049" y="1467941"/>
          <a:ext cx="5097958" cy="463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b" anchorCtr="0">
          <a:noAutofit/>
        </a:bodyPr>
        <a:lstStyle/>
        <a:p>
          <a:pPr lvl="0" algn="l" defTabSz="933450" rtl="0">
            <a:lnSpc>
              <a:spcPct val="90000"/>
            </a:lnSpc>
            <a:spcBef>
              <a:spcPct val="0"/>
            </a:spcBef>
            <a:spcAft>
              <a:spcPct val="35000"/>
            </a:spcAft>
          </a:pPr>
          <a:r>
            <a:rPr lang="en-US" sz="2100" kern="1200" smtClean="0"/>
            <a:t>Temporal redundancy</a:t>
          </a:r>
          <a:endParaRPr lang="en-US" sz="2100" kern="1200"/>
        </a:p>
      </dsp:txBody>
      <dsp:txXfrm>
        <a:off x="1444049" y="1467941"/>
        <a:ext cx="5097958" cy="463450"/>
      </dsp:txXfrm>
    </dsp:sp>
    <dsp:sp modelId="{458A68D1-C07F-984F-9517-4C1B10731165}">
      <dsp:nvSpPr>
        <dsp:cNvPr id="0" name=""/>
        <dsp:cNvSpPr/>
      </dsp:nvSpPr>
      <dsp:spPr>
        <a:xfrm>
          <a:off x="1444049" y="1931392"/>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EC35B4F-4291-3A41-92DB-371FC687A305}">
      <dsp:nvSpPr>
        <dsp:cNvPr id="0" name=""/>
        <dsp:cNvSpPr/>
      </dsp:nvSpPr>
      <dsp:spPr>
        <a:xfrm>
          <a:off x="2160596" y="1931392"/>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5E04DBB-33BF-E24A-B160-877D715C8A3E}">
      <dsp:nvSpPr>
        <dsp:cNvPr id="0" name=""/>
        <dsp:cNvSpPr/>
      </dsp:nvSpPr>
      <dsp:spPr>
        <a:xfrm>
          <a:off x="2877709" y="1931392"/>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A492F4A-8B96-1E47-8787-7CE7A76BCFEA}">
      <dsp:nvSpPr>
        <dsp:cNvPr id="0" name=""/>
        <dsp:cNvSpPr/>
      </dsp:nvSpPr>
      <dsp:spPr>
        <a:xfrm>
          <a:off x="3594255" y="1931392"/>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B91543BD-BC32-7F40-96FF-6F04E0F84ABE}">
      <dsp:nvSpPr>
        <dsp:cNvPr id="0" name=""/>
        <dsp:cNvSpPr/>
      </dsp:nvSpPr>
      <dsp:spPr>
        <a:xfrm>
          <a:off x="4311368" y="1931392"/>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BD29804-4145-AE43-8090-1E1D835EAAE3}">
      <dsp:nvSpPr>
        <dsp:cNvPr id="0" name=""/>
        <dsp:cNvSpPr/>
      </dsp:nvSpPr>
      <dsp:spPr>
        <a:xfrm>
          <a:off x="5027914" y="1931392"/>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EFB6D47-C84E-D444-B84F-49002951F403}">
      <dsp:nvSpPr>
        <dsp:cNvPr id="0" name=""/>
        <dsp:cNvSpPr/>
      </dsp:nvSpPr>
      <dsp:spPr>
        <a:xfrm>
          <a:off x="5745027" y="1931392"/>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4BA7819-2769-CD4B-AFF0-E18869F0F36E}">
      <dsp:nvSpPr>
        <dsp:cNvPr id="0" name=""/>
        <dsp:cNvSpPr/>
      </dsp:nvSpPr>
      <dsp:spPr>
        <a:xfrm>
          <a:off x="1444049" y="2025798"/>
          <a:ext cx="5164232" cy="755253"/>
        </a:xfrm>
        <a:prstGeom prst="re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l" defTabSz="622300" rtl="0">
            <a:lnSpc>
              <a:spcPct val="90000"/>
            </a:lnSpc>
            <a:spcBef>
              <a:spcPct val="0"/>
            </a:spcBef>
            <a:spcAft>
              <a:spcPct val="35000"/>
            </a:spcAft>
          </a:pPr>
          <a:r>
            <a:rPr lang="en-US" sz="1400" kern="1200" dirty="0" smtClean="0"/>
            <a:t>involves repeating a function or operation when an error is detected</a:t>
          </a:r>
          <a:endParaRPr lang="en-US" sz="1400" kern="1200" dirty="0"/>
        </a:p>
        <a:p>
          <a:pPr lvl="0" algn="l" defTabSz="622300" rtl="0">
            <a:lnSpc>
              <a:spcPct val="90000"/>
            </a:lnSpc>
            <a:spcBef>
              <a:spcPct val="0"/>
            </a:spcBef>
            <a:spcAft>
              <a:spcPct val="35000"/>
            </a:spcAft>
          </a:pPr>
          <a:r>
            <a:rPr lang="en-US" sz="1400" kern="1200" dirty="0" smtClean="0"/>
            <a:t>effective with temporary faults but not useful for permanent faults</a:t>
          </a:r>
          <a:endParaRPr lang="en-US" sz="1400" kern="1200" dirty="0"/>
        </a:p>
      </dsp:txBody>
      <dsp:txXfrm>
        <a:off x="1444049" y="2025798"/>
        <a:ext cx="5164232" cy="755253"/>
      </dsp:txXfrm>
    </dsp:sp>
    <dsp:sp modelId="{C9522598-5252-C042-99CA-F5FF30856CE4}">
      <dsp:nvSpPr>
        <dsp:cNvPr id="0" name=""/>
        <dsp:cNvSpPr/>
      </dsp:nvSpPr>
      <dsp:spPr>
        <a:xfrm>
          <a:off x="1444049" y="2934162"/>
          <a:ext cx="5097958" cy="463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b" anchorCtr="0">
          <a:noAutofit/>
        </a:bodyPr>
        <a:lstStyle/>
        <a:p>
          <a:pPr lvl="0" algn="l" defTabSz="933450" rtl="0">
            <a:lnSpc>
              <a:spcPct val="90000"/>
            </a:lnSpc>
            <a:spcBef>
              <a:spcPct val="0"/>
            </a:spcBef>
            <a:spcAft>
              <a:spcPct val="35000"/>
            </a:spcAft>
          </a:pPr>
          <a:r>
            <a:rPr lang="en-US" sz="2100" kern="1200" smtClean="0"/>
            <a:t>Information redundancy</a:t>
          </a:r>
          <a:endParaRPr lang="en-US" sz="2100" kern="1200"/>
        </a:p>
      </dsp:txBody>
      <dsp:txXfrm>
        <a:off x="1444049" y="2934162"/>
        <a:ext cx="5097958" cy="463450"/>
      </dsp:txXfrm>
    </dsp:sp>
    <dsp:sp modelId="{5F617254-7DF6-EC40-BD57-C5A8AFCA0DA0}">
      <dsp:nvSpPr>
        <dsp:cNvPr id="0" name=""/>
        <dsp:cNvSpPr/>
      </dsp:nvSpPr>
      <dsp:spPr>
        <a:xfrm>
          <a:off x="1444049" y="3397613"/>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E48DB07E-2F74-D246-8F2C-02DEA136AA80}">
      <dsp:nvSpPr>
        <dsp:cNvPr id="0" name=""/>
        <dsp:cNvSpPr/>
      </dsp:nvSpPr>
      <dsp:spPr>
        <a:xfrm>
          <a:off x="2160596" y="3397613"/>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ADE493D-3039-7D45-9BED-B5B8F894F69F}">
      <dsp:nvSpPr>
        <dsp:cNvPr id="0" name=""/>
        <dsp:cNvSpPr/>
      </dsp:nvSpPr>
      <dsp:spPr>
        <a:xfrm>
          <a:off x="2877709" y="3397613"/>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1AB9C4C-B55D-924D-B035-F0BDAFFC06A4}">
      <dsp:nvSpPr>
        <dsp:cNvPr id="0" name=""/>
        <dsp:cNvSpPr/>
      </dsp:nvSpPr>
      <dsp:spPr>
        <a:xfrm>
          <a:off x="3594255" y="3397613"/>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E8B2B71-FA65-484E-B6B7-2638806AFA16}">
      <dsp:nvSpPr>
        <dsp:cNvPr id="0" name=""/>
        <dsp:cNvSpPr/>
      </dsp:nvSpPr>
      <dsp:spPr>
        <a:xfrm>
          <a:off x="4311368" y="3397613"/>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C855C48-90C3-8B41-A11F-8DAC88229C8A}">
      <dsp:nvSpPr>
        <dsp:cNvPr id="0" name=""/>
        <dsp:cNvSpPr/>
      </dsp:nvSpPr>
      <dsp:spPr>
        <a:xfrm>
          <a:off x="5027914" y="3397613"/>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F2DD66E-763C-9F44-94ED-8BC8395916F2}">
      <dsp:nvSpPr>
        <dsp:cNvPr id="0" name=""/>
        <dsp:cNvSpPr/>
      </dsp:nvSpPr>
      <dsp:spPr>
        <a:xfrm>
          <a:off x="5745027" y="3397613"/>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6436039-9177-A743-8C21-F24AA74A6FCA}">
      <dsp:nvSpPr>
        <dsp:cNvPr id="0" name=""/>
        <dsp:cNvSpPr/>
      </dsp:nvSpPr>
      <dsp:spPr>
        <a:xfrm>
          <a:off x="1444049" y="3492019"/>
          <a:ext cx="5164232" cy="755253"/>
        </a:xfrm>
        <a:prstGeom prst="re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l" defTabSz="622300" rtl="0">
            <a:lnSpc>
              <a:spcPct val="90000"/>
            </a:lnSpc>
            <a:spcBef>
              <a:spcPct val="0"/>
            </a:spcBef>
            <a:spcAft>
              <a:spcPct val="35000"/>
            </a:spcAft>
          </a:pPr>
          <a:r>
            <a:rPr lang="en-US" sz="1400" kern="1200" dirty="0" smtClean="0"/>
            <a:t>provides fault tolerance by replicating or coding data in such a way that bit errors can be both detected and corrected</a:t>
          </a:r>
          <a:endParaRPr lang="en-US" sz="1400" kern="1200" dirty="0"/>
        </a:p>
      </dsp:txBody>
      <dsp:txXfrm>
        <a:off x="1444049" y="3492019"/>
        <a:ext cx="5164232" cy="75525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BB033-098B-874D-86E2-F7E6A1FCCA9C}">
      <dsp:nvSpPr>
        <dsp:cNvPr id="0" name=""/>
        <dsp:cNvSpPr/>
      </dsp:nvSpPr>
      <dsp:spPr>
        <a:xfrm>
          <a:off x="0" y="1305386"/>
          <a:ext cx="1522556" cy="89528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1" kern="1200" dirty="0" smtClean="0"/>
            <a:t>Simultaneous concurrent processes or threads</a:t>
          </a:r>
          <a:endParaRPr lang="en-US" sz="1600" kern="1200" dirty="0"/>
        </a:p>
      </dsp:txBody>
      <dsp:txXfrm>
        <a:off x="26222" y="1331608"/>
        <a:ext cx="1470112" cy="842844"/>
      </dsp:txXfrm>
    </dsp:sp>
    <dsp:sp modelId="{E3ED8868-6417-A346-9D8B-83023FB15D3C}">
      <dsp:nvSpPr>
        <dsp:cNvPr id="0" name=""/>
        <dsp:cNvSpPr/>
      </dsp:nvSpPr>
      <dsp:spPr>
        <a:xfrm>
          <a:off x="152255" y="2200675"/>
          <a:ext cx="157346" cy="1118198"/>
        </a:xfrm>
        <a:custGeom>
          <a:avLst/>
          <a:gdLst/>
          <a:ahLst/>
          <a:cxnLst/>
          <a:rect l="0" t="0" r="0" b="0"/>
          <a:pathLst>
            <a:path>
              <a:moveTo>
                <a:pt x="0" y="0"/>
              </a:moveTo>
              <a:lnTo>
                <a:pt x="0" y="1118198"/>
              </a:lnTo>
              <a:lnTo>
                <a:pt x="157346" y="111819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26FC7CB-FC61-E246-8BE5-826CA9D5A0A9}">
      <dsp:nvSpPr>
        <dsp:cNvPr id="0" name=""/>
        <dsp:cNvSpPr/>
      </dsp:nvSpPr>
      <dsp:spPr>
        <a:xfrm>
          <a:off x="309601" y="2277291"/>
          <a:ext cx="1450453" cy="208316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kernel routines need to be reentrant to allow several processors to execute the same kernel code simultaneously</a:t>
          </a:r>
          <a:endParaRPr lang="en-US" sz="1600" kern="1200" dirty="0"/>
        </a:p>
      </dsp:txBody>
      <dsp:txXfrm>
        <a:off x="352083" y="2319773"/>
        <a:ext cx="1365489" cy="1998200"/>
      </dsp:txXfrm>
    </dsp:sp>
    <dsp:sp modelId="{928E9B85-F95F-0A4D-B01A-FAA0C04D08A8}">
      <dsp:nvSpPr>
        <dsp:cNvPr id="0" name=""/>
        <dsp:cNvSpPr/>
      </dsp:nvSpPr>
      <dsp:spPr>
        <a:xfrm>
          <a:off x="1748279" y="1278344"/>
          <a:ext cx="1095466" cy="414635"/>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1" kern="1200" dirty="0" smtClean="0"/>
            <a:t>Scheduling</a:t>
          </a:r>
          <a:endParaRPr lang="en-US" sz="1600" kern="1200" dirty="0"/>
        </a:p>
      </dsp:txBody>
      <dsp:txXfrm>
        <a:off x="1760423" y="1290488"/>
        <a:ext cx="1071178" cy="390347"/>
      </dsp:txXfrm>
    </dsp:sp>
    <dsp:sp modelId="{56A42574-112F-F040-A0EA-3834A89B47EC}">
      <dsp:nvSpPr>
        <dsp:cNvPr id="0" name=""/>
        <dsp:cNvSpPr/>
      </dsp:nvSpPr>
      <dsp:spPr>
        <a:xfrm>
          <a:off x="1857826" y="1692979"/>
          <a:ext cx="109546" cy="1230653"/>
        </a:xfrm>
        <a:custGeom>
          <a:avLst/>
          <a:gdLst/>
          <a:ahLst/>
          <a:cxnLst/>
          <a:rect l="0" t="0" r="0" b="0"/>
          <a:pathLst>
            <a:path>
              <a:moveTo>
                <a:pt x="0" y="0"/>
              </a:moveTo>
              <a:lnTo>
                <a:pt x="0" y="1230653"/>
              </a:lnTo>
              <a:lnTo>
                <a:pt x="109546" y="123065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927819-7273-1D4F-8666-58E261183BF4}">
      <dsp:nvSpPr>
        <dsp:cNvPr id="0" name=""/>
        <dsp:cNvSpPr/>
      </dsp:nvSpPr>
      <dsp:spPr>
        <a:xfrm>
          <a:off x="1967373" y="1796638"/>
          <a:ext cx="1301954" cy="225398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any processor may perform scheduling, which complicates the task of enforcing a scheduling policy</a:t>
          </a:r>
          <a:endParaRPr lang="en-US" sz="1600" kern="1200" dirty="0"/>
        </a:p>
      </dsp:txBody>
      <dsp:txXfrm>
        <a:off x="2005506" y="1834771"/>
        <a:ext cx="1225688" cy="2177723"/>
      </dsp:txXfrm>
    </dsp:sp>
    <dsp:sp modelId="{7D87930C-06A0-324F-A5FB-AE995B6F9475}">
      <dsp:nvSpPr>
        <dsp:cNvPr id="0" name=""/>
        <dsp:cNvSpPr/>
      </dsp:nvSpPr>
      <dsp:spPr>
        <a:xfrm>
          <a:off x="3476645" y="1278344"/>
          <a:ext cx="1564103" cy="55490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1" kern="1200" dirty="0" smtClean="0"/>
            <a:t>Synchronization</a:t>
          </a:r>
          <a:endParaRPr lang="en-US" sz="1600" kern="1200" dirty="0"/>
        </a:p>
      </dsp:txBody>
      <dsp:txXfrm>
        <a:off x="3492898" y="1294597"/>
        <a:ext cx="1531597" cy="522400"/>
      </dsp:txXfrm>
    </dsp:sp>
    <dsp:sp modelId="{CA7A6154-558A-3E4E-B569-99648CCD0383}">
      <dsp:nvSpPr>
        <dsp:cNvPr id="0" name=""/>
        <dsp:cNvSpPr/>
      </dsp:nvSpPr>
      <dsp:spPr>
        <a:xfrm>
          <a:off x="3633055" y="1833250"/>
          <a:ext cx="156410" cy="1267008"/>
        </a:xfrm>
        <a:custGeom>
          <a:avLst/>
          <a:gdLst/>
          <a:ahLst/>
          <a:cxnLst/>
          <a:rect l="0" t="0" r="0" b="0"/>
          <a:pathLst>
            <a:path>
              <a:moveTo>
                <a:pt x="0" y="0"/>
              </a:moveTo>
              <a:lnTo>
                <a:pt x="0" y="1267008"/>
              </a:lnTo>
              <a:lnTo>
                <a:pt x="156410" y="126700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8F41A71-083D-3540-B421-42793CF68D4D}">
      <dsp:nvSpPr>
        <dsp:cNvPr id="0" name=""/>
        <dsp:cNvSpPr/>
      </dsp:nvSpPr>
      <dsp:spPr>
        <a:xfrm>
          <a:off x="3789465" y="1936909"/>
          <a:ext cx="1590500" cy="23267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with multiple active processes having potential access to shared address spaces or shared I/O resources, care must be taken to provide effective synchronization</a:t>
          </a:r>
          <a:endParaRPr lang="en-US" sz="1600" kern="1200" dirty="0"/>
        </a:p>
      </dsp:txBody>
      <dsp:txXfrm>
        <a:off x="3836049" y="1983493"/>
        <a:ext cx="1497332" cy="2233532"/>
      </dsp:txXfrm>
    </dsp:sp>
    <dsp:sp modelId="{F3501B9F-2370-6940-A77C-F30D50C22A16}">
      <dsp:nvSpPr>
        <dsp:cNvPr id="0" name=""/>
        <dsp:cNvSpPr/>
      </dsp:nvSpPr>
      <dsp:spPr>
        <a:xfrm>
          <a:off x="5298790" y="1278344"/>
          <a:ext cx="1442465" cy="55032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1" kern="1200" dirty="0" smtClean="0"/>
            <a:t>Memory management</a:t>
          </a:r>
          <a:endParaRPr lang="en-US" sz="1600" kern="1200" dirty="0"/>
        </a:p>
      </dsp:txBody>
      <dsp:txXfrm>
        <a:off x="5314909" y="1294463"/>
        <a:ext cx="1410227" cy="518090"/>
      </dsp:txXfrm>
    </dsp:sp>
    <dsp:sp modelId="{AD04DFED-755B-6749-8AC3-4C207875CB01}">
      <dsp:nvSpPr>
        <dsp:cNvPr id="0" name=""/>
        <dsp:cNvSpPr/>
      </dsp:nvSpPr>
      <dsp:spPr>
        <a:xfrm>
          <a:off x="5443037" y="1828672"/>
          <a:ext cx="144246" cy="824023"/>
        </a:xfrm>
        <a:custGeom>
          <a:avLst/>
          <a:gdLst/>
          <a:ahLst/>
          <a:cxnLst/>
          <a:rect l="0" t="0" r="0" b="0"/>
          <a:pathLst>
            <a:path>
              <a:moveTo>
                <a:pt x="0" y="0"/>
              </a:moveTo>
              <a:lnTo>
                <a:pt x="0" y="824023"/>
              </a:lnTo>
              <a:lnTo>
                <a:pt x="144246" y="82402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5F242F4-2600-5940-A614-2DA85E5F1AAD}">
      <dsp:nvSpPr>
        <dsp:cNvPr id="0" name=""/>
        <dsp:cNvSpPr/>
      </dsp:nvSpPr>
      <dsp:spPr>
        <a:xfrm>
          <a:off x="5587283" y="1932331"/>
          <a:ext cx="1151531" cy="14407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the reuse of physical pages is the biggest problem of concern</a:t>
          </a:r>
          <a:endParaRPr lang="en-US" sz="1600" kern="1200" dirty="0"/>
        </a:p>
      </dsp:txBody>
      <dsp:txXfrm>
        <a:off x="5621010" y="1966058"/>
        <a:ext cx="1084077" cy="1373274"/>
      </dsp:txXfrm>
    </dsp:sp>
    <dsp:sp modelId="{C49E4D76-4FDD-B444-9BBB-C61EA22E2950}">
      <dsp:nvSpPr>
        <dsp:cNvPr id="0" name=""/>
        <dsp:cNvSpPr/>
      </dsp:nvSpPr>
      <dsp:spPr>
        <a:xfrm>
          <a:off x="6948574" y="1278344"/>
          <a:ext cx="1159187" cy="81084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1" kern="1200" dirty="0" smtClean="0"/>
            <a:t>Reliability and fault tolerance</a:t>
          </a:r>
          <a:endParaRPr lang="en-US" sz="1600" kern="1200" dirty="0"/>
        </a:p>
      </dsp:txBody>
      <dsp:txXfrm>
        <a:off x="6972323" y="1302093"/>
        <a:ext cx="1111689" cy="763345"/>
      </dsp:txXfrm>
    </dsp:sp>
    <dsp:sp modelId="{761D829C-1A3D-A544-9740-C515EBF69C9C}">
      <dsp:nvSpPr>
        <dsp:cNvPr id="0" name=""/>
        <dsp:cNvSpPr/>
      </dsp:nvSpPr>
      <dsp:spPr>
        <a:xfrm>
          <a:off x="6934171" y="2089188"/>
          <a:ext cx="130321" cy="1197437"/>
        </a:xfrm>
        <a:custGeom>
          <a:avLst/>
          <a:gdLst/>
          <a:ahLst/>
          <a:cxnLst/>
          <a:rect l="0" t="0" r="0" b="0"/>
          <a:pathLst>
            <a:path>
              <a:moveTo>
                <a:pt x="130321" y="0"/>
              </a:moveTo>
              <a:lnTo>
                <a:pt x="0" y="119743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68B9DD7-46CF-5944-85DC-F784C37E24D7}">
      <dsp:nvSpPr>
        <dsp:cNvPr id="0" name=""/>
        <dsp:cNvSpPr/>
      </dsp:nvSpPr>
      <dsp:spPr>
        <a:xfrm>
          <a:off x="6934171" y="2390930"/>
          <a:ext cx="1348897" cy="179138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the OS should provide graceful degradation in the face of processor failure</a:t>
          </a:r>
          <a:endParaRPr lang="en-US" sz="1600" kern="1200" dirty="0"/>
        </a:p>
      </dsp:txBody>
      <dsp:txXfrm>
        <a:off x="6973679" y="2430438"/>
        <a:ext cx="1269881" cy="171237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7DFC4-F116-384B-8311-1DA47811EBA8}">
      <dsp:nvSpPr>
        <dsp:cNvPr id="0" name=""/>
        <dsp:cNvSpPr/>
      </dsp:nvSpPr>
      <dsp:spPr>
        <a:xfrm>
          <a:off x="711199" y="0"/>
          <a:ext cx="4064000" cy="4064000"/>
        </a:xfrm>
        <a:prstGeom prst="triangl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8D6FE2A-06A0-8946-BE62-371410770D3A}">
      <dsp:nvSpPr>
        <dsp:cNvPr id="0" name=""/>
        <dsp:cNvSpPr/>
      </dsp:nvSpPr>
      <dsp:spPr>
        <a:xfrm>
          <a:off x="2743199" y="408582"/>
          <a:ext cx="2641600" cy="962025"/>
        </a:xfrm>
        <a:prstGeom prst="roundRect">
          <a:avLst/>
        </a:prstGeom>
        <a:solidFill>
          <a:schemeClr val="lt1">
            <a:alpha val="90000"/>
            <a:hueOff val="0"/>
            <a:satOff val="0"/>
            <a:lumOff val="0"/>
            <a:alphaOff val="0"/>
          </a:schemeClr>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hardware</a:t>
          </a:r>
          <a:r>
            <a:rPr lang="en-US" sz="1300" kern="1200" dirty="0" smtClean="0"/>
            <a:t> parallelism within each core processor, known as instruction level parallelism</a:t>
          </a:r>
          <a:endParaRPr lang="en-US" sz="1300" kern="1200" dirty="0"/>
        </a:p>
      </dsp:txBody>
      <dsp:txXfrm>
        <a:off x="2790161" y="455544"/>
        <a:ext cx="2547676" cy="868101"/>
      </dsp:txXfrm>
    </dsp:sp>
    <dsp:sp modelId="{8F1D499D-8424-A849-9418-80D6BBCB722D}">
      <dsp:nvSpPr>
        <dsp:cNvPr id="0" name=""/>
        <dsp:cNvSpPr/>
      </dsp:nvSpPr>
      <dsp:spPr>
        <a:xfrm>
          <a:off x="2743199" y="1490860"/>
          <a:ext cx="2641600" cy="962025"/>
        </a:xfrm>
        <a:prstGeom prst="roundRect">
          <a:avLst/>
        </a:prstGeom>
        <a:solidFill>
          <a:schemeClr val="lt1">
            <a:alpha val="90000"/>
            <a:hueOff val="0"/>
            <a:satOff val="0"/>
            <a:lumOff val="0"/>
            <a:alphaOff val="0"/>
          </a:schemeClr>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potential for </a:t>
          </a:r>
          <a:r>
            <a:rPr lang="en-US" sz="1300" b="1" kern="1200" dirty="0" smtClean="0"/>
            <a:t>multiprogramming</a:t>
          </a:r>
          <a:r>
            <a:rPr lang="en-US" sz="1300" kern="1200" dirty="0" smtClean="0"/>
            <a:t> and </a:t>
          </a:r>
          <a:r>
            <a:rPr lang="en-US" sz="1300" b="1" kern="1200" dirty="0" smtClean="0"/>
            <a:t>multithreaded</a:t>
          </a:r>
          <a:r>
            <a:rPr lang="en-US" sz="1300" kern="1200" dirty="0" smtClean="0"/>
            <a:t> execution within each processor</a:t>
          </a:r>
        </a:p>
      </dsp:txBody>
      <dsp:txXfrm>
        <a:off x="2790161" y="1537822"/>
        <a:ext cx="2547676" cy="868101"/>
      </dsp:txXfrm>
    </dsp:sp>
    <dsp:sp modelId="{59D77581-3DD3-234B-9639-73587DAE796F}">
      <dsp:nvSpPr>
        <dsp:cNvPr id="0" name=""/>
        <dsp:cNvSpPr/>
      </dsp:nvSpPr>
      <dsp:spPr>
        <a:xfrm>
          <a:off x="2743199" y="2573139"/>
          <a:ext cx="2641600" cy="962025"/>
        </a:xfrm>
        <a:prstGeom prst="roundRect">
          <a:avLst/>
        </a:prstGeom>
        <a:solidFill>
          <a:schemeClr val="lt1">
            <a:alpha val="90000"/>
            <a:hueOff val="0"/>
            <a:satOff val="0"/>
            <a:lumOff val="0"/>
            <a:alphaOff val="0"/>
          </a:schemeClr>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potential for a </a:t>
          </a:r>
          <a:r>
            <a:rPr lang="en-US" sz="1300" b="1" kern="1200" dirty="0" smtClean="0"/>
            <a:t>single application </a:t>
          </a:r>
          <a:r>
            <a:rPr lang="en-US" sz="1300" kern="1200" dirty="0" smtClean="0"/>
            <a:t>to execute in concurrent                   processes or threads across multiple cores</a:t>
          </a:r>
          <a:endParaRPr lang="en-US" sz="1300" kern="1200" dirty="0"/>
        </a:p>
      </dsp:txBody>
      <dsp:txXfrm>
        <a:off x="2790161" y="2620101"/>
        <a:ext cx="2547676" cy="86810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CBC03-7B76-DD48-803C-C7963A0171D5}">
      <dsp:nvSpPr>
        <dsp:cNvPr id="0" name=""/>
        <dsp:cNvSpPr/>
      </dsp:nvSpPr>
      <dsp:spPr>
        <a:xfrm>
          <a:off x="0" y="57087"/>
          <a:ext cx="8077200" cy="720000"/>
        </a:xfrm>
        <a:prstGeom prst="rect">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en-US" sz="2500" kern="1200" dirty="0" smtClean="0"/>
            <a:t>Grand Central Dispatch (GCD)</a:t>
          </a:r>
          <a:endParaRPr lang="en-US" sz="2500" kern="1200" dirty="0"/>
        </a:p>
      </dsp:txBody>
      <dsp:txXfrm>
        <a:off x="0" y="57087"/>
        <a:ext cx="8077200" cy="720000"/>
      </dsp:txXfrm>
    </dsp:sp>
    <dsp:sp modelId="{C4E7449B-DB6D-5C4E-8BE9-0CBFAC0E778B}">
      <dsp:nvSpPr>
        <dsp:cNvPr id="0" name=""/>
        <dsp:cNvSpPr/>
      </dsp:nvSpPr>
      <dsp:spPr>
        <a:xfrm>
          <a:off x="0" y="777087"/>
          <a:ext cx="8077200" cy="2264625"/>
        </a:xfrm>
        <a:prstGeom prst="rect">
          <a:avLst/>
        </a:prstGeom>
        <a:solidFill>
          <a:schemeClr val="bg1"/>
        </a:solidFill>
        <a:ln w="952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smtClean="0"/>
            <a:t>implemented in Mac Os X 10.6</a:t>
          </a:r>
        </a:p>
        <a:p>
          <a:pPr marL="228600" lvl="1" indent="-228600" algn="l" defTabSz="1111250">
            <a:lnSpc>
              <a:spcPct val="90000"/>
            </a:lnSpc>
            <a:spcBef>
              <a:spcPct val="0"/>
            </a:spcBef>
            <a:spcAft>
              <a:spcPct val="15000"/>
            </a:spcAft>
            <a:buChar char="•"/>
          </a:pPr>
          <a:r>
            <a:rPr lang="en-US" sz="2500" kern="1200" dirty="0" smtClean="0"/>
            <a:t>helps a developer once something has been identified that can be split off into a separate task</a:t>
          </a:r>
        </a:p>
        <a:p>
          <a:pPr marL="228600" lvl="1" indent="-228600" algn="l" defTabSz="1111250">
            <a:lnSpc>
              <a:spcPct val="90000"/>
            </a:lnSpc>
            <a:spcBef>
              <a:spcPct val="0"/>
            </a:spcBef>
            <a:spcAft>
              <a:spcPct val="15000"/>
            </a:spcAft>
            <a:buChar char="•"/>
          </a:pPr>
          <a:r>
            <a:rPr lang="en-US" sz="2500" kern="1200" dirty="0" smtClean="0"/>
            <a:t>thread pool mechanism</a:t>
          </a:r>
        </a:p>
        <a:p>
          <a:pPr marL="228600" lvl="1" indent="-228600" algn="l" defTabSz="1111250">
            <a:lnSpc>
              <a:spcPct val="90000"/>
            </a:lnSpc>
            <a:spcBef>
              <a:spcPct val="0"/>
            </a:spcBef>
            <a:spcAft>
              <a:spcPct val="15000"/>
            </a:spcAft>
            <a:buChar char="•"/>
          </a:pPr>
          <a:r>
            <a:rPr lang="en-US" sz="2500" kern="1200" dirty="0" smtClean="0"/>
            <a:t>allows anonymous functions as a way of specifying tasks</a:t>
          </a:r>
        </a:p>
      </dsp:txBody>
      <dsp:txXfrm>
        <a:off x="0" y="777087"/>
        <a:ext cx="8077200" cy="2264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F14F8-BE1F-AE4B-9370-44EBA265FE08}">
      <dsp:nvSpPr>
        <dsp:cNvPr id="0" name=""/>
        <dsp:cNvSpPr/>
      </dsp:nvSpPr>
      <dsp:spPr>
        <a:xfrm>
          <a:off x="395098" y="39508"/>
          <a:ext cx="3599857" cy="15844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66040" rIns="99060" bIns="66040" numCol="1" spcCol="1270" anchor="ctr" anchorCtr="0">
          <a:noAutofit/>
        </a:bodyPr>
        <a:lstStyle/>
        <a:p>
          <a:pPr lvl="0" algn="ctr" defTabSz="2311400" rtl="0">
            <a:lnSpc>
              <a:spcPct val="90000"/>
            </a:lnSpc>
            <a:spcBef>
              <a:spcPct val="0"/>
            </a:spcBef>
            <a:spcAft>
              <a:spcPct val="35000"/>
            </a:spcAft>
          </a:pPr>
          <a:r>
            <a:rPr lang="en-US" sz="5200" kern="1200" dirty="0" smtClean="0"/>
            <a:t>Cache Size</a:t>
          </a:r>
          <a:endParaRPr lang="en-US" sz="5200" kern="1200" dirty="0"/>
        </a:p>
      </dsp:txBody>
      <dsp:txXfrm>
        <a:off x="441505" y="85915"/>
        <a:ext cx="3507043" cy="1491642"/>
      </dsp:txXfrm>
    </dsp:sp>
    <dsp:sp modelId="{E32D2D7E-4096-FD40-9D80-EE11084C1A83}">
      <dsp:nvSpPr>
        <dsp:cNvPr id="0" name=""/>
        <dsp:cNvSpPr/>
      </dsp:nvSpPr>
      <dsp:spPr>
        <a:xfrm>
          <a:off x="755083" y="1623965"/>
          <a:ext cx="351216" cy="1613939"/>
        </a:xfrm>
        <a:custGeom>
          <a:avLst/>
          <a:gdLst/>
          <a:ahLst/>
          <a:cxnLst/>
          <a:rect l="0" t="0" r="0" b="0"/>
          <a:pathLst>
            <a:path>
              <a:moveTo>
                <a:pt x="0" y="0"/>
              </a:moveTo>
              <a:lnTo>
                <a:pt x="0" y="1613939"/>
              </a:lnTo>
              <a:lnTo>
                <a:pt x="351216" y="161393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7FE7FAB-4550-4443-88EF-66D6C8D2A9ED}">
      <dsp:nvSpPr>
        <dsp:cNvPr id="0" name=""/>
        <dsp:cNvSpPr/>
      </dsp:nvSpPr>
      <dsp:spPr>
        <a:xfrm>
          <a:off x="1106299" y="2208609"/>
          <a:ext cx="3293744" cy="205859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lvl="0" algn="ctr" defTabSz="1422400" rtl="0">
            <a:lnSpc>
              <a:spcPct val="90000"/>
            </a:lnSpc>
            <a:spcBef>
              <a:spcPct val="0"/>
            </a:spcBef>
            <a:spcAft>
              <a:spcPct val="35000"/>
            </a:spcAft>
          </a:pPr>
          <a:r>
            <a:rPr lang="en-US" sz="3200" kern="1200" dirty="0" smtClean="0"/>
            <a:t>small caches have significant impact on performance</a:t>
          </a:r>
          <a:endParaRPr lang="en-US" sz="3200" kern="1200" dirty="0"/>
        </a:p>
      </dsp:txBody>
      <dsp:txXfrm>
        <a:off x="1166593" y="2268903"/>
        <a:ext cx="3173156" cy="1938002"/>
      </dsp:txXfrm>
    </dsp:sp>
    <dsp:sp modelId="{048857E3-1096-6442-AF04-12B5D30D2C53}">
      <dsp:nvSpPr>
        <dsp:cNvPr id="0" name=""/>
        <dsp:cNvSpPr/>
      </dsp:nvSpPr>
      <dsp:spPr>
        <a:xfrm>
          <a:off x="4630113" y="3092"/>
          <a:ext cx="3047908" cy="16877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68580" rIns="102870" bIns="68580" numCol="1" spcCol="1270" anchor="ctr" anchorCtr="0">
          <a:noAutofit/>
        </a:bodyPr>
        <a:lstStyle/>
        <a:p>
          <a:pPr lvl="0" algn="ctr" defTabSz="2400300" rtl="0">
            <a:lnSpc>
              <a:spcPct val="90000"/>
            </a:lnSpc>
            <a:spcBef>
              <a:spcPct val="0"/>
            </a:spcBef>
            <a:spcAft>
              <a:spcPct val="35000"/>
            </a:spcAft>
          </a:pPr>
          <a:r>
            <a:rPr lang="en-US" sz="5400" kern="1200" dirty="0" smtClean="0"/>
            <a:t>Block Size</a:t>
          </a:r>
          <a:endParaRPr lang="en-US" sz="5400" kern="1200" dirty="0"/>
        </a:p>
      </dsp:txBody>
      <dsp:txXfrm>
        <a:off x="4679546" y="52525"/>
        <a:ext cx="2949042" cy="1588910"/>
      </dsp:txXfrm>
    </dsp:sp>
    <dsp:sp modelId="{D018A09F-8E79-8348-8335-D09F4154CCA4}">
      <dsp:nvSpPr>
        <dsp:cNvPr id="0" name=""/>
        <dsp:cNvSpPr/>
      </dsp:nvSpPr>
      <dsp:spPr>
        <a:xfrm>
          <a:off x="4934903" y="1690869"/>
          <a:ext cx="304790" cy="1543942"/>
        </a:xfrm>
        <a:custGeom>
          <a:avLst/>
          <a:gdLst/>
          <a:ahLst/>
          <a:cxnLst/>
          <a:rect l="0" t="0" r="0" b="0"/>
          <a:pathLst>
            <a:path>
              <a:moveTo>
                <a:pt x="0" y="0"/>
              </a:moveTo>
              <a:lnTo>
                <a:pt x="0" y="1543942"/>
              </a:lnTo>
              <a:lnTo>
                <a:pt x="304790" y="154394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EB8D0ED-9830-E94A-81F4-6094924293A7}">
      <dsp:nvSpPr>
        <dsp:cNvPr id="0" name=""/>
        <dsp:cNvSpPr/>
      </dsp:nvSpPr>
      <dsp:spPr>
        <a:xfrm>
          <a:off x="5239694" y="2205516"/>
          <a:ext cx="3293744" cy="205859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lvl="0" algn="ctr" defTabSz="1422400" rtl="0">
            <a:lnSpc>
              <a:spcPct val="90000"/>
            </a:lnSpc>
            <a:spcBef>
              <a:spcPct val="0"/>
            </a:spcBef>
            <a:spcAft>
              <a:spcPct val="35000"/>
            </a:spcAft>
          </a:pPr>
          <a:r>
            <a:rPr lang="en-US" sz="3200" kern="1200" dirty="0" smtClean="0"/>
            <a:t>the unit of data exchanged between cache and main memory</a:t>
          </a:r>
          <a:endParaRPr lang="en-US" sz="3200" kern="1200" dirty="0"/>
        </a:p>
      </dsp:txBody>
      <dsp:txXfrm>
        <a:off x="5299988" y="2265810"/>
        <a:ext cx="3173156" cy="193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0C3BB-810D-554B-B104-8B133CA4EB92}">
      <dsp:nvSpPr>
        <dsp:cNvPr id="0" name=""/>
        <dsp:cNvSpPr/>
      </dsp:nvSpPr>
      <dsp:spPr>
        <a:xfrm>
          <a:off x="4167" y="1207368"/>
          <a:ext cx="3552527" cy="177626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rtl="0">
            <a:lnSpc>
              <a:spcPct val="90000"/>
            </a:lnSpc>
            <a:spcBef>
              <a:spcPct val="0"/>
            </a:spcBef>
            <a:spcAft>
              <a:spcPct val="35000"/>
            </a:spcAft>
          </a:pPr>
          <a:r>
            <a:rPr lang="en-US" sz="2300" kern="1200" dirty="0" smtClean="0"/>
            <a:t>Two constraints affect design:</a:t>
          </a:r>
          <a:endParaRPr lang="en-US" sz="2300" kern="1200" dirty="0"/>
        </a:p>
      </dsp:txBody>
      <dsp:txXfrm>
        <a:off x="56192" y="1259393"/>
        <a:ext cx="3448477" cy="1672213"/>
      </dsp:txXfrm>
    </dsp:sp>
    <dsp:sp modelId="{533F3058-1B00-BE4A-94CB-A60E74871AEF}">
      <dsp:nvSpPr>
        <dsp:cNvPr id="0" name=""/>
        <dsp:cNvSpPr/>
      </dsp:nvSpPr>
      <dsp:spPr>
        <a:xfrm rot="19457599">
          <a:off x="3392209" y="1546679"/>
          <a:ext cx="1749980" cy="76289"/>
        </a:xfrm>
        <a:custGeom>
          <a:avLst/>
          <a:gdLst/>
          <a:ahLst/>
          <a:cxnLst/>
          <a:rect l="0" t="0" r="0" b="0"/>
          <a:pathLst>
            <a:path>
              <a:moveTo>
                <a:pt x="0" y="38144"/>
              </a:moveTo>
              <a:lnTo>
                <a:pt x="1749980" y="38144"/>
              </a:lnTo>
            </a:path>
          </a:pathLst>
        </a:custGeom>
        <a:noFill/>
        <a:ln w="9525" cap="flat" cmpd="sng" algn="ctr">
          <a:solidFill>
            <a:schemeClr val="tx2"/>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dirty="0"/>
        </a:p>
      </dsp:txBody>
      <dsp:txXfrm>
        <a:off x="4223450" y="1541074"/>
        <a:ext cx="87499" cy="87499"/>
      </dsp:txXfrm>
    </dsp:sp>
    <dsp:sp modelId="{6C1A5724-EEC5-5047-B6F3-8A3992529503}">
      <dsp:nvSpPr>
        <dsp:cNvPr id="0" name=""/>
        <dsp:cNvSpPr/>
      </dsp:nvSpPr>
      <dsp:spPr>
        <a:xfrm>
          <a:off x="4977705" y="186016"/>
          <a:ext cx="3552527" cy="177626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rtl="0">
            <a:lnSpc>
              <a:spcPct val="90000"/>
            </a:lnSpc>
            <a:spcBef>
              <a:spcPct val="0"/>
            </a:spcBef>
            <a:spcAft>
              <a:spcPct val="35000"/>
            </a:spcAft>
          </a:pPr>
          <a:r>
            <a:rPr lang="en-US" sz="2300" kern="1200" dirty="0" smtClean="0"/>
            <a:t>when one block is read in, another may have to be replaced</a:t>
          </a:r>
          <a:endParaRPr lang="en-US" sz="2300" kern="1200" dirty="0"/>
        </a:p>
      </dsp:txBody>
      <dsp:txXfrm>
        <a:off x="5029730" y="238041"/>
        <a:ext cx="3448477" cy="1672213"/>
      </dsp:txXfrm>
    </dsp:sp>
    <dsp:sp modelId="{9C5F3BC6-5B99-9F4B-8BBC-0BBE9F5BB883}">
      <dsp:nvSpPr>
        <dsp:cNvPr id="0" name=""/>
        <dsp:cNvSpPr/>
      </dsp:nvSpPr>
      <dsp:spPr>
        <a:xfrm rot="2142401">
          <a:off x="3392209" y="2568031"/>
          <a:ext cx="1749980" cy="76289"/>
        </a:xfrm>
        <a:custGeom>
          <a:avLst/>
          <a:gdLst/>
          <a:ahLst/>
          <a:cxnLst/>
          <a:rect l="0" t="0" r="0" b="0"/>
          <a:pathLst>
            <a:path>
              <a:moveTo>
                <a:pt x="0" y="38144"/>
              </a:moveTo>
              <a:lnTo>
                <a:pt x="1749980" y="38144"/>
              </a:lnTo>
            </a:path>
          </a:pathLst>
        </a:custGeom>
        <a:noFill/>
        <a:ln w="9525" cap="flat" cmpd="sng" algn="ctr">
          <a:solidFill>
            <a:schemeClr val="tx2"/>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dirty="0"/>
        </a:p>
      </dsp:txBody>
      <dsp:txXfrm>
        <a:off x="4223450" y="2562426"/>
        <a:ext cx="87499" cy="87499"/>
      </dsp:txXfrm>
    </dsp:sp>
    <dsp:sp modelId="{3E6C60F3-BE1E-8045-99EE-70301BF0D992}">
      <dsp:nvSpPr>
        <dsp:cNvPr id="0" name=""/>
        <dsp:cNvSpPr/>
      </dsp:nvSpPr>
      <dsp:spPr>
        <a:xfrm>
          <a:off x="4977705" y="2228719"/>
          <a:ext cx="3552527" cy="177626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rtl="0">
            <a:lnSpc>
              <a:spcPct val="90000"/>
            </a:lnSpc>
            <a:spcBef>
              <a:spcPct val="0"/>
            </a:spcBef>
            <a:spcAft>
              <a:spcPct val="35000"/>
            </a:spcAft>
          </a:pPr>
          <a:r>
            <a:rPr lang="en-US" sz="2300" kern="1200" dirty="0" smtClean="0"/>
            <a:t>the more flexible the mapping function, the more complex is the circuitry required to search the cache </a:t>
          </a:r>
          <a:endParaRPr lang="en-US" sz="2300" kern="1200" dirty="0"/>
        </a:p>
      </dsp:txBody>
      <dsp:txXfrm>
        <a:off x="5029730" y="2280744"/>
        <a:ext cx="3448477" cy="16722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965CA-124C-5841-A1D7-8FE02BBA98D1}">
      <dsp:nvSpPr>
        <dsp:cNvPr id="0" name=""/>
        <dsp:cNvSpPr/>
      </dsp:nvSpPr>
      <dsp:spPr>
        <a:xfrm>
          <a:off x="0" y="0"/>
          <a:ext cx="7848600" cy="2895600"/>
        </a:xfrm>
        <a:prstGeom prst="roundRect">
          <a:avLst>
            <a:gd name="adj" fmla="val 85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787631" numCol="1" spcCol="1270" anchor="t" anchorCtr="0">
          <a:noAutofit/>
        </a:bodyPr>
        <a:lstStyle/>
        <a:p>
          <a:pPr lvl="0" algn="l" defTabSz="1244600" rtl="0">
            <a:lnSpc>
              <a:spcPct val="90000"/>
            </a:lnSpc>
            <a:spcBef>
              <a:spcPct val="0"/>
            </a:spcBef>
            <a:spcAft>
              <a:spcPct val="35000"/>
            </a:spcAft>
          </a:pPr>
          <a:r>
            <a:rPr lang="en-US" sz="2800" kern="1200" dirty="0" smtClean="0"/>
            <a:t>Three techniques are possible for I/O operations:</a:t>
          </a:r>
          <a:endParaRPr lang="en-US" sz="2800" kern="1200" dirty="0"/>
        </a:p>
      </dsp:txBody>
      <dsp:txXfrm>
        <a:off x="72088" y="72088"/>
        <a:ext cx="7704424" cy="2751424"/>
      </dsp:txXfrm>
    </dsp:sp>
    <dsp:sp modelId="{32606DC8-654F-EF46-B4B5-5C3B0D266A42}">
      <dsp:nvSpPr>
        <dsp:cNvPr id="0" name=""/>
        <dsp:cNvSpPr/>
      </dsp:nvSpPr>
      <dsp:spPr>
        <a:xfrm>
          <a:off x="196215" y="1219203"/>
          <a:ext cx="2263105" cy="1470653"/>
        </a:xfrm>
        <a:prstGeom prst="roundRect">
          <a:avLst>
            <a:gd name="adj" fmla="val 10500"/>
          </a:avLst>
        </a:prstGeom>
        <a:solidFill>
          <a:schemeClr val="bg1"/>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smtClean="0"/>
            <a:t>Programmed I/O</a:t>
          </a:r>
          <a:endParaRPr lang="en-US" sz="2600" kern="1200" dirty="0"/>
        </a:p>
      </dsp:txBody>
      <dsp:txXfrm>
        <a:off x="241443" y="1264431"/>
        <a:ext cx="2172649" cy="1380197"/>
      </dsp:txXfrm>
    </dsp:sp>
    <dsp:sp modelId="{33A2B240-3BDD-4F42-B776-19B257CDA092}">
      <dsp:nvSpPr>
        <dsp:cNvPr id="0" name=""/>
        <dsp:cNvSpPr/>
      </dsp:nvSpPr>
      <dsp:spPr>
        <a:xfrm>
          <a:off x="2500652" y="1219203"/>
          <a:ext cx="2431133" cy="1470653"/>
        </a:xfrm>
        <a:prstGeom prst="roundRect">
          <a:avLst>
            <a:gd name="adj" fmla="val 10500"/>
          </a:avLst>
        </a:prstGeom>
        <a:solidFill>
          <a:schemeClr val="bg1"/>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smtClean="0"/>
            <a:t>Interrupt-Driven I/O</a:t>
          </a:r>
          <a:endParaRPr lang="en-US" sz="2600" kern="1200" dirty="0"/>
        </a:p>
      </dsp:txBody>
      <dsp:txXfrm>
        <a:off x="2545880" y="1264431"/>
        <a:ext cx="2340677" cy="1380197"/>
      </dsp:txXfrm>
    </dsp:sp>
    <dsp:sp modelId="{0466B519-BD67-E64C-A017-BFF8956BF7B9}">
      <dsp:nvSpPr>
        <dsp:cNvPr id="0" name=""/>
        <dsp:cNvSpPr/>
      </dsp:nvSpPr>
      <dsp:spPr>
        <a:xfrm>
          <a:off x="4973117" y="1219203"/>
          <a:ext cx="2673791" cy="1470653"/>
        </a:xfrm>
        <a:prstGeom prst="roundRect">
          <a:avLst>
            <a:gd name="adj" fmla="val 10500"/>
          </a:avLst>
        </a:prstGeom>
        <a:solidFill>
          <a:schemeClr val="bg1"/>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NZ" sz="2600" kern="1200" dirty="0" smtClean="0"/>
            <a:t>Direct Memory Access (DMA)</a:t>
          </a:r>
          <a:endParaRPr lang="en-NZ" sz="2600" kern="1200" dirty="0"/>
        </a:p>
      </dsp:txBody>
      <dsp:txXfrm>
        <a:off x="5018345" y="1264431"/>
        <a:ext cx="2583335" cy="13801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F374D4-E010-1448-9581-DAC9505B7743}">
      <dsp:nvSpPr>
        <dsp:cNvPr id="0" name=""/>
        <dsp:cNvSpPr/>
      </dsp:nvSpPr>
      <dsp:spPr>
        <a:xfrm>
          <a:off x="0" y="53692"/>
          <a:ext cx="8077200" cy="92929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en-US" sz="2400" kern="1200" dirty="0" smtClean="0"/>
            <a:t>When the processor wishes to read or write data it issues a command to the DMA module containing:</a:t>
          </a:r>
          <a:endParaRPr lang="en-US" sz="2400" kern="1200" dirty="0"/>
        </a:p>
      </dsp:txBody>
      <dsp:txXfrm>
        <a:off x="0" y="53692"/>
        <a:ext cx="8077200" cy="929295"/>
      </dsp:txXfrm>
    </dsp:sp>
    <dsp:sp modelId="{755BED14-B317-D644-AE61-61E59E10D292}">
      <dsp:nvSpPr>
        <dsp:cNvPr id="0" name=""/>
        <dsp:cNvSpPr/>
      </dsp:nvSpPr>
      <dsp:spPr>
        <a:xfrm>
          <a:off x="0" y="982987"/>
          <a:ext cx="8077200" cy="2239920"/>
        </a:xfrm>
        <a:prstGeom prst="rect">
          <a:avLst/>
        </a:prstGeom>
        <a:solidFill>
          <a:schemeClr val="bg1">
            <a:lumMod val="95000"/>
          </a:schemeClr>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en-US" sz="2400" kern="1200" dirty="0" smtClean="0"/>
            <a:t>whether a read or write is requested </a:t>
          </a:r>
          <a:endParaRPr lang="en-US" sz="2400" kern="1200" dirty="0"/>
        </a:p>
        <a:p>
          <a:pPr marL="228600" lvl="1" indent="-228600" algn="l" defTabSz="1066800" rtl="0">
            <a:lnSpc>
              <a:spcPct val="90000"/>
            </a:lnSpc>
            <a:spcBef>
              <a:spcPct val="0"/>
            </a:spcBef>
            <a:spcAft>
              <a:spcPct val="15000"/>
            </a:spcAft>
            <a:buChar char="•"/>
          </a:pPr>
          <a:r>
            <a:rPr lang="en-US" sz="2400" kern="1200" dirty="0" smtClean="0"/>
            <a:t>the address of the I/O device involved</a:t>
          </a:r>
          <a:endParaRPr lang="en-US" sz="2400" kern="1200" dirty="0"/>
        </a:p>
        <a:p>
          <a:pPr marL="228600" lvl="1" indent="-228600" algn="l" defTabSz="1066800" rtl="0">
            <a:lnSpc>
              <a:spcPct val="90000"/>
            </a:lnSpc>
            <a:spcBef>
              <a:spcPct val="0"/>
            </a:spcBef>
            <a:spcAft>
              <a:spcPct val="15000"/>
            </a:spcAft>
            <a:buChar char="•"/>
          </a:pPr>
          <a:r>
            <a:rPr lang="en-US" sz="2400" kern="1200" dirty="0" smtClean="0"/>
            <a:t>the starting location in memory to read/write</a:t>
          </a:r>
          <a:endParaRPr lang="en-US" sz="2400" kern="1200" dirty="0"/>
        </a:p>
        <a:p>
          <a:pPr marL="228600" lvl="1" indent="-228600" algn="l" defTabSz="1066800" rtl="0">
            <a:lnSpc>
              <a:spcPct val="90000"/>
            </a:lnSpc>
            <a:spcBef>
              <a:spcPct val="0"/>
            </a:spcBef>
            <a:spcAft>
              <a:spcPct val="15000"/>
            </a:spcAft>
            <a:buChar char="•"/>
          </a:pPr>
          <a:r>
            <a:rPr lang="en-US" sz="2400" kern="1200" dirty="0" smtClean="0"/>
            <a:t>the number of words to be read/written</a:t>
          </a:r>
          <a:endParaRPr lang="en-US" sz="2400" kern="1200" dirty="0"/>
        </a:p>
        <a:p>
          <a:pPr marL="228600" lvl="1" indent="-228600" algn="l" defTabSz="1066800" rtl="0">
            <a:lnSpc>
              <a:spcPct val="90000"/>
            </a:lnSpc>
            <a:spcBef>
              <a:spcPct val="0"/>
            </a:spcBef>
            <a:spcAft>
              <a:spcPct val="15000"/>
            </a:spcAft>
            <a:buChar char="•"/>
          </a:pPr>
          <a:endParaRPr lang="en-NZ" sz="2400" kern="1200" dirty="0"/>
        </a:p>
      </dsp:txBody>
      <dsp:txXfrm>
        <a:off x="0" y="982987"/>
        <a:ext cx="8077200" cy="22399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56A5F-5C81-8041-AF06-2D774109E205}">
      <dsp:nvSpPr>
        <dsp:cNvPr id="0" name=""/>
        <dsp:cNvSpPr/>
      </dsp:nvSpPr>
      <dsp:spPr>
        <a:xfrm rot="5400000">
          <a:off x="125758" y="1481961"/>
          <a:ext cx="2312212" cy="279034"/>
        </a:xfrm>
        <a:prstGeom prst="rect">
          <a:avLst/>
        </a:prstGeom>
        <a:solidFill>
          <a:schemeClr val="bg1"/>
        </a:solidFill>
        <a:ln>
          <a:solidFill>
            <a:schemeClr val="accent1">
              <a:alpha val="9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F0A6739-89F1-9D49-9BCE-093F07891350}">
      <dsp:nvSpPr>
        <dsp:cNvPr id="0" name=""/>
        <dsp:cNvSpPr/>
      </dsp:nvSpPr>
      <dsp:spPr>
        <a:xfrm>
          <a:off x="655248" y="2738"/>
          <a:ext cx="3100387" cy="18602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en-US" sz="2300" kern="1200" dirty="0" smtClean="0"/>
            <a:t>Performance</a:t>
          </a:r>
          <a:endParaRPr lang="en-US" sz="2300" kern="1200" dirty="0"/>
        </a:p>
        <a:p>
          <a:pPr marL="171450" lvl="1" indent="-171450" algn="l" defTabSz="800100" rtl="0">
            <a:lnSpc>
              <a:spcPct val="90000"/>
            </a:lnSpc>
            <a:spcBef>
              <a:spcPct val="0"/>
            </a:spcBef>
            <a:spcAft>
              <a:spcPct val="15000"/>
            </a:spcAft>
            <a:buChar char="•"/>
          </a:pPr>
          <a:r>
            <a:rPr lang="en-US" sz="1800" kern="1200" dirty="0" smtClean="0"/>
            <a:t>a system with multiple processors will yield greater performance if work can be done in parallel</a:t>
          </a:r>
          <a:endParaRPr lang="en-US" sz="1800" kern="1200" dirty="0"/>
        </a:p>
      </dsp:txBody>
      <dsp:txXfrm>
        <a:off x="709732" y="57222"/>
        <a:ext cx="2991419" cy="1751264"/>
      </dsp:txXfrm>
    </dsp:sp>
    <dsp:sp modelId="{2BE430A8-E5F4-514B-9379-D42B6BB62557}">
      <dsp:nvSpPr>
        <dsp:cNvPr id="0" name=""/>
        <dsp:cNvSpPr/>
      </dsp:nvSpPr>
      <dsp:spPr>
        <a:xfrm>
          <a:off x="1288404" y="2644606"/>
          <a:ext cx="4110437" cy="279034"/>
        </a:xfrm>
        <a:prstGeom prst="rect">
          <a:avLst/>
        </a:prstGeom>
        <a:solidFill>
          <a:schemeClr val="bg1"/>
        </a:solidFill>
        <a:ln>
          <a:solidFill>
            <a:schemeClr val="accent1">
              <a:alpha val="9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085D1BB-EE4A-EF41-8C95-AA24FBC9B667}">
      <dsp:nvSpPr>
        <dsp:cNvPr id="0" name=""/>
        <dsp:cNvSpPr/>
      </dsp:nvSpPr>
      <dsp:spPr>
        <a:xfrm>
          <a:off x="655248" y="2328029"/>
          <a:ext cx="3100387" cy="18602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en-US" sz="2300" kern="1200" dirty="0" smtClean="0"/>
            <a:t>Availability</a:t>
          </a:r>
          <a:endParaRPr lang="en-US" sz="2300" kern="1200" dirty="0"/>
        </a:p>
        <a:p>
          <a:pPr marL="171450" lvl="1" indent="-171450" algn="l" defTabSz="800100" rtl="0">
            <a:lnSpc>
              <a:spcPct val="90000"/>
            </a:lnSpc>
            <a:spcBef>
              <a:spcPct val="0"/>
            </a:spcBef>
            <a:spcAft>
              <a:spcPct val="15000"/>
            </a:spcAft>
            <a:buChar char="•"/>
          </a:pPr>
          <a:r>
            <a:rPr lang="en-US" sz="1800" kern="1200" dirty="0" smtClean="0"/>
            <a:t>the failure of a single processor does not halt the machine</a:t>
          </a:r>
          <a:endParaRPr lang="en-US" sz="1800" kern="1200" dirty="0"/>
        </a:p>
      </dsp:txBody>
      <dsp:txXfrm>
        <a:off x="709732" y="2382513"/>
        <a:ext cx="2991419" cy="1751264"/>
      </dsp:txXfrm>
    </dsp:sp>
    <dsp:sp modelId="{E21EC75D-96AD-7C4A-8699-BE859CB688BE}">
      <dsp:nvSpPr>
        <dsp:cNvPr id="0" name=""/>
        <dsp:cNvSpPr/>
      </dsp:nvSpPr>
      <dsp:spPr>
        <a:xfrm rot="16200000">
          <a:off x="4249274" y="1481961"/>
          <a:ext cx="2312212" cy="279034"/>
        </a:xfrm>
        <a:prstGeom prst="rect">
          <a:avLst/>
        </a:prstGeom>
        <a:solidFill>
          <a:schemeClr val="bg1"/>
        </a:solidFill>
        <a:ln>
          <a:solidFill>
            <a:schemeClr val="accent1">
              <a:alpha val="9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EEA4761-437E-2447-AEF1-80F6AEAAE1CD}">
      <dsp:nvSpPr>
        <dsp:cNvPr id="0" name=""/>
        <dsp:cNvSpPr/>
      </dsp:nvSpPr>
      <dsp:spPr>
        <a:xfrm>
          <a:off x="4778763" y="2328029"/>
          <a:ext cx="3100387" cy="18602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en-US" sz="2300" kern="1200" dirty="0" smtClean="0"/>
            <a:t>Incremental Growth</a:t>
          </a:r>
          <a:endParaRPr lang="en-US" sz="2300" kern="1200" dirty="0"/>
        </a:p>
        <a:p>
          <a:pPr marL="171450" lvl="1" indent="-171450" algn="l" defTabSz="800100" rtl="0">
            <a:lnSpc>
              <a:spcPct val="90000"/>
            </a:lnSpc>
            <a:spcBef>
              <a:spcPct val="0"/>
            </a:spcBef>
            <a:spcAft>
              <a:spcPct val="15000"/>
            </a:spcAft>
            <a:buChar char="•"/>
          </a:pPr>
          <a:r>
            <a:rPr lang="en-US" sz="1800" kern="1200" dirty="0" smtClean="0"/>
            <a:t>an additional processor can be added to enhance performance</a:t>
          </a:r>
          <a:endParaRPr lang="en-US" sz="1800" kern="1200" dirty="0"/>
        </a:p>
      </dsp:txBody>
      <dsp:txXfrm>
        <a:off x="4833247" y="2382513"/>
        <a:ext cx="2991419" cy="1751264"/>
      </dsp:txXfrm>
    </dsp:sp>
    <dsp:sp modelId="{90AC56CC-20EA-BC4D-9739-42C5F93BB9B9}">
      <dsp:nvSpPr>
        <dsp:cNvPr id="0" name=""/>
        <dsp:cNvSpPr/>
      </dsp:nvSpPr>
      <dsp:spPr>
        <a:xfrm>
          <a:off x="4778763" y="2738"/>
          <a:ext cx="3100387" cy="18602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en-US" sz="2300" kern="1200" dirty="0" smtClean="0"/>
            <a:t>Scaling</a:t>
          </a:r>
          <a:endParaRPr lang="en-US" sz="2300" kern="1200" dirty="0"/>
        </a:p>
        <a:p>
          <a:pPr marL="171450" lvl="1" indent="-171450" algn="l" defTabSz="800100" rtl="0">
            <a:lnSpc>
              <a:spcPct val="90000"/>
            </a:lnSpc>
            <a:spcBef>
              <a:spcPct val="0"/>
            </a:spcBef>
            <a:spcAft>
              <a:spcPct val="15000"/>
            </a:spcAft>
            <a:buChar char="•"/>
          </a:pPr>
          <a:r>
            <a:rPr lang="en-US" sz="1800" kern="1200" dirty="0" smtClean="0"/>
            <a:t>vendors can offer a range of products with different price and performance characteristics</a:t>
          </a:r>
          <a:endParaRPr lang="en-US" sz="1800" kern="1200" dirty="0"/>
        </a:p>
      </dsp:txBody>
      <dsp:txXfrm>
        <a:off x="4833247" y="57222"/>
        <a:ext cx="2991419" cy="17512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E4A990-5AA0-034B-8CCF-8670DC0A0746}">
      <dsp:nvSpPr>
        <dsp:cNvPr id="0" name=""/>
        <dsp:cNvSpPr/>
      </dsp:nvSpPr>
      <dsp:spPr>
        <a:xfrm>
          <a:off x="0" y="15424"/>
          <a:ext cx="5257800" cy="72000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en-US" sz="2500" kern="1200" dirty="0" smtClean="0"/>
            <a:t>Main objectives of an OS:</a:t>
          </a:r>
          <a:endParaRPr lang="en-US" sz="2500" kern="1200" dirty="0"/>
        </a:p>
      </dsp:txBody>
      <dsp:txXfrm>
        <a:off x="0" y="15424"/>
        <a:ext cx="5257800" cy="720000"/>
      </dsp:txXfrm>
    </dsp:sp>
    <dsp:sp modelId="{D90CF14F-E010-5649-9AC4-6BBF9E914CA0}">
      <dsp:nvSpPr>
        <dsp:cNvPr id="0" name=""/>
        <dsp:cNvSpPr/>
      </dsp:nvSpPr>
      <dsp:spPr>
        <a:xfrm>
          <a:off x="0" y="735425"/>
          <a:ext cx="5257800" cy="1509750"/>
        </a:xfrm>
        <a:prstGeom prst="rect">
          <a:avLst/>
        </a:prstGeom>
        <a:solidFill>
          <a:schemeClr val="bg1"/>
        </a:solidFill>
        <a:ln w="952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smtClean="0"/>
            <a:t>convenience</a:t>
          </a:r>
        </a:p>
        <a:p>
          <a:pPr marL="228600" lvl="1" indent="-228600" algn="l" defTabSz="1111250">
            <a:lnSpc>
              <a:spcPct val="90000"/>
            </a:lnSpc>
            <a:spcBef>
              <a:spcPct val="0"/>
            </a:spcBef>
            <a:spcAft>
              <a:spcPct val="15000"/>
            </a:spcAft>
            <a:buChar char="•"/>
          </a:pPr>
          <a:r>
            <a:rPr lang="en-US" sz="2500" kern="1200" dirty="0" smtClean="0"/>
            <a:t>efficiency</a:t>
          </a:r>
        </a:p>
        <a:p>
          <a:pPr marL="228600" lvl="1" indent="-228600" algn="l" defTabSz="1111250">
            <a:lnSpc>
              <a:spcPct val="90000"/>
            </a:lnSpc>
            <a:spcBef>
              <a:spcPct val="0"/>
            </a:spcBef>
            <a:spcAft>
              <a:spcPct val="15000"/>
            </a:spcAft>
            <a:buChar char="•"/>
          </a:pPr>
          <a:r>
            <a:rPr lang="en-US" sz="2500" kern="1200" dirty="0" smtClean="0"/>
            <a:t>ability to evolve</a:t>
          </a:r>
        </a:p>
      </dsp:txBody>
      <dsp:txXfrm>
        <a:off x="0" y="735425"/>
        <a:ext cx="5257800" cy="15097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3F472-A208-BC48-9954-72AE57388841}">
      <dsp:nvSpPr>
        <dsp:cNvPr id="0" name=""/>
        <dsp:cNvSpPr/>
      </dsp:nvSpPr>
      <dsp:spPr>
        <a:xfrm>
          <a:off x="228577" y="228597"/>
          <a:ext cx="2090400" cy="54398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hardware upgrades</a:t>
          </a:r>
          <a:endParaRPr lang="en-US" sz="1800" kern="1200" dirty="0"/>
        </a:p>
      </dsp:txBody>
      <dsp:txXfrm>
        <a:off x="255132" y="255152"/>
        <a:ext cx="2037290" cy="490870"/>
      </dsp:txXfrm>
    </dsp:sp>
    <dsp:sp modelId="{06E7AF27-17CB-6C41-9B00-422CDBA69BDA}">
      <dsp:nvSpPr>
        <dsp:cNvPr id="0" name=""/>
        <dsp:cNvSpPr/>
      </dsp:nvSpPr>
      <dsp:spPr>
        <a:xfrm>
          <a:off x="990596" y="740854"/>
          <a:ext cx="2743254" cy="56384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new types of hardware</a:t>
          </a:r>
        </a:p>
      </dsp:txBody>
      <dsp:txXfrm>
        <a:off x="1018121" y="768379"/>
        <a:ext cx="2688204" cy="508798"/>
      </dsp:txXfrm>
    </dsp:sp>
    <dsp:sp modelId="{54C39DF2-6921-BB4E-8411-E1AA720107FC}">
      <dsp:nvSpPr>
        <dsp:cNvPr id="0" name=""/>
        <dsp:cNvSpPr/>
      </dsp:nvSpPr>
      <dsp:spPr>
        <a:xfrm>
          <a:off x="2133564" y="1300729"/>
          <a:ext cx="2395060" cy="496765"/>
        </a:xfrm>
        <a:prstGeom prst="roundRect">
          <a:avLst/>
        </a:prstGeom>
        <a:solidFill>
          <a:schemeClr val="accent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new services</a:t>
          </a:r>
        </a:p>
      </dsp:txBody>
      <dsp:txXfrm>
        <a:off x="2157814" y="1324979"/>
        <a:ext cx="2346560" cy="448265"/>
      </dsp:txXfrm>
    </dsp:sp>
    <dsp:sp modelId="{87EED797-7526-BB4E-8C40-6D097D0CBF95}">
      <dsp:nvSpPr>
        <dsp:cNvPr id="0" name=""/>
        <dsp:cNvSpPr/>
      </dsp:nvSpPr>
      <dsp:spPr>
        <a:xfrm>
          <a:off x="3048038" y="1798342"/>
          <a:ext cx="2133523" cy="555835"/>
        </a:xfrm>
        <a:prstGeom prst="roundRect">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Fixes</a:t>
          </a:r>
        </a:p>
      </dsp:txBody>
      <dsp:txXfrm>
        <a:off x="3075172" y="1825476"/>
        <a:ext cx="2079255" cy="50156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38447-9A8D-41CE-98FD-42027E9A83D3}" type="datetimeFigureOut">
              <a:rPr lang="en-US" smtClean="0"/>
              <a:t>5/14/17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E60D0E-3C96-4294-B57D-B37AF81E2016}" type="slidenum">
              <a:rPr lang="en-US" smtClean="0"/>
              <a:t>‹#›</a:t>
            </a:fld>
            <a:endParaRPr lang="en-US"/>
          </a:p>
        </p:txBody>
      </p:sp>
    </p:spTree>
    <p:extLst>
      <p:ext uri="{BB962C8B-B14F-4D97-AF65-F5344CB8AC3E}">
        <p14:creationId xmlns:p14="http://schemas.microsoft.com/office/powerpoint/2010/main" val="1806655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E60D0E-3C96-4294-B57D-B37AF81E2016}" type="slidenum">
              <a:rPr lang="en-US" smtClean="0"/>
              <a:t>9</a:t>
            </a:fld>
            <a:endParaRPr lang="en-US"/>
          </a:p>
        </p:txBody>
      </p:sp>
    </p:spTree>
    <p:extLst>
      <p:ext uri="{BB962C8B-B14F-4D97-AF65-F5344CB8AC3E}">
        <p14:creationId xmlns:p14="http://schemas.microsoft.com/office/powerpoint/2010/main" val="1989162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To accommodate interrupts, an </a:t>
            </a:r>
            <a:r>
              <a:rPr lang="en-US" sz="1200" i="1" kern="1200" baseline="0" dirty="0" smtClean="0">
                <a:solidFill>
                  <a:schemeClr val="tx1"/>
                </a:solidFill>
                <a:latin typeface="+mn-lt"/>
                <a:ea typeface="+mn-ea"/>
                <a:cs typeface="+mn-cs"/>
              </a:rPr>
              <a:t>interrupt stage is added to the instruction cycle, </a:t>
            </a:r>
            <a:r>
              <a:rPr lang="en-US" sz="1200" kern="1200" baseline="0" dirty="0" smtClean="0">
                <a:solidFill>
                  <a:schemeClr val="tx1"/>
                </a:solidFill>
                <a:latin typeface="+mn-lt"/>
                <a:ea typeface="+mn-ea"/>
                <a:cs typeface="+mn-cs"/>
              </a:rPr>
              <a:t>as shown in Figure 1.7 (compare Figure 1.2 ). In the interrupt stage, the processor checks to see if any interrupts have occurred, indicated by the presence of an interrupt signal. If no interrupts are pending, the processor proceeds to the fetch stage and fetches the next instruction of the current program. If an interrupt is pending, the processor suspends execution of the current program and executes an </a:t>
            </a:r>
            <a:r>
              <a:rPr lang="en-US" sz="1200" i="1" kern="1200" baseline="0" dirty="0" smtClean="0">
                <a:solidFill>
                  <a:schemeClr val="tx1"/>
                </a:solidFill>
                <a:latin typeface="+mn-lt"/>
                <a:ea typeface="+mn-ea"/>
                <a:cs typeface="+mn-cs"/>
              </a:rPr>
              <a:t>interrupt handler </a:t>
            </a:r>
            <a:r>
              <a:rPr lang="en-US" sz="1200" kern="1200" baseline="0" dirty="0" smtClean="0">
                <a:solidFill>
                  <a:schemeClr val="tx1"/>
                </a:solidFill>
                <a:latin typeface="+mn-lt"/>
                <a:ea typeface="+mn-ea"/>
                <a:cs typeface="+mn-cs"/>
              </a:rPr>
              <a:t>routine. The interrupt-handler routine is generally part of the OS. Typically, this routine determines the nature of the interrupt and performs whatever actions are needed. In the example we have been using, the handler determines which I/O module generated the interrupt and may branch to a program that will write more data out to that I/O module. When the interrupt-handler routine is completed, the processor can resume execution of the user program at the point of interruption.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It is clear that there is some overhead involved in this process. Extra instructions must be executed (in the interrupt handler) to determine the nature of the interrupt and to decide on the appropriate action. Nevertheless, because of the relatively large amount of time that would be wasted by simply waiting on an I/O operation, the processor can be employed much more efficiently with the use of interrupts.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22</a:t>
            </a:fld>
            <a:endParaRPr lang="en-US" dirty="0"/>
          </a:p>
        </p:txBody>
      </p:sp>
    </p:spTree>
    <p:extLst>
      <p:ext uri="{BB962C8B-B14F-4D97-AF65-F5344CB8AC3E}">
        <p14:creationId xmlns:p14="http://schemas.microsoft.com/office/powerpoint/2010/main" val="1378939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mn-lt"/>
                <a:ea typeface="+mn-ea"/>
                <a:cs typeface="+mn-cs"/>
              </a:rPr>
              <a:t>With interrupts, the processor can be engaged in executing other instructions while an I/O operation is in progress. Consider the flow of control in Figure 1.5b . As before, the user program reaches a point at which it makes a system call in the form of a WRITE call. The I/O program that is invoked in this case consists only of the preparation code and the actual I/O command. After these few instructions have been executed, control returns to the user program. Meanwhile, the external device is busy accepting data from computer memory and printing it. This I/O operation is conducted concurrently with the execution of instructions in the user program.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When the external device becomes ready to be serviced, that is, when it is ready to accept more data from the processor, the I/O module for that external device sends an </a:t>
            </a:r>
            <a:r>
              <a:rPr lang="en-US" sz="1200" i="1" kern="1200" baseline="0" dirty="0" smtClean="0">
                <a:solidFill>
                  <a:schemeClr val="tx1"/>
                </a:solidFill>
                <a:latin typeface="+mn-lt"/>
                <a:ea typeface="+mn-ea"/>
                <a:cs typeface="+mn-cs"/>
              </a:rPr>
              <a:t>interrupt request signal to the processor. The processor responds by </a:t>
            </a:r>
            <a:r>
              <a:rPr lang="en-US" sz="1200" kern="1200" baseline="0" dirty="0" smtClean="0">
                <a:solidFill>
                  <a:schemeClr val="tx1"/>
                </a:solidFill>
                <a:latin typeface="+mn-lt"/>
                <a:ea typeface="+mn-ea"/>
                <a:cs typeface="+mn-cs"/>
              </a:rPr>
              <a:t>suspending operation of the current program; branching off to a routine to service that particular I/O device, known as an interrupt handler; and resuming the original execution after the device is serviced. The points at which such interrupts occur are indicated by </a:t>
            </a:r>
            <a:r>
              <a:rPr lang="en-US" sz="1200" b="1" kern="1200" baseline="0" dirty="0" smtClean="0">
                <a:solidFill>
                  <a:schemeClr val="tx1"/>
                </a:solidFill>
                <a:latin typeface="+mn-lt"/>
                <a:ea typeface="+mn-ea"/>
                <a:cs typeface="+mn-cs"/>
              </a:rPr>
              <a:t>X</a:t>
            </a:r>
            <a:r>
              <a:rPr lang="en-US" sz="1200" kern="1200" baseline="0" dirty="0" smtClean="0">
                <a:solidFill>
                  <a:schemeClr val="tx1"/>
                </a:solidFill>
                <a:latin typeface="+mn-lt"/>
                <a:ea typeface="+mn-ea"/>
                <a:cs typeface="+mn-cs"/>
              </a:rPr>
              <a:t> in Figure 1.5b . Note that an interrupt can occur at any point in the main program, not just at one specific instruction.</a:t>
            </a:r>
          </a:p>
          <a:p>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To appreciate the gain in efficiency, consider Figure 1.8 , which is a timing diagram based on the flow of control in Figures 1.5a and 1.5b . Figures 1.5b and 1.8 assume that the time required for the I/O operation is relatively short: less than the time to complete the execution of instructions between write operations in the user program. The more typical case, especially for a slow device such as a printer, is that the I/O operation will take much more time than executing a sequence of user instructions. Figure 1.5c indicates this state of affairs. In this case, the user program reaches the second WRITE call before the I/O operation spawned by the first call is complete. The result is that the user program is hung up at that point.</a:t>
            </a:r>
            <a:endParaRPr lang="en-US" dirty="0" smtClean="0"/>
          </a:p>
          <a:p>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23</a:t>
            </a:fld>
            <a:endParaRPr lang="en-US" dirty="0"/>
          </a:p>
        </p:txBody>
      </p:sp>
    </p:spTree>
    <p:extLst>
      <p:ext uri="{BB962C8B-B14F-4D97-AF65-F5344CB8AC3E}">
        <p14:creationId xmlns:p14="http://schemas.microsoft.com/office/powerpoint/2010/main" val="340768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dirty="0" smtClean="0"/>
              <a:t>Figure</a:t>
            </a:r>
            <a:r>
              <a:rPr lang="en-NZ" baseline="0" dirty="0" smtClean="0"/>
              <a:t> 1.5c Long I/O Wait. </a:t>
            </a:r>
            <a:r>
              <a:rPr lang="en-US" sz="1200" kern="1200" baseline="0" dirty="0" smtClean="0">
                <a:solidFill>
                  <a:schemeClr val="tx1"/>
                </a:solidFill>
                <a:latin typeface="+mn-lt"/>
                <a:ea typeface="+mn-ea"/>
                <a:cs typeface="+mn-cs"/>
              </a:rPr>
              <a:t>When the preceding I/O operation is completed, this new WRITE call may be processed, and a new I/O operation may be started. Figure 1.9 shows the timing for this situation with and without the use of interrupts. We can see that there is still a gain in efficiency because part of the time during which the I/O operation is underway overlaps with the execution of user instructions.</a:t>
            </a:r>
            <a:endParaRPr lang="en-US" dirty="0" smtClean="0"/>
          </a:p>
          <a:p>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24</a:t>
            </a:fld>
            <a:endParaRPr lang="en-US" dirty="0"/>
          </a:p>
        </p:txBody>
      </p:sp>
    </p:spTree>
    <p:extLst>
      <p:ext uri="{BB962C8B-B14F-4D97-AF65-F5344CB8AC3E}">
        <p14:creationId xmlns:p14="http://schemas.microsoft.com/office/powerpoint/2010/main" val="942304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For the user program, an interrupt suspends the normal sequence of execution. When the interrupt processing is completed, execution resumes ( Figure 1.6 ). Thus, the user program does not have to contain any special code to accommodate interrupts; the processor and the OS are responsible for suspending the user program and then resuming it at the same point.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 interrupt triggers a number of events, both in the processor hardware and in software. Figure 1.10 shows a typical sequence. When an I/O device completes an I/O operation, the following sequence of hardware events occurs:</a:t>
            </a:r>
          </a:p>
          <a:p>
            <a:endParaRPr lang="en-US" sz="1200" kern="1200" baseline="0" dirty="0" smtClean="0">
              <a:solidFill>
                <a:schemeClr val="tx1"/>
              </a:solidFill>
              <a:latin typeface="+mn-lt"/>
              <a:ea typeface="+mn-ea"/>
              <a:cs typeface="+mn-cs"/>
            </a:endParaRPr>
          </a:p>
          <a:p>
            <a:pPr marL="228600" indent="-228600">
              <a:buAutoNum type="arabicPeriod"/>
            </a:pPr>
            <a:r>
              <a:rPr lang="en-US" sz="1200" b="0" kern="1200" baseline="0" dirty="0" smtClean="0">
                <a:solidFill>
                  <a:schemeClr val="tx1"/>
                </a:solidFill>
                <a:latin typeface="+mn-lt"/>
                <a:ea typeface="+mn-ea"/>
                <a:cs typeface="+mn-cs"/>
              </a:rPr>
              <a:t>The device issues an interrupt signal to the processor.</a:t>
            </a:r>
          </a:p>
          <a:p>
            <a:pPr marL="228600" indent="-228600">
              <a:buAutoNum type="arabicPeriod"/>
            </a:pPr>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2. The processor finishes execution of the current instruction before responding </a:t>
            </a:r>
            <a:r>
              <a:rPr lang="en-US" sz="1200" kern="1200" baseline="0" dirty="0" smtClean="0">
                <a:solidFill>
                  <a:schemeClr val="tx1"/>
                </a:solidFill>
                <a:latin typeface="+mn-lt"/>
                <a:ea typeface="+mn-ea"/>
                <a:cs typeface="+mn-cs"/>
              </a:rPr>
              <a:t>to the interrupt, as indicated in Figure 1.7 .</a:t>
            </a:r>
          </a:p>
          <a:p>
            <a:endParaRPr lang="en-US" sz="120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3. The processor tests for a pending interrupt request, determines that there is </a:t>
            </a:r>
            <a:r>
              <a:rPr lang="en-US" sz="1200" kern="1200" baseline="0" dirty="0" smtClean="0">
                <a:solidFill>
                  <a:schemeClr val="tx1"/>
                </a:solidFill>
                <a:latin typeface="+mn-lt"/>
                <a:ea typeface="+mn-ea"/>
                <a:cs typeface="+mn-cs"/>
              </a:rPr>
              <a:t>one, and sends an acknowledgment signal to the device that issued the interrupt. The acknowledgment allows the device to remove its interrupt signal.</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4. The processor next needs to prepare to transfer control to the interrupt routine. </a:t>
            </a:r>
            <a:r>
              <a:rPr lang="en-US" sz="1200" kern="1200" baseline="0" dirty="0" smtClean="0">
                <a:solidFill>
                  <a:schemeClr val="tx1"/>
                </a:solidFill>
                <a:latin typeface="+mn-lt"/>
                <a:ea typeface="+mn-ea"/>
                <a:cs typeface="+mn-cs"/>
              </a:rPr>
              <a:t>To begin, it saves information needed to resume the current program at the point of interrupt. The minimum information required is the program status word (PSW) and the location of the next instruction to be executed, which is contained in the program counter (PC). These can be pushed onto a control stack (see Appendix 1B).</a:t>
            </a:r>
          </a:p>
          <a:p>
            <a:endParaRPr lang="en-US" sz="120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5. The processor then loads the program counter with the entry location of the </a:t>
            </a:r>
            <a:r>
              <a:rPr lang="en-US" sz="1200" kern="1200" baseline="0" dirty="0" smtClean="0">
                <a:solidFill>
                  <a:schemeClr val="tx1"/>
                </a:solidFill>
                <a:latin typeface="+mn-lt"/>
                <a:ea typeface="+mn-ea"/>
                <a:cs typeface="+mn-cs"/>
              </a:rPr>
              <a:t>interrupt-handling routine that will respond to this interrupt. Depending on the computer architecture and OS design, there may be a single program, one for each type of interrupt, or one for each device and each type of interrupt. If there is more than one interrupt-handling routine, the processor must determine which one to invoke. This information may have been included in the original interrupt signal, or the processor may have to issue a request to the device that issued the interrupt to get a response that contains the needed information.</a:t>
            </a:r>
            <a:endParaRPr lang="en-NZ"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25</a:t>
            </a:fld>
            <a:endParaRPr lang="en-US" dirty="0"/>
          </a:p>
        </p:txBody>
      </p:sp>
    </p:spTree>
    <p:extLst>
      <p:ext uri="{BB962C8B-B14F-4D97-AF65-F5344CB8AC3E}">
        <p14:creationId xmlns:p14="http://schemas.microsoft.com/office/powerpoint/2010/main" val="386481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Two approaches can be taken to dealing with multiple interrupts. The first is to disable interrupts while an interrupt is being processed. A </a:t>
            </a:r>
            <a:r>
              <a:rPr lang="en-US" sz="1200" i="1" kern="1200" baseline="0" dirty="0" smtClean="0">
                <a:solidFill>
                  <a:schemeClr val="tx1"/>
                </a:solidFill>
                <a:latin typeface="+mn-lt"/>
                <a:ea typeface="+mn-ea"/>
                <a:cs typeface="+mn-cs"/>
              </a:rPr>
              <a:t>disabled interrupt </a:t>
            </a:r>
            <a:r>
              <a:rPr lang="en-US" sz="1200" kern="1200" baseline="0" dirty="0" smtClean="0">
                <a:solidFill>
                  <a:schemeClr val="tx1"/>
                </a:solidFill>
                <a:latin typeface="+mn-lt"/>
                <a:ea typeface="+mn-ea"/>
                <a:cs typeface="+mn-cs"/>
              </a:rPr>
              <a:t>simply means that the processor ignores any new interrupt request signal. If an interrupt occurs during this time, it generally remains pending and will be checked by the processor after the processor has reenabled interrupts. Thus, if an interrupt occurs when a user program is executing, then interrupts are disabled immediately. After the interrupt-handler routine completes, interrupts are reenabled before resuming the user program, and the processor checks to see if additional interrupts have occurred. This approach is simple, as interrupts are handled in strict sequential</a:t>
            </a:r>
          </a:p>
          <a:p>
            <a:r>
              <a:rPr lang="en-US" sz="1200" kern="1200" baseline="0" dirty="0" smtClean="0">
                <a:solidFill>
                  <a:schemeClr val="tx1"/>
                </a:solidFill>
                <a:latin typeface="+mn-lt"/>
                <a:ea typeface="+mn-ea"/>
                <a:cs typeface="+mn-cs"/>
              </a:rPr>
              <a:t>order ( Figure 1.12a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drawback to the preceding approach is that it does not take into account relative priority or time-critical needs. For example, when input arrives from the communications line, it may need to be absorbed rapidly to make room for more input. If the first batch of input has not been processed before the second batch arrives, data may be lost because the buffer on the I/O device may fill and overflow.</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second approach is to define priorities for interrupts and to allow an interrupt of higher priority to cause a lower–priority interrupt handler to be interrupted ( Figure 1.12b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26</a:t>
            </a:fld>
            <a:endParaRPr lang="en-US" dirty="0"/>
          </a:p>
        </p:txBody>
      </p:sp>
    </p:spTree>
    <p:extLst>
      <p:ext uri="{BB962C8B-B14F-4D97-AF65-F5344CB8AC3E}">
        <p14:creationId xmlns:p14="http://schemas.microsoft.com/office/powerpoint/2010/main" val="554049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an example of this second approach, consider a system with three I/O devices: a printer, a disk, and a communications line, with increasing priorities of 2, 4, and 5, respectively. Figure 1.13 , based on an example in [TANE06], illustrates a possible sequence. A user program begins at </a:t>
            </a:r>
            <a:r>
              <a:rPr lang="en-US" sz="1200" i="1" kern="1200" baseline="0" dirty="0" err="1" smtClean="0">
                <a:solidFill>
                  <a:schemeClr val="tx1"/>
                </a:solidFill>
                <a:latin typeface="+mn-lt"/>
                <a:ea typeface="+mn-ea"/>
                <a:cs typeface="+mn-cs"/>
              </a:rPr>
              <a:t>t</a:t>
            </a:r>
            <a:r>
              <a:rPr lang="en-US" sz="1200" i="1" kern="1200" baseline="0" dirty="0" smtClean="0">
                <a:solidFill>
                  <a:schemeClr val="tx1"/>
                </a:solidFill>
                <a:latin typeface="+mn-lt"/>
                <a:ea typeface="+mn-ea"/>
                <a:cs typeface="+mn-cs"/>
              </a:rPr>
              <a:t> =0 . At </a:t>
            </a:r>
            <a:r>
              <a:rPr lang="en-US" sz="1200" i="1" kern="1200" baseline="0" dirty="0" err="1" smtClean="0">
                <a:solidFill>
                  <a:schemeClr val="tx1"/>
                </a:solidFill>
                <a:latin typeface="+mn-lt"/>
                <a:ea typeface="+mn-ea"/>
                <a:cs typeface="+mn-cs"/>
              </a:rPr>
              <a:t>t</a:t>
            </a:r>
            <a:r>
              <a:rPr lang="en-US" sz="1200" i="1" kern="1200" baseline="0" dirty="0" smtClean="0">
                <a:solidFill>
                  <a:schemeClr val="tx1"/>
                </a:solidFill>
                <a:latin typeface="+mn-lt"/>
                <a:ea typeface="+mn-ea"/>
                <a:cs typeface="+mn-cs"/>
              </a:rPr>
              <a:t> =10 , a printer interrupt </a:t>
            </a:r>
            <a:r>
              <a:rPr lang="en-US" sz="1200" kern="1200" baseline="0" dirty="0" smtClean="0">
                <a:solidFill>
                  <a:schemeClr val="tx1"/>
                </a:solidFill>
                <a:latin typeface="+mn-lt"/>
                <a:ea typeface="+mn-ea"/>
                <a:cs typeface="+mn-cs"/>
              </a:rPr>
              <a:t>occurs; user information is placed on the control stack and execution continues at the printer interrupt service routine (ISR). While this routine is still executing, at </a:t>
            </a:r>
            <a:r>
              <a:rPr lang="en-US" sz="1200" i="1" kern="1200" baseline="0" dirty="0" err="1" smtClean="0">
                <a:solidFill>
                  <a:schemeClr val="tx1"/>
                </a:solidFill>
                <a:latin typeface="+mn-lt"/>
                <a:ea typeface="+mn-ea"/>
                <a:cs typeface="+mn-cs"/>
              </a:rPr>
              <a:t>t</a:t>
            </a:r>
            <a:r>
              <a:rPr lang="en-US" sz="1200" i="1" kern="1200" baseline="0" dirty="0" smtClean="0">
                <a:solidFill>
                  <a:schemeClr val="tx1"/>
                </a:solidFill>
                <a:latin typeface="+mn-lt"/>
                <a:ea typeface="+mn-ea"/>
                <a:cs typeface="+mn-cs"/>
              </a:rPr>
              <a:t> =15 a communications interrupt occurs. Because the communications line has </a:t>
            </a:r>
            <a:r>
              <a:rPr lang="en-US" sz="1200" kern="1200" baseline="0" dirty="0" smtClean="0">
                <a:solidFill>
                  <a:schemeClr val="tx1"/>
                </a:solidFill>
                <a:latin typeface="+mn-lt"/>
                <a:ea typeface="+mn-ea"/>
                <a:cs typeface="+mn-cs"/>
              </a:rPr>
              <a:t>higher priority than the printer, the interrupt request is honored. The printer ISR is interrupted, its state is pushed onto the stack, and execution continues at the communications ISR. While this routine is executing, a disk interrupt occurs (</a:t>
            </a:r>
            <a:r>
              <a:rPr lang="en-US" sz="1200" i="1" kern="1200" baseline="0" dirty="0" smtClean="0">
                <a:solidFill>
                  <a:schemeClr val="tx1"/>
                </a:solidFill>
                <a:latin typeface="+mn-lt"/>
                <a:ea typeface="+mn-ea"/>
                <a:cs typeface="+mn-cs"/>
              </a:rPr>
              <a:t>t  20) . </a:t>
            </a:r>
            <a:r>
              <a:rPr lang="en-US" sz="1200" kern="1200" baseline="0" dirty="0" smtClean="0">
                <a:solidFill>
                  <a:schemeClr val="tx1"/>
                </a:solidFill>
                <a:latin typeface="+mn-lt"/>
                <a:ea typeface="+mn-ea"/>
                <a:cs typeface="+mn-cs"/>
              </a:rPr>
              <a:t>Because this interrupt is of lower priority, it is simply held, and the communications ISR runs to completion.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When the communications ISR is complete (</a:t>
            </a:r>
            <a:r>
              <a:rPr lang="en-US" sz="1200" i="1" kern="1200" baseline="0" dirty="0" err="1" smtClean="0">
                <a:solidFill>
                  <a:schemeClr val="tx1"/>
                </a:solidFill>
                <a:latin typeface="+mn-lt"/>
                <a:ea typeface="+mn-ea"/>
                <a:cs typeface="+mn-cs"/>
              </a:rPr>
              <a:t>t</a:t>
            </a:r>
            <a:r>
              <a:rPr lang="en-US" sz="1200" i="1" kern="1200" baseline="0" dirty="0" smtClean="0">
                <a:solidFill>
                  <a:schemeClr val="tx1"/>
                </a:solidFill>
                <a:latin typeface="+mn-lt"/>
                <a:ea typeface="+mn-ea"/>
                <a:cs typeface="+mn-cs"/>
              </a:rPr>
              <a:t> = 25) , the previous processor </a:t>
            </a:r>
            <a:r>
              <a:rPr lang="en-US" sz="1200" kern="1200" baseline="0" dirty="0" smtClean="0">
                <a:solidFill>
                  <a:schemeClr val="tx1"/>
                </a:solidFill>
                <a:latin typeface="+mn-lt"/>
                <a:ea typeface="+mn-ea"/>
                <a:cs typeface="+mn-cs"/>
              </a:rPr>
              <a:t>state is restored, which is the execution of the printer ISR. However, before even a single instruction in that routine can be executed, the processor honors the higherpriority disk interrupt and transfers control to the disk ISR. Only when that routine is complete (</a:t>
            </a:r>
            <a:r>
              <a:rPr lang="en-US" sz="1200" i="1" kern="1200" baseline="0" dirty="0" err="1" smtClean="0">
                <a:solidFill>
                  <a:schemeClr val="tx1"/>
                </a:solidFill>
                <a:latin typeface="+mn-lt"/>
                <a:ea typeface="+mn-ea"/>
                <a:cs typeface="+mn-cs"/>
              </a:rPr>
              <a:t>t</a:t>
            </a:r>
            <a:r>
              <a:rPr lang="en-US" sz="1200" i="1" kern="1200" baseline="0" dirty="0" smtClean="0">
                <a:solidFill>
                  <a:schemeClr val="tx1"/>
                </a:solidFill>
                <a:latin typeface="+mn-lt"/>
                <a:ea typeface="+mn-ea"/>
                <a:cs typeface="+mn-cs"/>
              </a:rPr>
              <a:t> = 35) is the printer ISR resumed. When that routine completes </a:t>
            </a:r>
            <a:r>
              <a:rPr lang="en-US" sz="1200" kern="1200" baseline="0" dirty="0" smtClean="0">
                <a:solidFill>
                  <a:schemeClr val="tx1"/>
                </a:solidFill>
                <a:latin typeface="+mn-lt"/>
                <a:ea typeface="+mn-ea"/>
                <a:cs typeface="+mn-cs"/>
              </a:rPr>
              <a:t>(</a:t>
            </a:r>
            <a:r>
              <a:rPr lang="en-US" sz="1200" i="1" kern="1200" baseline="0" dirty="0" err="1" smtClean="0">
                <a:solidFill>
                  <a:schemeClr val="tx1"/>
                </a:solidFill>
                <a:latin typeface="+mn-lt"/>
                <a:ea typeface="+mn-ea"/>
                <a:cs typeface="+mn-cs"/>
              </a:rPr>
              <a:t>t</a:t>
            </a:r>
            <a:r>
              <a:rPr lang="en-US" sz="1200" i="1" kern="1200" baseline="0" dirty="0" smtClean="0">
                <a:solidFill>
                  <a:schemeClr val="tx1"/>
                </a:solidFill>
                <a:latin typeface="+mn-lt"/>
                <a:ea typeface="+mn-ea"/>
                <a:cs typeface="+mn-cs"/>
              </a:rPr>
              <a:t> = 40) , control finally returns to the user program.</a:t>
            </a:r>
            <a:endParaRPr lang="en-US"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27</a:t>
            </a:fld>
            <a:endParaRPr lang="en-US" dirty="0"/>
          </a:p>
        </p:txBody>
      </p:sp>
    </p:spTree>
    <p:extLst>
      <p:ext uri="{BB962C8B-B14F-4D97-AF65-F5344CB8AC3E}">
        <p14:creationId xmlns:p14="http://schemas.microsoft.com/office/powerpoint/2010/main" val="1872761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design constraints on a computer’s memory can be summed up by three questions: How much? How fast? How expensive?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question of how much is somewhat open ended. If the capacity is there, applications will likely be developed to use it. The question of how fast is, in a sense, easier to answer. To achieve greatest performance, the memory must be able to keep up with the processor. That is, as the processor is executing instructions, we would not want it to have to pause waiting for instructions or operands. The final question must also be considered. For a practical system, the cost of memory must be reasonable in relationship to other components.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28</a:t>
            </a:fld>
            <a:endParaRPr lang="en-US" dirty="0"/>
          </a:p>
        </p:txBody>
      </p:sp>
    </p:spTree>
    <p:extLst>
      <p:ext uri="{BB962C8B-B14F-4D97-AF65-F5344CB8AC3E}">
        <p14:creationId xmlns:p14="http://schemas.microsoft.com/office/powerpoint/2010/main" val="683915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The way out of this dilemma is to not rely on a single memory component or technology, but to employ a </a:t>
            </a:r>
            <a:r>
              <a:rPr lang="en-US" sz="1200" b="1" kern="1200" baseline="0" dirty="0" smtClean="0">
                <a:solidFill>
                  <a:schemeClr val="tx1"/>
                </a:solidFill>
                <a:latin typeface="+mn-lt"/>
                <a:ea typeface="+mn-ea"/>
                <a:cs typeface="+mn-cs"/>
              </a:rPr>
              <a:t>memory hierarchy</a:t>
            </a:r>
            <a:r>
              <a:rPr lang="en-US" sz="1200" b="0" kern="1200" baseline="0" dirty="0" smtClean="0">
                <a:solidFill>
                  <a:schemeClr val="tx1"/>
                </a:solidFill>
                <a:latin typeface="+mn-lt"/>
                <a:ea typeface="+mn-ea"/>
                <a:cs typeface="+mn-cs"/>
              </a:rPr>
              <a:t> . A typical hierarchy is illustrated in</a:t>
            </a:r>
          </a:p>
          <a:p>
            <a:r>
              <a:rPr lang="en-US" sz="1200" kern="1200" baseline="0" dirty="0" smtClean="0">
                <a:solidFill>
                  <a:schemeClr val="tx1"/>
                </a:solidFill>
                <a:latin typeface="+mn-lt"/>
                <a:ea typeface="+mn-ea"/>
                <a:cs typeface="+mn-cs"/>
              </a:rPr>
              <a:t>Figure 1.14 . As one goes down the hierarchy, the following occur:</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a. Decreasing cost per bit</a:t>
            </a:r>
          </a:p>
          <a:p>
            <a:r>
              <a:rPr lang="en-US" sz="1200" b="1" kern="1200" baseline="0" dirty="0" smtClean="0">
                <a:solidFill>
                  <a:schemeClr val="tx1"/>
                </a:solidFill>
                <a:latin typeface="+mn-lt"/>
                <a:ea typeface="+mn-ea"/>
                <a:cs typeface="+mn-cs"/>
              </a:rPr>
              <a:t>b. Increasing capacity</a:t>
            </a:r>
          </a:p>
          <a:p>
            <a:r>
              <a:rPr lang="en-US" sz="1200" b="1" kern="1200" baseline="0" dirty="0" smtClean="0">
                <a:solidFill>
                  <a:schemeClr val="tx1"/>
                </a:solidFill>
                <a:latin typeface="+mn-lt"/>
                <a:ea typeface="+mn-ea"/>
                <a:cs typeface="+mn-cs"/>
              </a:rPr>
              <a:t>c. Increasing access time</a:t>
            </a:r>
          </a:p>
          <a:p>
            <a:r>
              <a:rPr lang="en-US" sz="1200" b="1" kern="1200" baseline="0" dirty="0" smtClean="0">
                <a:solidFill>
                  <a:schemeClr val="tx1"/>
                </a:solidFill>
                <a:latin typeface="+mn-lt"/>
                <a:ea typeface="+mn-ea"/>
                <a:cs typeface="+mn-cs"/>
              </a:rPr>
              <a:t>d. Decreasing frequency of access to the memory by the processor</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Thus, smaller, more expensive, faster memories are supplemented by larger, cheaper, slower memories. The key to the success of this organization is the decreasing</a:t>
            </a:r>
          </a:p>
          <a:p>
            <a:r>
              <a:rPr lang="en-US" sz="1200" kern="1200" baseline="0" dirty="0" smtClean="0">
                <a:solidFill>
                  <a:schemeClr val="tx1"/>
                </a:solidFill>
                <a:latin typeface="+mn-lt"/>
                <a:ea typeface="+mn-ea"/>
                <a:cs typeface="+mn-cs"/>
              </a:rPr>
              <a:t>frequency of access at lower levels. We will examine this concept in greater detail later in this chapter, when we discuss the cache, and when we discuss virtual</a:t>
            </a:r>
          </a:p>
          <a:p>
            <a:r>
              <a:rPr lang="en-US" sz="1200" kern="1200" baseline="0" dirty="0" smtClean="0">
                <a:solidFill>
                  <a:schemeClr val="tx1"/>
                </a:solidFill>
                <a:latin typeface="+mn-lt"/>
                <a:ea typeface="+mn-ea"/>
                <a:cs typeface="+mn-cs"/>
              </a:rPr>
              <a:t>memory later in this book. A brief explanation is provided at this point.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Suppose that the processor has access to two levels of memory. Level 1 contains 1,000 bytes and has an access time of 0.1 μs; level 2 contains 100,000 bytes and has an access time of 1 μs. Assume that if a byte to be accessed is in level 1, then the processor accesses it directly. If it is in level 2, then the byte is first transferred to level 1 and then accessed by the processor. For simplicity, we ignore the time required for the processor to determine whether the byte is in level 1 or level 2.</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29</a:t>
            </a:fld>
            <a:endParaRPr lang="en-US" dirty="0"/>
          </a:p>
        </p:txBody>
      </p:sp>
    </p:spTree>
    <p:extLst>
      <p:ext uri="{BB962C8B-B14F-4D97-AF65-F5344CB8AC3E}">
        <p14:creationId xmlns:p14="http://schemas.microsoft.com/office/powerpoint/2010/main" val="9323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mn-lt"/>
                <a:ea typeface="+mn-ea"/>
                <a:cs typeface="+mn-cs"/>
              </a:rPr>
              <a:t>The basis for the validity of condition (d) is a principle known as </a:t>
            </a:r>
            <a:r>
              <a:rPr lang="en-US" sz="1200" b="1" kern="1200" baseline="0" dirty="0" smtClean="0">
                <a:solidFill>
                  <a:schemeClr val="tx1"/>
                </a:solidFill>
                <a:latin typeface="+mn-lt"/>
                <a:ea typeface="+mn-ea"/>
                <a:cs typeface="+mn-cs"/>
              </a:rPr>
              <a:t>locality of reference </a:t>
            </a:r>
            <a:r>
              <a:rPr lang="en-US" sz="1200" b="0" kern="1200" baseline="0" dirty="0" smtClean="0">
                <a:solidFill>
                  <a:schemeClr val="tx1"/>
                </a:solidFill>
                <a:latin typeface="+mn-lt"/>
                <a:ea typeface="+mn-ea"/>
                <a:cs typeface="+mn-cs"/>
              </a:rPr>
              <a:t>[DENN68]. During the course of execution of a program, memory references</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by the processor, for both instructions and data, tend to cluster. Programs typically contain a number of iterative loops and subroutines. Once a loop or subroutine is entered, there are repeated references to a small set of instructions. Similarly, operations on tables and arrays involve access to a clustered set of data bytes. Over a long period of time, the clusters in use change, but over a short period of time, the processor is primarily working with fixed clusters of memory references.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Accordingly, it is possible to organize data across the hierarchy such that the percentage of accesses to each successively lower level is substantially less than that of the level above. Consider the two-level example already presented. Let level 2 memory contain all program instructions and data. The current clusters can be temporarily placed in level 1. From time to time, one of the clusters in level 1 will have to be swapped back to level 2 to make room for a new cluster coming in to level 1. On average, however, most references will be to instructions and data contained in level 1.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principle can be applied across more than two levels of memory. The fastest, smallest, and most expensive type of memory consists of the registers internal to the processor. Typically, a processor will contain a few dozen such registers, although some processors contain hundreds of registers. Skipping down two levels, main memory is the principal internal memory system of the computer. Each location in main memory has a unique address, and most machine instructions refer to one or more main memory addresses. Main memory is usually extended with a higher-speed, smaller cache. The cache is not usually visible to the programmer or, indeed, to the processor. It is a device for staging the movement of data between main memory and processor registers to improve performance.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30</a:t>
            </a:fld>
            <a:endParaRPr lang="en-US" dirty="0"/>
          </a:p>
        </p:txBody>
      </p:sp>
    </p:spTree>
    <p:extLst>
      <p:ext uri="{BB962C8B-B14F-4D97-AF65-F5344CB8AC3E}">
        <p14:creationId xmlns:p14="http://schemas.microsoft.com/office/powerpoint/2010/main" val="1807701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Although cache memory is invisible to the OS, it interacts with other memory management hardware. Furthermore, many of the principles used in virtual memory schemes (discussed in Chapter 8 ) are also applied in cache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On all instruction cycles, the processor accesses memory at least once, to fetch the instruction, and often one or more additional times, to fetch operands and/ or store results. The rate at which the processor can execute instructions is clearly limited by the memory cycle time (the time it takes to read one word from or write one word to memory). This limitation has been a significant problem because of the persistent mismatch between processor and main memory speeds: Over the years, processor speed has consistently increased more rapidly than memory access speed. We are faced with a trade-off among speed, cost, and size. Ideally, main memory should be built with the same technology as that of the processor registers, giving memory cycle times comparable to processor cycle times. This has always been too expensive a strategy. The solution is to exploit the principle of locality by providing a small, fast memory between the processor and main memory, namely the cache.</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31</a:t>
            </a:fld>
            <a:endParaRPr lang="en-US" dirty="0"/>
          </a:p>
        </p:txBody>
      </p:sp>
    </p:spTree>
    <p:extLst>
      <p:ext uri="{BB962C8B-B14F-4D97-AF65-F5344CB8AC3E}">
        <p14:creationId xmlns:p14="http://schemas.microsoft.com/office/powerpoint/2010/main" val="904849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mn-ea"/>
                <a:cs typeface="+mn-cs"/>
              </a:rPr>
              <a:t>An operating system (OS) exploits the hardware resources of one or more processors to provide a set of services to system users. The OS also manages secondary memory and I/O (input/output) devices on behalf of its users. Accordingly, it is important to have some understanding of the underlying computer system hardware before we begin our examination of operating systems.</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extLst>
      <p:ext uri="{BB962C8B-B14F-4D97-AF65-F5344CB8AC3E}">
        <p14:creationId xmlns:p14="http://schemas.microsoft.com/office/powerpoint/2010/main" val="3357896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Cache memory is intended to provide memory access time approaching that of the fastest memories available and at the same time support a large memory size that has the price of less expensive types of semiconductor memories. The concept is illustrated in Figure 1.16a . There is a relatively large and slow main memory together with a smaller, faster cache memory. The cache contains a copy of a portion of main memory. When the processor attempts to read a byte or word of memory, a check is made to determine if the byte or word is in the cache. If so, the byte or word is delivered to the processor. If not, a block of main memory, consisting of some fixed number of bytes, is read into the cache and then the byte or word is delivered to the processor. Because of the phenomenon of locality of reference, when a block of data is fetched into the cache to satisfy a single memory reference, it is likely that many of the near-future memory references will be to other bytes in the block.</a:t>
            </a:r>
            <a:endParaRPr lang="en-NZ" dirty="0" smtClean="0"/>
          </a:p>
          <a:p>
            <a:endParaRPr lang="en-NZ"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mn-ea"/>
                <a:cs typeface="+mn-cs"/>
              </a:rPr>
              <a:t>Figure 1.16b depicts the use of multiple levels of cache. The L2 cache is slower and typically larger than the L1 cache, and the L3 cache is slower and typically larger than the L2 cache.</a:t>
            </a:r>
            <a:endParaRPr lang="en-US" dirty="0" smtClean="0"/>
          </a:p>
          <a:p>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32</a:t>
            </a:fld>
            <a:endParaRPr lang="en-US" dirty="0"/>
          </a:p>
        </p:txBody>
      </p:sp>
    </p:spTree>
    <p:extLst>
      <p:ext uri="{BB962C8B-B14F-4D97-AF65-F5344CB8AC3E}">
        <p14:creationId xmlns:p14="http://schemas.microsoft.com/office/powerpoint/2010/main" val="361861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detailed discussion of cache design is beyond the scope of this book. Key elements are briefly summarized here. We will see that similar design issues must be addressed in dealing with virtual memory and disk cache design. They fall into the following categories:</a:t>
            </a:r>
          </a:p>
          <a:p>
            <a:r>
              <a:rPr lang="en-US" sz="1200" kern="1200" baseline="0" dirty="0" smtClean="0">
                <a:solidFill>
                  <a:schemeClr val="tx1"/>
                </a:solidFill>
                <a:latin typeface="+mn-lt"/>
                <a:ea typeface="+mn-ea"/>
                <a:cs typeface="+mn-cs"/>
              </a:rPr>
              <a:t>• Cache size</a:t>
            </a:r>
          </a:p>
          <a:p>
            <a:r>
              <a:rPr lang="en-US" sz="1200" kern="1200" baseline="0" dirty="0" smtClean="0">
                <a:solidFill>
                  <a:schemeClr val="tx1"/>
                </a:solidFill>
                <a:latin typeface="+mn-lt"/>
                <a:ea typeface="+mn-ea"/>
                <a:cs typeface="+mn-cs"/>
              </a:rPr>
              <a:t>• Block size (unit of data exchanged with main memory)</a:t>
            </a:r>
          </a:p>
          <a:p>
            <a:r>
              <a:rPr lang="en-US" sz="1200" kern="1200" baseline="0" dirty="0" smtClean="0">
                <a:solidFill>
                  <a:schemeClr val="tx1"/>
                </a:solidFill>
                <a:latin typeface="+mn-lt"/>
                <a:ea typeface="+mn-ea"/>
                <a:cs typeface="+mn-cs"/>
              </a:rPr>
              <a:t>• Mapping function (which cache location a block will occupy)</a:t>
            </a:r>
          </a:p>
          <a:p>
            <a:r>
              <a:rPr lang="en-US" sz="1200" kern="1200" baseline="0" dirty="0" smtClean="0">
                <a:solidFill>
                  <a:schemeClr val="tx1"/>
                </a:solidFill>
                <a:latin typeface="+mn-lt"/>
                <a:ea typeface="+mn-ea"/>
                <a:cs typeface="+mn-cs"/>
              </a:rPr>
              <a:t>• Replacement algorithm (which block in cache is replaced)</a:t>
            </a:r>
          </a:p>
          <a:p>
            <a:r>
              <a:rPr lang="en-US" sz="1200" kern="1200" baseline="0" dirty="0" smtClean="0">
                <a:solidFill>
                  <a:schemeClr val="tx1"/>
                </a:solidFill>
                <a:latin typeface="+mn-lt"/>
                <a:ea typeface="+mn-ea"/>
                <a:cs typeface="+mn-cs"/>
              </a:rPr>
              <a:t>• Write policy (when local changes are written back to main memory)</a:t>
            </a:r>
          </a:p>
          <a:p>
            <a:r>
              <a:rPr lang="en-US" sz="1200" kern="1200" baseline="0" dirty="0" smtClean="0">
                <a:solidFill>
                  <a:schemeClr val="tx1"/>
                </a:solidFill>
                <a:latin typeface="+mn-lt"/>
                <a:ea typeface="+mn-ea"/>
                <a:cs typeface="+mn-cs"/>
              </a:rPr>
              <a:t>• Number of cache levels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33</a:t>
            </a:fld>
            <a:endParaRPr lang="en-US" dirty="0"/>
          </a:p>
        </p:txBody>
      </p:sp>
    </p:spTree>
    <p:extLst>
      <p:ext uri="{BB962C8B-B14F-4D97-AF65-F5344CB8AC3E}">
        <p14:creationId xmlns:p14="http://schemas.microsoft.com/office/powerpoint/2010/main" val="2077554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We have already dealt with the issue of </a:t>
            </a:r>
            <a:r>
              <a:rPr lang="en-US" sz="1200" b="1" kern="1200" baseline="0" dirty="0" smtClean="0">
                <a:solidFill>
                  <a:schemeClr val="tx1"/>
                </a:solidFill>
                <a:latin typeface="+mn-lt"/>
                <a:ea typeface="+mn-ea"/>
                <a:cs typeface="+mn-cs"/>
              </a:rPr>
              <a:t>cache size . </a:t>
            </a:r>
            <a:r>
              <a:rPr lang="en-US" sz="1200" b="0" kern="1200" baseline="0" dirty="0" smtClean="0">
                <a:solidFill>
                  <a:schemeClr val="tx1"/>
                </a:solidFill>
                <a:latin typeface="+mn-lt"/>
                <a:ea typeface="+mn-ea"/>
                <a:cs typeface="+mn-cs"/>
              </a:rPr>
              <a:t>It turns out that reasonably </a:t>
            </a:r>
            <a:r>
              <a:rPr lang="en-US" sz="1200" kern="1200" baseline="0" dirty="0" smtClean="0">
                <a:solidFill>
                  <a:schemeClr val="tx1"/>
                </a:solidFill>
                <a:latin typeface="+mn-lt"/>
                <a:ea typeface="+mn-ea"/>
                <a:cs typeface="+mn-cs"/>
              </a:rPr>
              <a:t>small caches can have a significant impact on performance. Another size issue is that of </a:t>
            </a:r>
            <a:r>
              <a:rPr lang="en-US" sz="1200" b="1" kern="1200" baseline="0" dirty="0" smtClean="0">
                <a:solidFill>
                  <a:schemeClr val="tx1"/>
                </a:solidFill>
                <a:latin typeface="+mn-lt"/>
                <a:ea typeface="+mn-ea"/>
                <a:cs typeface="+mn-cs"/>
              </a:rPr>
              <a:t>block size </a:t>
            </a:r>
            <a:r>
              <a:rPr lang="en-US" sz="1200" b="0" kern="1200" baseline="0" dirty="0" smtClean="0">
                <a:solidFill>
                  <a:schemeClr val="tx1"/>
                </a:solidFill>
                <a:latin typeface="+mn-lt"/>
                <a:ea typeface="+mn-ea"/>
                <a:cs typeface="+mn-cs"/>
              </a:rPr>
              <a:t>: the unit of data exchanged between cache and main memory</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As the block size increases from very small to larger sizes, the hit ratio will at first increase because of the principle of locality: the high probability that data in the vicinity of a referenced word are likely to be referenced in the near future. As the block size increases, more useful data are brought into the cache. The hit ratio will begin to decrease, however, as the block becomes even bigger and the probability of using the newly fetched data becomes less than the probability of reusing the data that have to be moved out of the cache to make room for the new block.</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34</a:t>
            </a:fld>
            <a:endParaRPr lang="en-US" dirty="0"/>
          </a:p>
        </p:txBody>
      </p:sp>
    </p:spTree>
    <p:extLst>
      <p:ext uri="{BB962C8B-B14F-4D97-AF65-F5344CB8AC3E}">
        <p14:creationId xmlns:p14="http://schemas.microsoft.com/office/powerpoint/2010/main" val="980068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When a new block of data is read into the cache, the </a:t>
            </a:r>
            <a:r>
              <a:rPr lang="en-US" sz="1200" b="1" kern="1200" baseline="0" dirty="0" smtClean="0">
                <a:solidFill>
                  <a:schemeClr val="tx1"/>
                </a:solidFill>
                <a:latin typeface="+mn-lt"/>
                <a:ea typeface="+mn-ea"/>
                <a:cs typeface="+mn-cs"/>
              </a:rPr>
              <a:t>mapping function </a:t>
            </a:r>
            <a:r>
              <a:rPr lang="en-US" sz="1200" b="0" kern="1200" baseline="0" dirty="0" smtClean="0">
                <a:solidFill>
                  <a:schemeClr val="tx1"/>
                </a:solidFill>
                <a:latin typeface="+mn-lt"/>
                <a:ea typeface="+mn-ea"/>
                <a:cs typeface="+mn-cs"/>
              </a:rPr>
              <a:t>determines</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which cache location the block will occupy. Two constraints affect the design of the mapping function. First, when one block is read in, another may have to be replaced. We would like to do this in such a way as to minimize the probability that we will replace a block that will be needed in the near future. The more flexible the mapping function, the more scope we have to design a replacement algorithm to maximize the hit ratio. Second, the more flexible the mapping function, the more complex is the circuitry required to search the cache to determine if a given block is in the cache.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dirty="0"/>
          </a:p>
        </p:txBody>
      </p:sp>
    </p:spTree>
    <p:extLst>
      <p:ext uri="{BB962C8B-B14F-4D97-AF65-F5344CB8AC3E}">
        <p14:creationId xmlns:p14="http://schemas.microsoft.com/office/powerpoint/2010/main" val="899910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replacement algorithm </a:t>
            </a:r>
            <a:r>
              <a:rPr lang="en-US" sz="1200" b="0" kern="1200" baseline="0" dirty="0" smtClean="0">
                <a:solidFill>
                  <a:schemeClr val="tx1"/>
                </a:solidFill>
                <a:latin typeface="+mn-lt"/>
                <a:ea typeface="+mn-ea"/>
                <a:cs typeface="+mn-cs"/>
              </a:rPr>
              <a:t>chooses, within the constraints of the mapping</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function, which block to replace when a new block is to be loaded into the cache and the cache already has all slots filled with other blocks. We would like to replace the block that is least likely to be needed again in the near future. Although it is impossible to identify such a block, a reasonably effective strategy is to replace the block that has been in the cache longest with no reference to it. This policy is referred to as the least-recently-used (LRU) algorithm. Hardware mechanisms are needed to identify the least-recently-used block.</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dirty="0"/>
          </a:p>
        </p:txBody>
      </p:sp>
    </p:spTree>
    <p:extLst>
      <p:ext uri="{BB962C8B-B14F-4D97-AF65-F5344CB8AC3E}">
        <p14:creationId xmlns:p14="http://schemas.microsoft.com/office/powerpoint/2010/main" val="2030371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mn-ea"/>
                <a:cs typeface="+mn-cs"/>
              </a:rPr>
              <a:t>When the processor is executing a program and encounters an instruction relating to I/O, it executes that instruction by issuing a command to the appropriate I/O module.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Three techniques are possible for I/O operations: programmed I/O, interrupt-driven I/O, and direct memory access (DMA). In the case of </a:t>
            </a:r>
            <a:r>
              <a:rPr lang="en-US" sz="1200" b="1" kern="1200" baseline="0" dirty="0" smtClean="0">
                <a:solidFill>
                  <a:schemeClr val="tx1"/>
                </a:solidFill>
                <a:latin typeface="+mn-lt"/>
                <a:ea typeface="+mn-ea"/>
                <a:cs typeface="+mn-cs"/>
              </a:rPr>
              <a:t>programmed I/O , </a:t>
            </a:r>
            <a:r>
              <a:rPr lang="en-US" sz="1200" b="0" kern="1200" baseline="0" dirty="0" smtClean="0">
                <a:solidFill>
                  <a:schemeClr val="tx1"/>
                </a:solidFill>
                <a:latin typeface="+mn-lt"/>
                <a:ea typeface="+mn-ea"/>
                <a:cs typeface="+mn-cs"/>
              </a:rPr>
              <a:t>the I/O module performs the </a:t>
            </a:r>
            <a:r>
              <a:rPr lang="en-US" sz="1200" kern="1200" baseline="0" dirty="0" smtClean="0">
                <a:solidFill>
                  <a:schemeClr val="tx1"/>
                </a:solidFill>
                <a:latin typeface="+mn-lt"/>
                <a:ea typeface="+mn-ea"/>
                <a:cs typeface="+mn-cs"/>
              </a:rPr>
              <a:t>requested action and then sets the appropriate bits in the I/O status register but takes no further action to alert the processor. In particular, it does not interrupt the processor. Thus, after the I/O instruction is invoked, the processor must take some active role in determining when the I/O instruction is completed. For this purpose, the processor periodically checks the status of the I/O module until it finds that the operation is complete.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With programmed I/O, the processor has to wait a long time for the I/O module of concern to be ready for either reception or transmission of more data. The processor, while waiting, must repeatedly interrogate the status of the I/O module. As a result, the performance level of the entire system is severely degraded.</a:t>
            </a:r>
          </a:p>
          <a:p>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An alternative, known as </a:t>
            </a:r>
            <a:r>
              <a:rPr lang="en-US" sz="1200" b="1" kern="1200" baseline="0" dirty="0" smtClean="0">
                <a:solidFill>
                  <a:schemeClr val="tx1"/>
                </a:solidFill>
                <a:latin typeface="+mn-lt"/>
                <a:ea typeface="+mn-ea"/>
                <a:cs typeface="+mn-cs"/>
              </a:rPr>
              <a:t>interrupt-driven I/O , </a:t>
            </a:r>
            <a:r>
              <a:rPr lang="en-US" sz="1200" b="0" kern="1200" baseline="0" dirty="0" smtClean="0">
                <a:solidFill>
                  <a:schemeClr val="tx1"/>
                </a:solidFill>
                <a:latin typeface="+mn-lt"/>
                <a:ea typeface="+mn-ea"/>
                <a:cs typeface="+mn-cs"/>
              </a:rPr>
              <a:t>is for the processor to issue </a:t>
            </a:r>
            <a:r>
              <a:rPr lang="en-US" sz="1200" kern="1200" baseline="0" dirty="0" smtClean="0">
                <a:solidFill>
                  <a:schemeClr val="tx1"/>
                </a:solidFill>
                <a:latin typeface="+mn-lt"/>
                <a:ea typeface="+mn-ea"/>
                <a:cs typeface="+mn-cs"/>
              </a:rPr>
              <a:t>an I/O command to a module and then go on to do some other useful work. The I/O module will then interrupt the processor to request service when it is ready to exchange data with the processor. The processor then executes the data transfer, as before, and then resumes its former processing.</a:t>
            </a:r>
          </a:p>
          <a:p>
            <a:endParaRPr lang="en-NZ" dirty="0" smtClean="0"/>
          </a:p>
          <a:p>
            <a:endParaRPr lang="en-NZ"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37</a:t>
            </a:fld>
            <a:endParaRPr lang="en-US" dirty="0"/>
          </a:p>
        </p:txBody>
      </p:sp>
    </p:spTree>
    <p:extLst>
      <p:ext uri="{BB962C8B-B14F-4D97-AF65-F5344CB8AC3E}">
        <p14:creationId xmlns:p14="http://schemas.microsoft.com/office/powerpoint/2010/main" val="1957880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Interrupt-driven I/O, though more efficient than simple programmed I/O, still requires the active intervention of the processor to transfer data between memory and an I/O module, and any data transfer must traverse a path through the processor. Thus, both of these forms of I/O suffer from two inherent drawbacks:</a:t>
            </a:r>
          </a:p>
          <a:p>
            <a:endParaRPr lang="en-US" sz="120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1. The I/O transfer rate is limited by the speed with which the processor can test </a:t>
            </a:r>
            <a:r>
              <a:rPr lang="en-US" sz="1200" kern="1200" baseline="0" dirty="0" smtClean="0">
                <a:solidFill>
                  <a:schemeClr val="tx1"/>
                </a:solidFill>
                <a:latin typeface="+mn-lt"/>
                <a:ea typeface="+mn-ea"/>
                <a:cs typeface="+mn-cs"/>
              </a:rPr>
              <a:t>and service a device.</a:t>
            </a:r>
          </a:p>
          <a:p>
            <a:r>
              <a:rPr lang="en-US" sz="1200" b="0" kern="1200" baseline="0" dirty="0" smtClean="0">
                <a:solidFill>
                  <a:schemeClr val="tx1"/>
                </a:solidFill>
                <a:latin typeface="+mn-lt"/>
                <a:ea typeface="+mn-ea"/>
                <a:cs typeface="+mn-cs"/>
              </a:rPr>
              <a:t>2. The processor is tied up in managing an I/O transfer; a number of instructions </a:t>
            </a:r>
            <a:r>
              <a:rPr lang="en-US" sz="1200" kern="1200" baseline="0" dirty="0" smtClean="0">
                <a:solidFill>
                  <a:schemeClr val="tx1"/>
                </a:solidFill>
                <a:latin typeface="+mn-lt"/>
                <a:ea typeface="+mn-ea"/>
                <a:cs typeface="+mn-cs"/>
              </a:rPr>
              <a:t>must be executed for each I/O transfer.</a:t>
            </a:r>
            <a:endParaRPr lang="en-NZ" dirty="0" smtClean="0"/>
          </a:p>
          <a:p>
            <a:pPr lvl="1">
              <a:buFont typeface="Arial" pitchFamily="34" charset="0"/>
              <a:buChar char="•"/>
            </a:pP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38</a:t>
            </a:fld>
            <a:endParaRPr lang="en-US" dirty="0"/>
          </a:p>
        </p:txBody>
      </p:sp>
    </p:spTree>
    <p:extLst>
      <p:ext uri="{BB962C8B-B14F-4D97-AF65-F5344CB8AC3E}">
        <p14:creationId xmlns:p14="http://schemas.microsoft.com/office/powerpoint/2010/main" val="14642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When large volumes of data are to be moved, a more efficient technique is required: </a:t>
            </a:r>
            <a:r>
              <a:rPr lang="en-US" sz="1200" b="1" kern="1200" baseline="0" dirty="0" smtClean="0">
                <a:solidFill>
                  <a:schemeClr val="tx1"/>
                </a:solidFill>
                <a:latin typeface="+mn-lt"/>
                <a:ea typeface="+mn-ea"/>
                <a:cs typeface="+mn-cs"/>
              </a:rPr>
              <a:t>direct memory access (DMA) . </a:t>
            </a:r>
            <a:r>
              <a:rPr lang="en-US" sz="1200" b="0" kern="1200" baseline="0" dirty="0" smtClean="0">
                <a:solidFill>
                  <a:schemeClr val="tx1"/>
                </a:solidFill>
                <a:latin typeface="+mn-lt"/>
                <a:ea typeface="+mn-ea"/>
                <a:cs typeface="+mn-cs"/>
              </a:rPr>
              <a:t>The DMA function can be performed by </a:t>
            </a:r>
            <a:r>
              <a:rPr lang="en-US" sz="1200" kern="1200" baseline="0" dirty="0" smtClean="0">
                <a:solidFill>
                  <a:schemeClr val="tx1"/>
                </a:solidFill>
                <a:latin typeface="+mn-lt"/>
                <a:ea typeface="+mn-ea"/>
                <a:cs typeface="+mn-cs"/>
              </a:rPr>
              <a:t>a separate module on the system bus or it can be incorporated into an I/O module. In either case, the technique works as follows. When the processor wishes to read or write a block of data, it issues a command to the DMA module, by sending to the DMA module the following information: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Whether a read or write is requested</a:t>
            </a:r>
          </a:p>
          <a:p>
            <a:r>
              <a:rPr lang="en-US" sz="1200" kern="1200" baseline="0" dirty="0" smtClean="0">
                <a:solidFill>
                  <a:schemeClr val="tx1"/>
                </a:solidFill>
                <a:latin typeface="+mn-lt"/>
                <a:ea typeface="+mn-ea"/>
                <a:cs typeface="+mn-cs"/>
              </a:rPr>
              <a:t>• The address of the I/O device involved</a:t>
            </a:r>
          </a:p>
          <a:p>
            <a:r>
              <a:rPr lang="en-US" sz="1200" kern="1200" baseline="0" dirty="0" smtClean="0">
                <a:solidFill>
                  <a:schemeClr val="tx1"/>
                </a:solidFill>
                <a:latin typeface="+mn-lt"/>
                <a:ea typeface="+mn-ea"/>
                <a:cs typeface="+mn-cs"/>
              </a:rPr>
              <a:t>• The starting location in memory to read data from or write data to</a:t>
            </a:r>
          </a:p>
          <a:p>
            <a:r>
              <a:rPr lang="en-US" sz="1200" kern="1200" baseline="0" dirty="0" smtClean="0">
                <a:solidFill>
                  <a:schemeClr val="tx1"/>
                </a:solidFill>
                <a:latin typeface="+mn-lt"/>
                <a:ea typeface="+mn-ea"/>
                <a:cs typeface="+mn-cs"/>
              </a:rPr>
              <a:t>• The number of words to be read or written</a:t>
            </a:r>
          </a:p>
          <a:p>
            <a:endParaRPr lang="en-US" sz="1200" kern="1200" baseline="0" dirty="0" smtClean="0">
              <a:solidFill>
                <a:schemeClr val="tx1"/>
              </a:solidFill>
              <a:latin typeface="+mn-lt"/>
              <a:ea typeface="+mn-ea"/>
              <a:cs typeface="+mn-cs"/>
            </a:endParaRPr>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39</a:t>
            </a:fld>
            <a:endParaRPr lang="en-US" dirty="0"/>
          </a:p>
        </p:txBody>
      </p:sp>
    </p:spTree>
    <p:extLst>
      <p:ext uri="{BB962C8B-B14F-4D97-AF65-F5344CB8AC3E}">
        <p14:creationId xmlns:p14="http://schemas.microsoft.com/office/powerpoint/2010/main" val="2051176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processor then continues with other work. It has delegated this I/O operation to the DMA module, and that module will take care of it. The DMA module transfers the entire block of data, one word at a time, directly to or from memory without going through the processor. When the transfer is complete, the DMA module sends an interrupt signal to the processor. Thus, the processor is involved only at the beginning and end of the transfer.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DMA module needs to take control of the bus to transfer data to and from memory. Because of this competition for bus usage, there may be times when the processor needs the bus and must wait for the DMA module. Note that this is not an interrupt; the processor does not save a context and do something else. Rather, the processor pauses for one bus cycle (the time it takes to transfer one word across the bus). The overall effect is to cause the processor to execute more slowly during a DMA transfer when processor access to the bus is required. Nevertheless, for a multiple-word I/O transfer, DMA is far more efficient than interrupt-driven or programmed I/O.</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extLst>
      <p:ext uri="{BB962C8B-B14F-4D97-AF65-F5344CB8AC3E}">
        <p14:creationId xmlns:p14="http://schemas.microsoft.com/office/powerpoint/2010/main" val="162558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1" kern="1200" baseline="0" dirty="0" smtClean="0">
                <a:solidFill>
                  <a:schemeClr val="tx1"/>
                </a:solidFill>
                <a:latin typeface="+mn-lt"/>
                <a:ea typeface="+mn-ea"/>
                <a:cs typeface="+mn-cs"/>
              </a:rPr>
              <a:t>An SMP can be defined as a stand-alone computer system with the </a:t>
            </a:r>
            <a:r>
              <a:rPr lang="en-US" sz="1200" b="1" kern="1200" baseline="0" dirty="0" smtClean="0">
                <a:solidFill>
                  <a:schemeClr val="tx1"/>
                </a:solidFill>
                <a:latin typeface="+mn-lt"/>
                <a:ea typeface="+mn-ea"/>
                <a:cs typeface="+mn-cs"/>
              </a:rPr>
              <a:t>following characteristics:</a:t>
            </a:r>
          </a:p>
          <a:p>
            <a:r>
              <a:rPr lang="en-US" sz="1200" b="0" kern="1200" baseline="0" dirty="0" smtClean="0">
                <a:solidFill>
                  <a:schemeClr val="tx1"/>
                </a:solidFill>
                <a:latin typeface="+mn-lt"/>
                <a:ea typeface="+mn-ea"/>
                <a:cs typeface="+mn-cs"/>
              </a:rPr>
              <a:t>1. There are two or more similar processors of comparable capability.</a:t>
            </a:r>
          </a:p>
          <a:p>
            <a:r>
              <a:rPr lang="en-US" sz="1200" b="0" kern="1200" baseline="0" dirty="0" smtClean="0">
                <a:solidFill>
                  <a:schemeClr val="tx1"/>
                </a:solidFill>
                <a:latin typeface="+mn-lt"/>
                <a:ea typeface="+mn-ea"/>
                <a:cs typeface="+mn-cs"/>
              </a:rPr>
              <a:t>2. These processors share the same main memory and I/O facilities and are interconnected </a:t>
            </a:r>
            <a:r>
              <a:rPr lang="en-US" sz="1200" kern="1200" baseline="0" dirty="0" smtClean="0">
                <a:solidFill>
                  <a:schemeClr val="tx1"/>
                </a:solidFill>
                <a:latin typeface="+mn-lt"/>
                <a:ea typeface="+mn-ea"/>
                <a:cs typeface="+mn-cs"/>
              </a:rPr>
              <a:t>by a bus or other internal connection scheme, such that memory access time is approximately the same for each processor.</a:t>
            </a:r>
          </a:p>
          <a:p>
            <a:r>
              <a:rPr lang="en-US" sz="1200" b="0" kern="1200" baseline="0" dirty="0" smtClean="0">
                <a:solidFill>
                  <a:schemeClr val="tx1"/>
                </a:solidFill>
                <a:latin typeface="+mn-lt"/>
                <a:ea typeface="+mn-ea"/>
                <a:cs typeface="+mn-cs"/>
              </a:rPr>
              <a:t>3. All processors share access to I/O devices, either through the same channels </a:t>
            </a:r>
            <a:r>
              <a:rPr lang="en-US" sz="1200" kern="1200" baseline="0" dirty="0" smtClean="0">
                <a:solidFill>
                  <a:schemeClr val="tx1"/>
                </a:solidFill>
                <a:latin typeface="+mn-lt"/>
                <a:ea typeface="+mn-ea"/>
                <a:cs typeface="+mn-cs"/>
              </a:rPr>
              <a:t>or through different channels that provide paths to the same device.</a:t>
            </a:r>
          </a:p>
          <a:p>
            <a:r>
              <a:rPr lang="en-US" sz="1200" b="0" kern="1200" baseline="0" dirty="0" smtClean="0">
                <a:solidFill>
                  <a:schemeClr val="tx1"/>
                </a:solidFill>
                <a:latin typeface="+mn-lt"/>
                <a:ea typeface="+mn-ea"/>
                <a:cs typeface="+mn-cs"/>
              </a:rPr>
              <a:t>4. All processors can perform the same functions (hence the term </a:t>
            </a:r>
            <a:r>
              <a:rPr lang="en-US" sz="1200" b="0" i="1" kern="1200" baseline="0" dirty="0" smtClean="0">
                <a:solidFill>
                  <a:schemeClr val="tx1"/>
                </a:solidFill>
                <a:latin typeface="+mn-lt"/>
                <a:ea typeface="+mn-ea"/>
                <a:cs typeface="+mn-cs"/>
              </a:rPr>
              <a:t>symmetric ).</a:t>
            </a:r>
          </a:p>
          <a:p>
            <a:r>
              <a:rPr lang="en-US" sz="1200" b="0" kern="1200" baseline="0" dirty="0" smtClean="0">
                <a:solidFill>
                  <a:schemeClr val="tx1"/>
                </a:solidFill>
                <a:latin typeface="+mn-lt"/>
                <a:ea typeface="+mn-ea"/>
                <a:cs typeface="+mn-cs"/>
              </a:rPr>
              <a:t>5. The system is controlled by an integrated operating system that provides </a:t>
            </a:r>
            <a:r>
              <a:rPr lang="en-US" sz="1200" kern="1200" baseline="0" dirty="0" smtClean="0">
                <a:solidFill>
                  <a:schemeClr val="tx1"/>
                </a:solidFill>
                <a:latin typeface="+mn-lt"/>
                <a:ea typeface="+mn-ea"/>
                <a:cs typeface="+mn-cs"/>
              </a:rPr>
              <a:t>interaction between processors and their programs at the job, task, file, and</a:t>
            </a:r>
          </a:p>
          <a:p>
            <a:r>
              <a:rPr lang="en-US" sz="1200" kern="1200" baseline="0" dirty="0" smtClean="0">
                <a:solidFill>
                  <a:schemeClr val="tx1"/>
                </a:solidFill>
                <a:latin typeface="+mn-lt"/>
                <a:ea typeface="+mn-ea"/>
                <a:cs typeface="+mn-cs"/>
              </a:rPr>
              <a:t>data element levels.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Points 1 to 4 should be self-explanatory. Point 5 illustrates one of the contrasts with a loosely coupled multiprocessing system, such as a cluster. In the latter, the physical unit of interaction is usually a message or complete file. In an SMP, individual data elements can constitute the level of interaction, and there can be a high degree of cooperation between processes.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Tree>
    <p:extLst>
      <p:ext uri="{BB962C8B-B14F-4D97-AF65-F5344CB8AC3E}">
        <p14:creationId xmlns:p14="http://schemas.microsoft.com/office/powerpoint/2010/main" val="50165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1.1 depicts these top-level components. One of the processor’s functions is to exchange data with memory. For this purpose, it typically makes use of two internal (to the processor) registers: a memory address register (MAR), which specifies the address in memory for the next read or write; and a memory buffer register (MBR), which contains the data to be written into memory or which receives the data read from memory. Similarly, an I/O address register (I/OAR) specifies a particular I/O device. An I/O buffer register (I/OBR) is used for the exchange of data between an I/O module and the processor.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memory module consists of a set of locations, defined by sequentially numbered addresses. Each location contains a bit pattern that can be interpreted as either an instruction or data. An I/O module transfers data from external devices to processor and memory, and vice versa. It contains internal buffers for temporarily holding data until they can be sent 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extLst>
      <p:ext uri="{BB962C8B-B14F-4D97-AF65-F5344CB8AC3E}">
        <p14:creationId xmlns:p14="http://schemas.microsoft.com/office/powerpoint/2010/main" val="20267285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1" kern="1200" baseline="0" dirty="0" smtClean="0">
                <a:solidFill>
                  <a:schemeClr val="tx1"/>
                </a:solidFill>
                <a:latin typeface="+mn-lt"/>
                <a:ea typeface="+mn-ea"/>
                <a:cs typeface="+mn-cs"/>
              </a:rPr>
              <a:t>Figure 1.19 illustrates the general organization of an SMP. </a:t>
            </a:r>
          </a:p>
          <a:p>
            <a:r>
              <a:rPr lang="en-US" sz="1200" b="0" i="1" kern="1200" baseline="0" dirty="0" smtClean="0">
                <a:solidFill>
                  <a:schemeClr val="tx1"/>
                </a:solidFill>
                <a:latin typeface="+mn-lt"/>
                <a:ea typeface="+mn-ea"/>
                <a:cs typeface="+mn-cs"/>
              </a:rPr>
              <a:t>There </a:t>
            </a:r>
            <a:r>
              <a:rPr lang="en-US" sz="1200" kern="1200" baseline="0" dirty="0" smtClean="0">
                <a:solidFill>
                  <a:schemeClr val="tx1"/>
                </a:solidFill>
                <a:latin typeface="+mn-lt"/>
                <a:ea typeface="+mn-ea"/>
                <a:cs typeface="+mn-cs"/>
              </a:rPr>
              <a:t>are multiple processors, each of which contains its own control unit, arithmetic logic unit, and registers. Each processor has access to a shared main memory and the I/O devices through some form of interconnection mechanism; a shared bus is a common facility. The processors can communicate with each other through memory (messages and status information left in shared address spaces). It may also be possible for processors to exchange signals directly. The memory is often organized so that multiple simultaneous accesses to separate blocks of memory are possible.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modern computers, processors generally have at least one level of cache memory that is private to the processor. This use of cache introduces some new design considerations. Because each local cache contains an image of a portion of main memory, if a word is altered in one cache, it could conceivably invalidate a word in another cache. To prevent this, the other processors must be alerted that an update has taken place. This problem is known as the cache coherence problem and is typically addressed in hardware rather than by the OS.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42</a:t>
            </a:fld>
            <a:endParaRPr lang="en-US" dirty="0"/>
          </a:p>
        </p:txBody>
      </p:sp>
    </p:spTree>
    <p:extLst>
      <p:ext uri="{BB962C8B-B14F-4D97-AF65-F5344CB8AC3E}">
        <p14:creationId xmlns:p14="http://schemas.microsoft.com/office/powerpoint/2010/main" val="7486715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An SMP organization has a number of potential advantages over a uniprocessor organization, including the 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Performance: </a:t>
            </a:r>
            <a:r>
              <a:rPr lang="en-US" sz="1200" b="0" kern="1200" baseline="0" dirty="0" smtClean="0">
                <a:solidFill>
                  <a:schemeClr val="tx1"/>
                </a:solidFill>
                <a:latin typeface="+mn-lt"/>
                <a:ea typeface="+mn-ea"/>
                <a:cs typeface="+mn-cs"/>
              </a:rPr>
              <a:t>If the work to be done by a computer can be organized so that </a:t>
            </a:r>
            <a:r>
              <a:rPr lang="en-US" sz="1200" kern="1200" baseline="0" dirty="0" smtClean="0">
                <a:solidFill>
                  <a:schemeClr val="tx1"/>
                </a:solidFill>
                <a:latin typeface="+mn-lt"/>
                <a:ea typeface="+mn-ea"/>
                <a:cs typeface="+mn-cs"/>
              </a:rPr>
              <a:t>some portions of the work can be done in parallel, then a system with multiple processors will yield greater performance than one with a single processor of the same type.</a:t>
            </a:r>
          </a:p>
          <a:p>
            <a:r>
              <a:rPr lang="en-US" sz="1200" b="1" kern="1200" baseline="0" dirty="0" smtClean="0">
                <a:solidFill>
                  <a:schemeClr val="tx1"/>
                </a:solidFill>
                <a:latin typeface="+mn-lt"/>
                <a:ea typeface="+mn-ea"/>
                <a:cs typeface="+mn-cs"/>
              </a:rPr>
              <a:t>Availability: </a:t>
            </a:r>
            <a:r>
              <a:rPr lang="en-US" sz="1200" b="0" kern="1200" baseline="0" dirty="0" smtClean="0">
                <a:solidFill>
                  <a:schemeClr val="tx1"/>
                </a:solidFill>
                <a:latin typeface="+mn-lt"/>
                <a:ea typeface="+mn-ea"/>
                <a:cs typeface="+mn-cs"/>
              </a:rPr>
              <a:t>In a symmetric multiprocessor, because all processors can perform the</a:t>
            </a:r>
            <a:r>
              <a:rPr lang="en-US" sz="1200" kern="1200" baseline="0" dirty="0" smtClean="0">
                <a:solidFill>
                  <a:schemeClr val="tx1"/>
                </a:solidFill>
                <a:latin typeface="+mn-lt"/>
                <a:ea typeface="+mn-ea"/>
                <a:cs typeface="+mn-cs"/>
              </a:rPr>
              <a:t> same functions, the failure of a single processor does not halt the machine. Instead, the system can continue to function at reduced performance.</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Incremental growth: </a:t>
            </a:r>
            <a:r>
              <a:rPr lang="en-US" sz="1200" b="0" kern="1200" baseline="0" dirty="0" smtClean="0">
                <a:solidFill>
                  <a:schemeClr val="tx1"/>
                </a:solidFill>
                <a:latin typeface="+mn-lt"/>
                <a:ea typeface="+mn-ea"/>
                <a:cs typeface="+mn-cs"/>
              </a:rPr>
              <a:t>A user can enhance the performance of a system by </a:t>
            </a:r>
            <a:r>
              <a:rPr lang="en-US" sz="1200" kern="1200" baseline="0" dirty="0" smtClean="0">
                <a:solidFill>
                  <a:schemeClr val="tx1"/>
                </a:solidFill>
                <a:latin typeface="+mn-lt"/>
                <a:ea typeface="+mn-ea"/>
                <a:cs typeface="+mn-cs"/>
              </a:rPr>
              <a:t>adding an additional processor.</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Scaling: </a:t>
            </a:r>
            <a:r>
              <a:rPr lang="en-US" sz="1200" b="0" kern="1200" baseline="0" dirty="0" smtClean="0">
                <a:solidFill>
                  <a:schemeClr val="tx1"/>
                </a:solidFill>
                <a:latin typeface="+mn-lt"/>
                <a:ea typeface="+mn-ea"/>
                <a:cs typeface="+mn-cs"/>
              </a:rPr>
              <a:t>Vendors can offer a range of products with different price and </a:t>
            </a:r>
            <a:r>
              <a:rPr lang="en-US" sz="1200" kern="1200" baseline="0" dirty="0" smtClean="0">
                <a:solidFill>
                  <a:schemeClr val="tx1"/>
                </a:solidFill>
                <a:latin typeface="+mn-lt"/>
                <a:ea typeface="+mn-ea"/>
                <a:cs typeface="+mn-cs"/>
              </a:rPr>
              <a:t>performance characteristics based on the number of processors configured in the system.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It is important to note that these are potential, rather than guaranteed, benefits. The operating system must provide tools and functions to exploit the parallelism in an SMP system. An attractive feature of an SMP is that the existence of multiple processors is transparent to the user. The operating system takes care of scheduling of tasks on individual processors and of synchronization among processors.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43</a:t>
            </a:fld>
            <a:endParaRPr lang="en-US" dirty="0"/>
          </a:p>
        </p:txBody>
      </p:sp>
    </p:spTree>
    <p:extLst>
      <p:ext uri="{BB962C8B-B14F-4D97-AF65-F5344CB8AC3E}">
        <p14:creationId xmlns:p14="http://schemas.microsoft.com/office/powerpoint/2010/main" val="17402935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NZ" dirty="0" smtClean="0"/>
          </a:p>
          <a:p>
            <a:r>
              <a:rPr lang="en-US" sz="1200" kern="1200" baseline="0" dirty="0" smtClean="0">
                <a:solidFill>
                  <a:schemeClr val="tx1"/>
                </a:solidFill>
                <a:latin typeface="+mn-lt"/>
                <a:ea typeface="+mn-ea"/>
                <a:cs typeface="+mn-cs"/>
              </a:rPr>
              <a:t>A </a:t>
            </a:r>
            <a:r>
              <a:rPr lang="en-US" sz="1200" b="0" kern="1200" baseline="0" dirty="0" smtClean="0">
                <a:solidFill>
                  <a:schemeClr val="tx1"/>
                </a:solidFill>
                <a:latin typeface="+mn-lt"/>
                <a:ea typeface="+mn-ea"/>
                <a:cs typeface="+mn-cs"/>
              </a:rPr>
              <a:t>multicore computer, also known as a chip multiprocessor , combines two or more </a:t>
            </a:r>
            <a:r>
              <a:rPr lang="en-US" sz="1200" kern="1200" baseline="0" dirty="0" smtClean="0">
                <a:solidFill>
                  <a:schemeClr val="tx1"/>
                </a:solidFill>
                <a:latin typeface="+mn-lt"/>
                <a:ea typeface="+mn-ea"/>
                <a:cs typeface="+mn-cs"/>
              </a:rPr>
              <a:t>processors (called cores) on a single piece of silicon (called a die). Typically, each core consists of all of the components of an independent processor, such as registers, ALU, pipeline hardware, and control unit, plus L1 instruction and data caches. In addition to the multiple cores, contemporary multicore chips also include L2 cache and, in some cases, L3 cache.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motivation for the development of multicore computers can be summed up as follows. For decades, microprocessor systems have experienced a steady, usually exponential, increase in performance. This is partly due to hardware trends, such as an increase in clock frequency and the ability to put cache memory closer to the processor because of the increasing miniaturization of microcomputer components. Performance has also been improved by the increased complexity of processor design to exploit parallelism in instruction execution and memory access. In brief, designers have come up against practical limits in the ability to achieve greater performance by means of more complex processors. Designers have found that the best way to improve performance to take advantage of advances in hardware is to put multiple processors and a substantial amount of cache memory on a single chip. A detailed discussion of the rationale for this trend is beyond our scope, but is summarized in Appendix C .</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44</a:t>
            </a:fld>
            <a:endParaRPr lang="en-US" dirty="0"/>
          </a:p>
        </p:txBody>
      </p:sp>
    </p:spTree>
    <p:extLst>
      <p:ext uri="{BB962C8B-B14F-4D97-AF65-F5344CB8AC3E}">
        <p14:creationId xmlns:p14="http://schemas.microsoft.com/office/powerpoint/2010/main" val="843933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An example of a </a:t>
            </a:r>
            <a:r>
              <a:rPr lang="en-US" sz="1200" kern="1200" baseline="0" dirty="0" err="1" smtClean="0">
                <a:solidFill>
                  <a:schemeClr val="tx1"/>
                </a:solidFill>
                <a:latin typeface="+mn-lt"/>
                <a:ea typeface="+mn-ea"/>
                <a:cs typeface="+mn-cs"/>
              </a:rPr>
              <a:t>multicore</a:t>
            </a:r>
            <a:r>
              <a:rPr lang="en-US" sz="1200" kern="1200" baseline="0" dirty="0" smtClean="0">
                <a:solidFill>
                  <a:schemeClr val="tx1"/>
                </a:solidFill>
                <a:latin typeface="+mn-lt"/>
                <a:ea typeface="+mn-ea"/>
                <a:cs typeface="+mn-cs"/>
              </a:rPr>
              <a:t> system is the Intel Core i7-990X, which includes</a:t>
            </a:r>
          </a:p>
          <a:p>
            <a:r>
              <a:rPr lang="en-US" sz="1200" kern="1200" baseline="0" dirty="0" smtClean="0">
                <a:solidFill>
                  <a:schemeClr val="tx1"/>
                </a:solidFill>
                <a:latin typeface="+mn-lt"/>
                <a:ea typeface="+mn-ea"/>
                <a:cs typeface="+mn-cs"/>
              </a:rPr>
              <a:t>six x86 processors, each with a dedicated L2 cache, and with a shared L3 cache</a:t>
            </a:r>
          </a:p>
          <a:p>
            <a:r>
              <a:rPr lang="en-US" sz="1200" kern="1200" baseline="0" dirty="0" smtClean="0">
                <a:solidFill>
                  <a:schemeClr val="tx1"/>
                </a:solidFill>
                <a:latin typeface="+mn-lt"/>
                <a:ea typeface="+mn-ea"/>
                <a:cs typeface="+mn-cs"/>
              </a:rPr>
              <a:t>(Figure 1.20). One mechanism Intel that uses to make its caches more effective is</a:t>
            </a:r>
          </a:p>
          <a:p>
            <a:r>
              <a:rPr lang="en-US" sz="1200" kern="1200" baseline="0" dirty="0" err="1" smtClean="0">
                <a:solidFill>
                  <a:schemeClr val="tx1"/>
                </a:solidFill>
                <a:latin typeface="+mn-lt"/>
                <a:ea typeface="+mn-ea"/>
                <a:cs typeface="+mn-cs"/>
              </a:rPr>
              <a:t>prefetching</a:t>
            </a:r>
            <a:r>
              <a:rPr lang="en-US" sz="1200" kern="1200" baseline="0" dirty="0" smtClean="0">
                <a:solidFill>
                  <a:schemeClr val="tx1"/>
                </a:solidFill>
                <a:latin typeface="+mn-lt"/>
                <a:ea typeface="+mn-ea"/>
                <a:cs typeface="+mn-cs"/>
              </a:rPr>
              <a:t>, in which the hardware examines memory access patterns and attempts</a:t>
            </a:r>
          </a:p>
          <a:p>
            <a:r>
              <a:rPr lang="en-US" sz="1200" kern="1200" baseline="0" dirty="0" smtClean="0">
                <a:solidFill>
                  <a:schemeClr val="tx1"/>
                </a:solidFill>
                <a:latin typeface="+mn-lt"/>
                <a:ea typeface="+mn-ea"/>
                <a:cs typeface="+mn-cs"/>
              </a:rPr>
              <a:t>to fill the caches speculatively with data that’s likely to be requested soon.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mn-ea"/>
                <a:cs typeface="+mn-cs"/>
              </a:rPr>
              <a:t>The Core i7 chip supports two forms of external communications to other chips. The </a:t>
            </a:r>
            <a:r>
              <a:rPr lang="en-US" sz="1200" b="1" kern="1200" baseline="0" dirty="0" smtClean="0">
                <a:solidFill>
                  <a:schemeClr val="tx1"/>
                </a:solidFill>
                <a:latin typeface="+mn-lt"/>
                <a:ea typeface="+mn-ea"/>
                <a:cs typeface="+mn-cs"/>
              </a:rPr>
              <a:t>DDR3 memory controller brings the memory controller for the DDR </a:t>
            </a:r>
            <a:r>
              <a:rPr lang="en-US" sz="1200" kern="1200" baseline="0" dirty="0" smtClean="0">
                <a:solidFill>
                  <a:schemeClr val="tx1"/>
                </a:solidFill>
                <a:latin typeface="+mn-lt"/>
                <a:ea typeface="+mn-ea"/>
                <a:cs typeface="+mn-cs"/>
              </a:rPr>
              <a:t>(double data rate) main memory onto the chip. The interface supports three channels that are 8 bytes wide for a total bus width of 192 bits, for an aggregate data rate of up to 32 GB/s. With the memory controller on the chip, the Front Side Bus is eliminated. The </a:t>
            </a:r>
            <a:r>
              <a:rPr lang="en-US" sz="1200" b="1" kern="1200" baseline="0" dirty="0" smtClean="0">
                <a:solidFill>
                  <a:schemeClr val="tx1"/>
                </a:solidFill>
                <a:latin typeface="+mn-lt"/>
                <a:ea typeface="+mn-ea"/>
                <a:cs typeface="+mn-cs"/>
              </a:rPr>
              <a:t>QuickPath Interconnect (QPI) is a point-to-point link electrical </a:t>
            </a:r>
            <a:r>
              <a:rPr lang="en-US" sz="1200" kern="1200" baseline="0" dirty="0" smtClean="0">
                <a:solidFill>
                  <a:schemeClr val="tx1"/>
                </a:solidFill>
                <a:latin typeface="+mn-lt"/>
                <a:ea typeface="+mn-ea"/>
                <a:cs typeface="+mn-cs"/>
              </a:rPr>
              <a:t>interconnect specification. It enables high-speed communications among connected processor chips. The QPI link operates at 6.4 GT/s (transfers per second).</a:t>
            </a:r>
            <a:endParaRPr lang="en-US" dirty="0" smtClean="0"/>
          </a:p>
          <a:p>
            <a:r>
              <a:rPr lang="en-US" sz="1200" kern="1200" baseline="0" dirty="0" smtClean="0">
                <a:solidFill>
                  <a:schemeClr val="tx1"/>
                </a:solidFill>
                <a:latin typeface="+mn-lt"/>
                <a:ea typeface="+mn-ea"/>
                <a:cs typeface="+mn-cs"/>
              </a:rPr>
              <a:t> At 16 bits per transfer, that adds up to 12.8 GB/</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and since QPI links involve dedicated bidirectional</a:t>
            </a:r>
          </a:p>
          <a:p>
            <a:r>
              <a:rPr lang="en-US" sz="1200" kern="1200" baseline="0" dirty="0" smtClean="0">
                <a:solidFill>
                  <a:schemeClr val="tx1"/>
                </a:solidFill>
                <a:latin typeface="+mn-lt"/>
                <a:ea typeface="+mn-ea"/>
                <a:cs typeface="+mn-cs"/>
              </a:rPr>
              <a:t>pairs, the total bandwidth is 25.6 GB/</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45</a:t>
            </a:fld>
            <a:endParaRPr lang="en-US" dirty="0"/>
          </a:p>
        </p:txBody>
      </p:sp>
    </p:spTree>
    <p:extLst>
      <p:ext uri="{BB962C8B-B14F-4D97-AF65-F5344CB8AC3E}">
        <p14:creationId xmlns:p14="http://schemas.microsoft.com/office/powerpoint/2010/main" val="435348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Summary of Chapter 1.</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46</a:t>
            </a:fld>
            <a:endParaRPr lang="en-US" dirty="0"/>
          </a:p>
        </p:txBody>
      </p:sp>
    </p:spTree>
    <p:extLst>
      <p:ext uri="{BB962C8B-B14F-4D97-AF65-F5344CB8AC3E}">
        <p14:creationId xmlns:p14="http://schemas.microsoft.com/office/powerpoint/2010/main" val="269109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An OS is a program that controls the execution of application programs and acts as an interface between applications and the computer hardware. It can be thought of as having three objectives: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Convenience</a:t>
            </a:r>
            <a:r>
              <a:rPr lang="en-US" sz="1200" b="0" kern="1200" baseline="0" dirty="0" smtClean="0">
                <a:solidFill>
                  <a:schemeClr val="tx1"/>
                </a:solidFill>
                <a:latin typeface="+mn-lt"/>
                <a:ea typeface="+mn-ea"/>
                <a:cs typeface="+mn-cs"/>
              </a:rPr>
              <a:t>: An OS makes a computer more convenient to use.</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Efficiency: </a:t>
            </a:r>
            <a:r>
              <a:rPr lang="en-US" sz="1200" b="0" kern="1200" baseline="0" dirty="0" smtClean="0">
                <a:solidFill>
                  <a:schemeClr val="tx1"/>
                </a:solidFill>
                <a:latin typeface="+mn-lt"/>
                <a:ea typeface="+mn-ea"/>
                <a:cs typeface="+mn-cs"/>
              </a:rPr>
              <a:t>An OS allows the computer system resources to be used in an efficient </a:t>
            </a:r>
            <a:r>
              <a:rPr lang="en-US" sz="1200" kern="1200" baseline="0" dirty="0" smtClean="0">
                <a:solidFill>
                  <a:schemeClr val="tx1"/>
                </a:solidFill>
                <a:latin typeface="+mn-lt"/>
                <a:ea typeface="+mn-ea"/>
                <a:cs typeface="+mn-cs"/>
              </a:rPr>
              <a:t>manner.</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Ability to evolve: </a:t>
            </a:r>
            <a:r>
              <a:rPr lang="en-US" sz="1200" b="0" kern="1200" baseline="0" dirty="0" smtClean="0">
                <a:solidFill>
                  <a:schemeClr val="tx1"/>
                </a:solidFill>
                <a:latin typeface="+mn-lt"/>
                <a:ea typeface="+mn-ea"/>
                <a:cs typeface="+mn-cs"/>
              </a:rPr>
              <a:t>An OS should be constructed in such a way as to permit the </a:t>
            </a:r>
            <a:r>
              <a:rPr lang="en-US" sz="1200" kern="1200" baseline="0" dirty="0" smtClean="0">
                <a:solidFill>
                  <a:schemeClr val="tx1"/>
                </a:solidFill>
                <a:latin typeface="+mn-lt"/>
                <a:ea typeface="+mn-ea"/>
                <a:cs typeface="+mn-cs"/>
              </a:rPr>
              <a:t>effective development, testing, and introduction of new system functions without interfering with service.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48</a:t>
            </a:fld>
            <a:endParaRPr lang="en-US" dirty="0"/>
          </a:p>
        </p:txBody>
      </p:sp>
    </p:spTree>
    <p:extLst>
      <p:ext uri="{BB962C8B-B14F-4D97-AF65-F5344CB8AC3E}">
        <p14:creationId xmlns:p14="http://schemas.microsoft.com/office/powerpoint/2010/main" val="17333035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mn-lt"/>
                <a:ea typeface="+mn-ea"/>
                <a:cs typeface="+mn-cs"/>
              </a:rPr>
              <a:t>Briefly, the OS typically provides services in the following areas: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Program development: The OS provides a variety of facilities and services,</a:t>
            </a:r>
          </a:p>
          <a:p>
            <a:r>
              <a:rPr lang="en-US" sz="1200" kern="1200" baseline="0" dirty="0" smtClean="0">
                <a:solidFill>
                  <a:schemeClr val="tx1"/>
                </a:solidFill>
                <a:latin typeface="+mn-lt"/>
                <a:ea typeface="+mn-ea"/>
                <a:cs typeface="+mn-cs"/>
              </a:rPr>
              <a:t>such as editors and debuggers, to assist the programmer in creating programs.</a:t>
            </a:r>
          </a:p>
          <a:p>
            <a:r>
              <a:rPr lang="en-US" sz="1200" kern="1200" baseline="0" dirty="0" smtClean="0">
                <a:solidFill>
                  <a:schemeClr val="tx1"/>
                </a:solidFill>
                <a:latin typeface="+mn-lt"/>
                <a:ea typeface="+mn-ea"/>
                <a:cs typeface="+mn-cs"/>
              </a:rPr>
              <a:t>Typically, these services are in the form of utility programs that, while not</a:t>
            </a:r>
          </a:p>
          <a:p>
            <a:r>
              <a:rPr lang="en-US" sz="1200" kern="1200" baseline="0" dirty="0" smtClean="0">
                <a:solidFill>
                  <a:schemeClr val="tx1"/>
                </a:solidFill>
                <a:latin typeface="+mn-lt"/>
                <a:ea typeface="+mn-ea"/>
                <a:cs typeface="+mn-cs"/>
              </a:rPr>
              <a:t>strictly part of the core of the OS, are supplied with the OS and are referred to</a:t>
            </a:r>
          </a:p>
          <a:p>
            <a:r>
              <a:rPr lang="en-US" sz="1200" kern="1200" baseline="0" dirty="0" smtClean="0">
                <a:solidFill>
                  <a:schemeClr val="tx1"/>
                </a:solidFill>
                <a:latin typeface="+mn-lt"/>
                <a:ea typeface="+mn-ea"/>
                <a:cs typeface="+mn-cs"/>
              </a:rPr>
              <a:t>as application program development tools.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Program execution: A number of steps need to be performed to execute a</a:t>
            </a:r>
          </a:p>
          <a:p>
            <a:r>
              <a:rPr lang="en-US" sz="1200" kern="1200" baseline="0" dirty="0" smtClean="0">
                <a:solidFill>
                  <a:schemeClr val="tx1"/>
                </a:solidFill>
                <a:latin typeface="+mn-lt"/>
                <a:ea typeface="+mn-ea"/>
                <a:cs typeface="+mn-cs"/>
              </a:rPr>
              <a:t>program. Instructions and data must be loaded into main memory, I/O devices</a:t>
            </a:r>
          </a:p>
          <a:p>
            <a:r>
              <a:rPr lang="en-US" sz="1200" kern="1200" baseline="0" dirty="0" smtClean="0">
                <a:solidFill>
                  <a:schemeClr val="tx1"/>
                </a:solidFill>
                <a:latin typeface="+mn-lt"/>
                <a:ea typeface="+mn-ea"/>
                <a:cs typeface="+mn-cs"/>
              </a:rPr>
              <a:t>and files must be initialized, and other resources must be prepared. The OS</a:t>
            </a:r>
          </a:p>
          <a:p>
            <a:r>
              <a:rPr lang="en-US" sz="1200" kern="1200" baseline="0" dirty="0" smtClean="0">
                <a:solidFill>
                  <a:schemeClr val="tx1"/>
                </a:solidFill>
                <a:latin typeface="+mn-lt"/>
                <a:ea typeface="+mn-ea"/>
                <a:cs typeface="+mn-cs"/>
              </a:rPr>
              <a:t>handles these scheduling duties for the user.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Access to I/O devices: Each I/O device requires its own peculiar set of instructions</a:t>
            </a:r>
          </a:p>
          <a:p>
            <a:r>
              <a:rPr lang="en-US" sz="1200" kern="1200" baseline="0" dirty="0" smtClean="0">
                <a:solidFill>
                  <a:schemeClr val="tx1"/>
                </a:solidFill>
                <a:latin typeface="+mn-lt"/>
                <a:ea typeface="+mn-ea"/>
                <a:cs typeface="+mn-cs"/>
              </a:rPr>
              <a:t>or control signals for operation. The OS provides a uniform interface</a:t>
            </a:r>
          </a:p>
          <a:p>
            <a:r>
              <a:rPr lang="en-US" sz="1200" kern="1200" baseline="0" dirty="0" smtClean="0">
                <a:solidFill>
                  <a:schemeClr val="tx1"/>
                </a:solidFill>
                <a:latin typeface="+mn-lt"/>
                <a:ea typeface="+mn-ea"/>
                <a:cs typeface="+mn-cs"/>
              </a:rPr>
              <a:t>that hides these details so that programmers can access such devices using simple</a:t>
            </a:r>
          </a:p>
          <a:p>
            <a:r>
              <a:rPr lang="en-US" sz="1200" kern="1200" baseline="0" dirty="0" smtClean="0">
                <a:solidFill>
                  <a:schemeClr val="tx1"/>
                </a:solidFill>
                <a:latin typeface="+mn-lt"/>
                <a:ea typeface="+mn-ea"/>
                <a:cs typeface="+mn-cs"/>
              </a:rPr>
              <a:t>reads and writes.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Controlled access to files: For file access, the OS must reflect a detailed understanding</a:t>
            </a:r>
          </a:p>
          <a:p>
            <a:r>
              <a:rPr lang="en-US" sz="1200" kern="1200" baseline="0" dirty="0" smtClean="0">
                <a:solidFill>
                  <a:schemeClr val="tx1"/>
                </a:solidFill>
                <a:latin typeface="+mn-lt"/>
                <a:ea typeface="+mn-ea"/>
                <a:cs typeface="+mn-cs"/>
              </a:rPr>
              <a:t>of not only the nature of the I/O device (disk drive, tape drive) but</a:t>
            </a:r>
          </a:p>
          <a:p>
            <a:r>
              <a:rPr lang="en-US" sz="1200" kern="1200" baseline="0" dirty="0" smtClean="0">
                <a:solidFill>
                  <a:schemeClr val="tx1"/>
                </a:solidFill>
                <a:latin typeface="+mn-lt"/>
                <a:ea typeface="+mn-ea"/>
                <a:cs typeface="+mn-cs"/>
              </a:rPr>
              <a:t>also the structure of the data contained in the files on the storage medium.</a:t>
            </a:r>
          </a:p>
          <a:p>
            <a:r>
              <a:rPr lang="en-US" sz="1200" kern="1200" baseline="0" dirty="0" smtClean="0">
                <a:solidFill>
                  <a:schemeClr val="tx1"/>
                </a:solidFill>
                <a:latin typeface="+mn-lt"/>
                <a:ea typeface="+mn-ea"/>
                <a:cs typeface="+mn-cs"/>
              </a:rPr>
              <a:t>In the case of a system with multiple users, the OS may provide protection</a:t>
            </a:r>
          </a:p>
          <a:p>
            <a:r>
              <a:rPr lang="en-US" sz="1200" kern="1200" baseline="0" dirty="0" smtClean="0">
                <a:solidFill>
                  <a:schemeClr val="tx1"/>
                </a:solidFill>
                <a:latin typeface="+mn-lt"/>
                <a:ea typeface="+mn-ea"/>
                <a:cs typeface="+mn-cs"/>
              </a:rPr>
              <a:t>mechanisms to control access to the files.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System access: For shared or public systems, the OS controls access to the</a:t>
            </a:r>
          </a:p>
          <a:p>
            <a:r>
              <a:rPr lang="en-US" sz="1200" kern="1200" baseline="0" dirty="0" smtClean="0">
                <a:solidFill>
                  <a:schemeClr val="tx1"/>
                </a:solidFill>
                <a:latin typeface="+mn-lt"/>
                <a:ea typeface="+mn-ea"/>
                <a:cs typeface="+mn-cs"/>
              </a:rPr>
              <a:t>system as a whole and to specific system resources. The access function must</a:t>
            </a:r>
          </a:p>
          <a:p>
            <a:r>
              <a:rPr lang="en-US" sz="1200" kern="1200" baseline="0" dirty="0" smtClean="0">
                <a:solidFill>
                  <a:schemeClr val="tx1"/>
                </a:solidFill>
                <a:latin typeface="+mn-lt"/>
                <a:ea typeface="+mn-ea"/>
                <a:cs typeface="+mn-cs"/>
              </a:rPr>
              <a:t>provide protection of resources and data from unauthorized users and must</a:t>
            </a:r>
          </a:p>
          <a:p>
            <a:r>
              <a:rPr lang="en-US" sz="1200" kern="1200" baseline="0" dirty="0" smtClean="0">
                <a:solidFill>
                  <a:schemeClr val="tx1"/>
                </a:solidFill>
                <a:latin typeface="+mn-lt"/>
                <a:ea typeface="+mn-ea"/>
                <a:cs typeface="+mn-cs"/>
              </a:rPr>
              <a:t>resolve conflicts for resource contention.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Error detection and response: A variety of errors can occur while a computer</a:t>
            </a:r>
          </a:p>
          <a:p>
            <a:r>
              <a:rPr lang="en-US" sz="1200" kern="1200" baseline="0" dirty="0" smtClean="0">
                <a:solidFill>
                  <a:schemeClr val="tx1"/>
                </a:solidFill>
                <a:latin typeface="+mn-lt"/>
                <a:ea typeface="+mn-ea"/>
                <a:cs typeface="+mn-cs"/>
              </a:rPr>
              <a:t>system is running. These include internal and external hardware errors, such</a:t>
            </a:r>
          </a:p>
          <a:p>
            <a:r>
              <a:rPr lang="en-US" sz="1200" kern="1200" baseline="0" dirty="0" smtClean="0">
                <a:solidFill>
                  <a:schemeClr val="tx1"/>
                </a:solidFill>
                <a:latin typeface="+mn-lt"/>
                <a:ea typeface="+mn-ea"/>
                <a:cs typeface="+mn-cs"/>
              </a:rPr>
              <a:t>as a memory error, or a device failure or malfunction; and various software</a:t>
            </a:r>
          </a:p>
          <a:p>
            <a:r>
              <a:rPr lang="en-US" sz="1200" kern="1200" baseline="0" dirty="0" smtClean="0">
                <a:solidFill>
                  <a:schemeClr val="tx1"/>
                </a:solidFill>
                <a:latin typeface="+mn-lt"/>
                <a:ea typeface="+mn-ea"/>
                <a:cs typeface="+mn-cs"/>
              </a:rPr>
              <a:t>errors, such as division by zero, attempt to access forbidden memory location,</a:t>
            </a:r>
          </a:p>
          <a:p>
            <a:r>
              <a:rPr lang="en-US" sz="1200" kern="1200" baseline="0" dirty="0" smtClean="0">
                <a:solidFill>
                  <a:schemeClr val="tx1"/>
                </a:solidFill>
                <a:latin typeface="+mn-lt"/>
                <a:ea typeface="+mn-ea"/>
                <a:cs typeface="+mn-cs"/>
              </a:rPr>
              <a:t>and inability of the OS to grant the request of an application. In each case,</a:t>
            </a:r>
          </a:p>
          <a:p>
            <a:r>
              <a:rPr lang="en-US" sz="1200" kern="1200" baseline="0" dirty="0" smtClean="0">
                <a:solidFill>
                  <a:schemeClr val="tx1"/>
                </a:solidFill>
                <a:latin typeface="+mn-lt"/>
                <a:ea typeface="+mn-ea"/>
                <a:cs typeface="+mn-cs"/>
              </a:rPr>
              <a:t>the OS must provide a response that clears the error condition with the least</a:t>
            </a:r>
          </a:p>
          <a:p>
            <a:r>
              <a:rPr lang="en-US" sz="1200" kern="1200" baseline="0" dirty="0" smtClean="0">
                <a:solidFill>
                  <a:schemeClr val="tx1"/>
                </a:solidFill>
                <a:latin typeface="+mn-lt"/>
                <a:ea typeface="+mn-ea"/>
                <a:cs typeface="+mn-cs"/>
              </a:rPr>
              <a:t>impact on running applications. The response may range from ending the program</a:t>
            </a:r>
          </a:p>
          <a:p>
            <a:r>
              <a:rPr lang="en-US" sz="1200" kern="1200" baseline="0" dirty="0" smtClean="0">
                <a:solidFill>
                  <a:schemeClr val="tx1"/>
                </a:solidFill>
                <a:latin typeface="+mn-lt"/>
                <a:ea typeface="+mn-ea"/>
                <a:cs typeface="+mn-cs"/>
              </a:rPr>
              <a:t>that caused the error, to retrying the operation, to simply reporting the</a:t>
            </a:r>
          </a:p>
          <a:p>
            <a:r>
              <a:rPr lang="en-US" sz="1200" kern="1200" baseline="0" dirty="0" smtClean="0">
                <a:solidFill>
                  <a:schemeClr val="tx1"/>
                </a:solidFill>
                <a:latin typeface="+mn-lt"/>
                <a:ea typeface="+mn-ea"/>
                <a:cs typeface="+mn-cs"/>
              </a:rPr>
              <a:t>error to the application.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Accounting: A good OS will collect usage statistics for various resources and</a:t>
            </a:r>
          </a:p>
          <a:p>
            <a:r>
              <a:rPr lang="en-US" sz="1200" kern="1200" baseline="0" dirty="0" smtClean="0">
                <a:solidFill>
                  <a:schemeClr val="tx1"/>
                </a:solidFill>
                <a:latin typeface="+mn-lt"/>
                <a:ea typeface="+mn-ea"/>
                <a:cs typeface="+mn-cs"/>
              </a:rPr>
              <a:t>monitor performance parameters such as response time. On any system, this</a:t>
            </a:r>
          </a:p>
          <a:p>
            <a:r>
              <a:rPr lang="en-US" sz="1200" kern="1200" baseline="0" dirty="0" smtClean="0">
                <a:solidFill>
                  <a:schemeClr val="tx1"/>
                </a:solidFill>
                <a:latin typeface="+mn-lt"/>
                <a:ea typeface="+mn-ea"/>
                <a:cs typeface="+mn-cs"/>
              </a:rPr>
              <a:t>information is useful in anticipating the need for future enhancements and in</a:t>
            </a:r>
          </a:p>
          <a:p>
            <a:r>
              <a:rPr lang="en-US" sz="1200" kern="1200" baseline="0" dirty="0" smtClean="0">
                <a:solidFill>
                  <a:schemeClr val="tx1"/>
                </a:solidFill>
                <a:latin typeface="+mn-lt"/>
                <a:ea typeface="+mn-ea"/>
                <a:cs typeface="+mn-cs"/>
              </a:rPr>
              <a:t>tuning the system to improve performance. On a multiuser system, the information</a:t>
            </a:r>
          </a:p>
          <a:p>
            <a:r>
              <a:rPr lang="en-US" sz="1200" kern="1200" baseline="0" dirty="0" smtClean="0">
                <a:solidFill>
                  <a:schemeClr val="tx1"/>
                </a:solidFill>
                <a:latin typeface="+mn-lt"/>
                <a:ea typeface="+mn-ea"/>
                <a:cs typeface="+mn-cs"/>
              </a:rPr>
              <a:t>can be used for billing purposes.</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49</a:t>
            </a:fld>
            <a:endParaRPr lang="en-US" dirty="0"/>
          </a:p>
        </p:txBody>
      </p:sp>
    </p:spTree>
    <p:extLst>
      <p:ext uri="{BB962C8B-B14F-4D97-AF65-F5344CB8AC3E}">
        <p14:creationId xmlns:p14="http://schemas.microsoft.com/office/powerpoint/2010/main" val="429497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The hardware and software used in providing applications to a user can be viewed</a:t>
            </a:r>
          </a:p>
          <a:p>
            <a:r>
              <a:rPr lang="en-US" sz="1200" kern="1200" baseline="0" dirty="0" smtClean="0">
                <a:solidFill>
                  <a:schemeClr val="tx1"/>
                </a:solidFill>
                <a:latin typeface="+mn-lt"/>
                <a:ea typeface="+mn-ea"/>
                <a:cs typeface="+mn-cs"/>
              </a:rPr>
              <a:t>in a layered or hierarchical fashion, as depicted in Figure 2.1 . The user of those</a:t>
            </a:r>
          </a:p>
          <a:p>
            <a:r>
              <a:rPr lang="en-US" sz="1200" kern="1200" baseline="0" dirty="0" smtClean="0">
                <a:solidFill>
                  <a:schemeClr val="tx1"/>
                </a:solidFill>
                <a:latin typeface="+mn-lt"/>
                <a:ea typeface="+mn-ea"/>
                <a:cs typeface="+mn-cs"/>
              </a:rPr>
              <a:t>applications, the end user, generally is not concerned with the details of computer</a:t>
            </a:r>
          </a:p>
          <a:p>
            <a:r>
              <a:rPr lang="en-US" sz="1200" kern="1200" baseline="0" dirty="0" smtClean="0">
                <a:solidFill>
                  <a:schemeClr val="tx1"/>
                </a:solidFill>
                <a:latin typeface="+mn-lt"/>
                <a:ea typeface="+mn-ea"/>
                <a:cs typeface="+mn-cs"/>
              </a:rPr>
              <a:t>hardware. Thus, the end user views a computer system in terms of a set of applications.</a:t>
            </a:r>
          </a:p>
          <a:p>
            <a:r>
              <a:rPr lang="en-US" sz="1200" kern="1200" baseline="0" dirty="0" smtClean="0">
                <a:solidFill>
                  <a:schemeClr val="tx1"/>
                </a:solidFill>
                <a:latin typeface="+mn-lt"/>
                <a:ea typeface="+mn-ea"/>
                <a:cs typeface="+mn-cs"/>
              </a:rPr>
              <a:t>An application can be expressed in a programming language and is developed</a:t>
            </a:r>
          </a:p>
          <a:p>
            <a:r>
              <a:rPr lang="en-US" sz="1200" kern="1200" baseline="0" dirty="0" smtClean="0">
                <a:solidFill>
                  <a:schemeClr val="tx1"/>
                </a:solidFill>
                <a:latin typeface="+mn-lt"/>
                <a:ea typeface="+mn-ea"/>
                <a:cs typeface="+mn-cs"/>
              </a:rPr>
              <a:t>by an application programmer. If one were to develop an application program as a</a:t>
            </a:r>
          </a:p>
          <a:p>
            <a:r>
              <a:rPr lang="en-US" sz="1200" kern="1200" baseline="0" dirty="0" smtClean="0">
                <a:solidFill>
                  <a:schemeClr val="tx1"/>
                </a:solidFill>
                <a:latin typeface="+mn-lt"/>
                <a:ea typeface="+mn-ea"/>
                <a:cs typeface="+mn-cs"/>
              </a:rPr>
              <a:t>set of machine instructions that is completely responsible for controlling the computer</a:t>
            </a:r>
          </a:p>
          <a:p>
            <a:r>
              <a:rPr lang="en-US" sz="1200" kern="1200" baseline="0" dirty="0" smtClean="0">
                <a:solidFill>
                  <a:schemeClr val="tx1"/>
                </a:solidFill>
                <a:latin typeface="+mn-lt"/>
                <a:ea typeface="+mn-ea"/>
                <a:cs typeface="+mn-cs"/>
              </a:rPr>
              <a:t>hardware, one would be faced with an overwhelmingly complex undertaking.</a:t>
            </a:r>
          </a:p>
          <a:p>
            <a:r>
              <a:rPr lang="en-US" sz="1200" kern="1200" baseline="0" dirty="0" smtClean="0">
                <a:solidFill>
                  <a:schemeClr val="tx1"/>
                </a:solidFill>
                <a:latin typeface="+mn-lt"/>
                <a:ea typeface="+mn-ea"/>
                <a:cs typeface="+mn-cs"/>
              </a:rPr>
              <a:t>To ease this chore, a set of system programs is provided. Some of these programs</a:t>
            </a:r>
          </a:p>
          <a:p>
            <a:r>
              <a:rPr lang="en-US" sz="1200" kern="1200" baseline="0" dirty="0" smtClean="0">
                <a:solidFill>
                  <a:schemeClr val="tx1"/>
                </a:solidFill>
                <a:latin typeface="+mn-lt"/>
                <a:ea typeface="+mn-ea"/>
                <a:cs typeface="+mn-cs"/>
              </a:rPr>
              <a:t>are referred to as utilities, or library programs. These implement frequently used</a:t>
            </a:r>
          </a:p>
          <a:p>
            <a:r>
              <a:rPr lang="en-US" sz="1200" kern="1200" baseline="0" dirty="0" smtClean="0">
                <a:solidFill>
                  <a:schemeClr val="tx1"/>
                </a:solidFill>
                <a:latin typeface="+mn-lt"/>
                <a:ea typeface="+mn-ea"/>
                <a:cs typeface="+mn-cs"/>
              </a:rPr>
              <a:t>functions that assist in program creation, the management of files, and the control of</a:t>
            </a:r>
          </a:p>
          <a:p>
            <a:r>
              <a:rPr lang="en-US" sz="1200" kern="1200" baseline="0" dirty="0" smtClean="0">
                <a:solidFill>
                  <a:schemeClr val="tx1"/>
                </a:solidFill>
                <a:latin typeface="+mn-lt"/>
                <a:ea typeface="+mn-ea"/>
                <a:cs typeface="+mn-cs"/>
              </a:rPr>
              <a:t>I/O devices. A programmer will make use of these facilities in developing an application,</a:t>
            </a:r>
          </a:p>
          <a:p>
            <a:r>
              <a:rPr lang="en-US" sz="1200" kern="1200" baseline="0" dirty="0" smtClean="0">
                <a:solidFill>
                  <a:schemeClr val="tx1"/>
                </a:solidFill>
                <a:latin typeface="+mn-lt"/>
                <a:ea typeface="+mn-ea"/>
                <a:cs typeface="+mn-cs"/>
              </a:rPr>
              <a:t>and the application, while it is running, will invoke the utilities to perform</a:t>
            </a:r>
          </a:p>
          <a:p>
            <a:r>
              <a:rPr lang="en-US" sz="1200" kern="1200" baseline="0" dirty="0" smtClean="0">
                <a:solidFill>
                  <a:schemeClr val="tx1"/>
                </a:solidFill>
                <a:latin typeface="+mn-lt"/>
                <a:ea typeface="+mn-ea"/>
                <a:cs typeface="+mn-cs"/>
              </a:rPr>
              <a:t>certain functions. The most important collection of system programs comprises the</a:t>
            </a:r>
          </a:p>
          <a:p>
            <a:r>
              <a:rPr lang="en-US" sz="1200" kern="1200" baseline="0" dirty="0" smtClean="0">
                <a:solidFill>
                  <a:schemeClr val="tx1"/>
                </a:solidFill>
                <a:latin typeface="+mn-lt"/>
                <a:ea typeface="+mn-ea"/>
                <a:cs typeface="+mn-cs"/>
              </a:rPr>
              <a:t>OS. The OS masks the details of the hardware from the programmer and provides</a:t>
            </a:r>
          </a:p>
          <a:p>
            <a:r>
              <a:rPr lang="en-US" sz="1200" kern="1200" baseline="0" dirty="0" smtClean="0">
                <a:solidFill>
                  <a:schemeClr val="tx1"/>
                </a:solidFill>
                <a:latin typeface="+mn-lt"/>
                <a:ea typeface="+mn-ea"/>
                <a:cs typeface="+mn-cs"/>
              </a:rPr>
              <a:t>the programmer with a convenient interface for using the system. It acts as mediator,</a:t>
            </a:r>
          </a:p>
          <a:p>
            <a:r>
              <a:rPr lang="en-US" sz="1200" kern="1200" baseline="0" dirty="0" smtClean="0">
                <a:solidFill>
                  <a:schemeClr val="tx1"/>
                </a:solidFill>
                <a:latin typeface="+mn-lt"/>
                <a:ea typeface="+mn-ea"/>
                <a:cs typeface="+mn-cs"/>
              </a:rPr>
              <a:t>making it easier for the programmer and for application programs to access and</a:t>
            </a:r>
          </a:p>
          <a:p>
            <a:r>
              <a:rPr lang="en-US" sz="1200" kern="1200" baseline="0" dirty="0" smtClean="0">
                <a:solidFill>
                  <a:schemeClr val="tx1"/>
                </a:solidFill>
                <a:latin typeface="+mn-lt"/>
                <a:ea typeface="+mn-ea"/>
                <a:cs typeface="+mn-cs"/>
              </a:rPr>
              <a:t>use those facilities and services.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50</a:t>
            </a:fld>
            <a:endParaRPr lang="en-US" dirty="0"/>
          </a:p>
        </p:txBody>
      </p:sp>
    </p:spTree>
    <p:extLst>
      <p:ext uri="{BB962C8B-B14F-4D97-AF65-F5344CB8AC3E}">
        <p14:creationId xmlns:p14="http://schemas.microsoft.com/office/powerpoint/2010/main" val="1159821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mn-ea"/>
                <a:cs typeface="+mn-cs"/>
              </a:rPr>
              <a:t>Figure 2.1 also indicates three key interfaces in a typical computer system: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Instruction set architecture (ISA) : The ISA defines the repertoire of machine</a:t>
            </a:r>
          </a:p>
          <a:p>
            <a:r>
              <a:rPr lang="en-US" sz="1200" kern="1200" baseline="0" dirty="0" smtClean="0">
                <a:solidFill>
                  <a:schemeClr val="tx1"/>
                </a:solidFill>
                <a:latin typeface="+mn-lt"/>
                <a:ea typeface="+mn-ea"/>
                <a:cs typeface="+mn-cs"/>
              </a:rPr>
              <a:t>language instructions that a computer can follow. This interface is the boundary</a:t>
            </a:r>
          </a:p>
          <a:p>
            <a:r>
              <a:rPr lang="en-US" sz="1200" kern="1200" baseline="0" dirty="0" smtClean="0">
                <a:solidFill>
                  <a:schemeClr val="tx1"/>
                </a:solidFill>
                <a:latin typeface="+mn-lt"/>
                <a:ea typeface="+mn-ea"/>
                <a:cs typeface="+mn-cs"/>
              </a:rPr>
              <a:t>between hardware and software. Note that both application programs</a:t>
            </a:r>
          </a:p>
          <a:p>
            <a:r>
              <a:rPr lang="en-US" sz="1200" kern="1200" baseline="0" dirty="0" smtClean="0">
                <a:solidFill>
                  <a:schemeClr val="tx1"/>
                </a:solidFill>
                <a:latin typeface="+mn-lt"/>
                <a:ea typeface="+mn-ea"/>
                <a:cs typeface="+mn-cs"/>
              </a:rPr>
              <a:t>and utilities may access the ISA directly. For these programs, a subset of the</a:t>
            </a:r>
          </a:p>
          <a:p>
            <a:r>
              <a:rPr lang="en-US" sz="1200" kern="1200" baseline="0" dirty="0" smtClean="0">
                <a:solidFill>
                  <a:schemeClr val="tx1"/>
                </a:solidFill>
                <a:latin typeface="+mn-lt"/>
                <a:ea typeface="+mn-ea"/>
                <a:cs typeface="+mn-cs"/>
              </a:rPr>
              <a:t>instruction repertoire is available (user ISA). The OS has access to additional</a:t>
            </a:r>
          </a:p>
          <a:p>
            <a:r>
              <a:rPr lang="en-US" sz="1200" kern="1200" baseline="0" dirty="0" smtClean="0">
                <a:solidFill>
                  <a:schemeClr val="tx1"/>
                </a:solidFill>
                <a:latin typeface="+mn-lt"/>
                <a:ea typeface="+mn-ea"/>
                <a:cs typeface="+mn-cs"/>
              </a:rPr>
              <a:t>machine language instructions that deal with managing system resources</a:t>
            </a:r>
          </a:p>
          <a:p>
            <a:r>
              <a:rPr lang="en-US" sz="1200" kern="1200" baseline="0" dirty="0" smtClean="0">
                <a:solidFill>
                  <a:schemeClr val="tx1"/>
                </a:solidFill>
                <a:latin typeface="+mn-lt"/>
                <a:ea typeface="+mn-ea"/>
                <a:cs typeface="+mn-cs"/>
              </a:rPr>
              <a:t>(system ISA).</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Application binary interface (ABI) : The ABI defines a standard for binary</a:t>
            </a:r>
          </a:p>
          <a:p>
            <a:r>
              <a:rPr lang="en-US" sz="1200" kern="1200" baseline="0" dirty="0" smtClean="0">
                <a:solidFill>
                  <a:schemeClr val="tx1"/>
                </a:solidFill>
                <a:latin typeface="+mn-lt"/>
                <a:ea typeface="+mn-ea"/>
                <a:cs typeface="+mn-cs"/>
              </a:rPr>
              <a:t>portability across programs. The ABI defines the system call interface to</a:t>
            </a:r>
          </a:p>
          <a:p>
            <a:r>
              <a:rPr lang="en-US" sz="1200" kern="1200" baseline="0" dirty="0" smtClean="0">
                <a:solidFill>
                  <a:schemeClr val="tx1"/>
                </a:solidFill>
                <a:latin typeface="+mn-lt"/>
                <a:ea typeface="+mn-ea"/>
                <a:cs typeface="+mn-cs"/>
              </a:rPr>
              <a:t>the operating system and the hardware resources and services available in a</a:t>
            </a:r>
          </a:p>
          <a:p>
            <a:r>
              <a:rPr lang="en-US" sz="1200" kern="1200" baseline="0" dirty="0" smtClean="0">
                <a:solidFill>
                  <a:schemeClr val="tx1"/>
                </a:solidFill>
                <a:latin typeface="+mn-lt"/>
                <a:ea typeface="+mn-ea"/>
                <a:cs typeface="+mn-cs"/>
              </a:rPr>
              <a:t>system through the user ISA.</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Application programming interface (API) : The API gives a program access</a:t>
            </a:r>
          </a:p>
          <a:p>
            <a:r>
              <a:rPr lang="en-US" sz="1200" kern="1200" baseline="0" dirty="0" smtClean="0">
                <a:solidFill>
                  <a:schemeClr val="tx1"/>
                </a:solidFill>
                <a:latin typeface="+mn-lt"/>
                <a:ea typeface="+mn-ea"/>
                <a:cs typeface="+mn-cs"/>
              </a:rPr>
              <a:t>to the hardware resources and services available in a system through the user</a:t>
            </a:r>
          </a:p>
          <a:p>
            <a:r>
              <a:rPr lang="en-US" sz="1200" kern="1200" baseline="0" dirty="0" smtClean="0">
                <a:solidFill>
                  <a:schemeClr val="tx1"/>
                </a:solidFill>
                <a:latin typeface="+mn-lt"/>
                <a:ea typeface="+mn-ea"/>
                <a:cs typeface="+mn-cs"/>
              </a:rPr>
              <a:t>ISA supplemented with high-level language (HLL) library calls. Any system</a:t>
            </a:r>
          </a:p>
          <a:p>
            <a:r>
              <a:rPr lang="en-US" sz="1200" kern="1200" baseline="0" dirty="0" smtClean="0">
                <a:solidFill>
                  <a:schemeClr val="tx1"/>
                </a:solidFill>
                <a:latin typeface="+mn-lt"/>
                <a:ea typeface="+mn-ea"/>
                <a:cs typeface="+mn-cs"/>
              </a:rPr>
              <a:t>calls are usually performed through libraries. Using an API enables application</a:t>
            </a:r>
          </a:p>
          <a:p>
            <a:r>
              <a:rPr lang="en-US" sz="1200" kern="1200" baseline="0" dirty="0" smtClean="0">
                <a:solidFill>
                  <a:schemeClr val="tx1"/>
                </a:solidFill>
                <a:latin typeface="+mn-lt"/>
                <a:ea typeface="+mn-ea"/>
                <a:cs typeface="+mn-cs"/>
              </a:rPr>
              <a:t>software to be ported easily, through recompilation, to other systems that</a:t>
            </a:r>
          </a:p>
          <a:p>
            <a:r>
              <a:rPr lang="en-US" sz="1200" kern="1200" baseline="0" dirty="0" smtClean="0">
                <a:solidFill>
                  <a:schemeClr val="tx1"/>
                </a:solidFill>
                <a:latin typeface="+mn-lt"/>
                <a:ea typeface="+mn-ea"/>
                <a:cs typeface="+mn-cs"/>
              </a:rPr>
              <a:t>support the same API.</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51</a:t>
            </a:fld>
            <a:endParaRPr lang="en-US" dirty="0"/>
          </a:p>
        </p:txBody>
      </p:sp>
    </p:spTree>
    <p:extLst>
      <p:ext uri="{BB962C8B-B14F-4D97-AF65-F5344CB8AC3E}">
        <p14:creationId xmlns:p14="http://schemas.microsoft.com/office/powerpoint/2010/main" val="14373393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OS, as a control mechanism is unusual in two respects: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OS functions in the same way as ordinary computer software; that is, it is</a:t>
            </a:r>
          </a:p>
          <a:p>
            <a:r>
              <a:rPr lang="en-US" sz="1200" kern="1200" baseline="0" dirty="0" smtClean="0">
                <a:solidFill>
                  <a:schemeClr val="tx1"/>
                </a:solidFill>
                <a:latin typeface="+mn-lt"/>
                <a:ea typeface="+mn-ea"/>
                <a:cs typeface="+mn-cs"/>
              </a:rPr>
              <a:t>a program or suite of programs executed by the processor.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OS frequently relinquishes control and must depend on the processor to</a:t>
            </a:r>
          </a:p>
          <a:p>
            <a:r>
              <a:rPr lang="en-US" sz="1200" kern="1200" baseline="0" dirty="0" smtClean="0">
                <a:solidFill>
                  <a:schemeClr val="tx1"/>
                </a:solidFill>
                <a:latin typeface="+mn-lt"/>
                <a:ea typeface="+mn-ea"/>
                <a:cs typeface="+mn-cs"/>
              </a:rPr>
              <a:t>allow it to regain control.</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Like other computer programs, the OS provides instructions for the processor.</a:t>
            </a:r>
          </a:p>
          <a:p>
            <a:r>
              <a:rPr lang="en-US" sz="1200" kern="1200" baseline="0" dirty="0" smtClean="0">
                <a:solidFill>
                  <a:schemeClr val="tx1"/>
                </a:solidFill>
                <a:latin typeface="+mn-lt"/>
                <a:ea typeface="+mn-ea"/>
                <a:cs typeface="+mn-cs"/>
              </a:rPr>
              <a:t>The key difference is in the intent of the program. The OS directs the processor</a:t>
            </a:r>
          </a:p>
          <a:p>
            <a:r>
              <a:rPr lang="en-US" sz="1200" kern="1200" baseline="0" dirty="0" smtClean="0">
                <a:solidFill>
                  <a:schemeClr val="tx1"/>
                </a:solidFill>
                <a:latin typeface="+mn-lt"/>
                <a:ea typeface="+mn-ea"/>
                <a:cs typeface="+mn-cs"/>
              </a:rPr>
              <a:t>in the use of the other system resources and in the timing of its execution of other</a:t>
            </a:r>
          </a:p>
          <a:p>
            <a:r>
              <a:rPr lang="en-US" sz="1200" kern="1200" baseline="0" dirty="0" smtClean="0">
                <a:solidFill>
                  <a:schemeClr val="tx1"/>
                </a:solidFill>
                <a:latin typeface="+mn-lt"/>
                <a:ea typeface="+mn-ea"/>
                <a:cs typeface="+mn-cs"/>
              </a:rPr>
              <a:t>programs. But in order for the processor to do any of these things, it must cease</a:t>
            </a:r>
          </a:p>
          <a:p>
            <a:r>
              <a:rPr lang="en-US" sz="1200" kern="1200" baseline="0" dirty="0" smtClean="0">
                <a:solidFill>
                  <a:schemeClr val="tx1"/>
                </a:solidFill>
                <a:latin typeface="+mn-lt"/>
                <a:ea typeface="+mn-ea"/>
                <a:cs typeface="+mn-cs"/>
              </a:rPr>
              <a:t>executing the OS program and execute other programs. Thus, the OS relinquishes</a:t>
            </a:r>
          </a:p>
          <a:p>
            <a:r>
              <a:rPr lang="en-US" sz="1200" kern="1200" baseline="0" dirty="0" smtClean="0">
                <a:solidFill>
                  <a:schemeClr val="tx1"/>
                </a:solidFill>
                <a:latin typeface="+mn-lt"/>
                <a:ea typeface="+mn-ea"/>
                <a:cs typeface="+mn-cs"/>
              </a:rPr>
              <a:t>control for the processor to do some “useful” work and then resumes control long</a:t>
            </a:r>
          </a:p>
          <a:p>
            <a:r>
              <a:rPr lang="en-US" sz="1200" kern="1200" baseline="0" dirty="0" smtClean="0">
                <a:solidFill>
                  <a:schemeClr val="tx1"/>
                </a:solidFill>
                <a:latin typeface="+mn-lt"/>
                <a:ea typeface="+mn-ea"/>
                <a:cs typeface="+mn-cs"/>
              </a:rPr>
              <a:t>enough to prepare the processor to do the next piece of work. The mechanisms</a:t>
            </a:r>
          </a:p>
          <a:p>
            <a:r>
              <a:rPr lang="en-US" sz="1200" kern="1200" baseline="0" dirty="0" smtClean="0">
                <a:solidFill>
                  <a:schemeClr val="tx1"/>
                </a:solidFill>
                <a:latin typeface="+mn-lt"/>
                <a:ea typeface="+mn-ea"/>
                <a:cs typeface="+mn-cs"/>
              </a:rPr>
              <a:t>involved in all this should become clear as the chapter proceeds.</a:t>
            </a:r>
            <a:endParaRPr lang="en-US" b="1"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52</a:t>
            </a:fld>
            <a:endParaRPr lang="en-US" dirty="0"/>
          </a:p>
        </p:txBody>
      </p:sp>
    </p:spTree>
    <p:extLst>
      <p:ext uri="{BB962C8B-B14F-4D97-AF65-F5344CB8AC3E}">
        <p14:creationId xmlns:p14="http://schemas.microsoft.com/office/powerpoint/2010/main" val="371969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of non-volatile main memory may be mobile devices which restore to exactly the same point upon power-up.</a:t>
            </a:r>
            <a:endParaRPr lang="en-US" dirty="0"/>
          </a:p>
        </p:txBody>
      </p:sp>
      <p:sp>
        <p:nvSpPr>
          <p:cNvPr id="4" name="Slide Number Placeholder 3"/>
          <p:cNvSpPr>
            <a:spLocks noGrp="1"/>
          </p:cNvSpPr>
          <p:nvPr>
            <p:ph type="sldNum" sz="quarter" idx="10"/>
          </p:nvPr>
        </p:nvSpPr>
        <p:spPr/>
        <p:txBody>
          <a:bodyPr/>
          <a:lstStyle/>
          <a:p>
            <a:fld id="{704C73CE-EA54-4FCF-91B4-0C97A0532EB8}" type="slidenum">
              <a:rPr lang="en-US" smtClean="0"/>
              <a:t>16</a:t>
            </a:fld>
            <a:endParaRPr lang="en-US"/>
          </a:p>
        </p:txBody>
      </p:sp>
    </p:spTree>
    <p:extLst>
      <p:ext uri="{BB962C8B-B14F-4D97-AF65-F5344CB8AC3E}">
        <p14:creationId xmlns:p14="http://schemas.microsoft.com/office/powerpoint/2010/main" val="16530884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2.2 suggests the main resources that are managed by the OS. A portion</a:t>
            </a:r>
          </a:p>
          <a:p>
            <a:r>
              <a:rPr lang="en-US" sz="1200" kern="1200" baseline="0" dirty="0" smtClean="0">
                <a:solidFill>
                  <a:schemeClr val="tx1"/>
                </a:solidFill>
                <a:latin typeface="+mn-lt"/>
                <a:ea typeface="+mn-ea"/>
                <a:cs typeface="+mn-cs"/>
              </a:rPr>
              <a:t>of the OS is in main memory. This includes the </a:t>
            </a:r>
            <a:r>
              <a:rPr lang="en-US" sz="1200" b="1" kern="1200" baseline="0" dirty="0" smtClean="0">
                <a:solidFill>
                  <a:schemeClr val="tx1"/>
                </a:solidFill>
                <a:latin typeface="+mn-lt"/>
                <a:ea typeface="+mn-ea"/>
                <a:cs typeface="+mn-cs"/>
              </a:rPr>
              <a:t>kernel , or nucleus , which contains</a:t>
            </a:r>
          </a:p>
          <a:p>
            <a:r>
              <a:rPr lang="en-US" sz="1200" kern="1200" baseline="0" dirty="0" smtClean="0">
                <a:solidFill>
                  <a:schemeClr val="tx1"/>
                </a:solidFill>
                <a:latin typeface="+mn-lt"/>
                <a:ea typeface="+mn-ea"/>
                <a:cs typeface="+mn-cs"/>
              </a:rPr>
              <a:t>the most frequently used functions in the OS and, at a given time, other portions</a:t>
            </a:r>
          </a:p>
          <a:p>
            <a:r>
              <a:rPr lang="en-US" sz="1200" kern="1200" baseline="0" dirty="0" smtClean="0">
                <a:solidFill>
                  <a:schemeClr val="tx1"/>
                </a:solidFill>
                <a:latin typeface="+mn-lt"/>
                <a:ea typeface="+mn-ea"/>
                <a:cs typeface="+mn-cs"/>
              </a:rPr>
              <a:t>of the OS currently in use. The remainder of main memory contains user programs</a:t>
            </a:r>
          </a:p>
          <a:p>
            <a:r>
              <a:rPr lang="en-US" sz="1200" kern="1200" baseline="0" dirty="0" smtClean="0">
                <a:solidFill>
                  <a:schemeClr val="tx1"/>
                </a:solidFill>
                <a:latin typeface="+mn-lt"/>
                <a:ea typeface="+mn-ea"/>
                <a:cs typeface="+mn-cs"/>
              </a:rPr>
              <a:t>and data. The memory management hardware in the processor and the OS jointly</a:t>
            </a:r>
          </a:p>
          <a:p>
            <a:r>
              <a:rPr lang="en-US" sz="1200" kern="1200" baseline="0" dirty="0" smtClean="0">
                <a:solidFill>
                  <a:schemeClr val="tx1"/>
                </a:solidFill>
                <a:latin typeface="+mn-lt"/>
                <a:ea typeface="+mn-ea"/>
                <a:cs typeface="+mn-cs"/>
              </a:rPr>
              <a:t>control the allocation of main memory, as we shall see. The OS decides when an I/O</a:t>
            </a:r>
          </a:p>
          <a:p>
            <a:r>
              <a:rPr lang="en-US" sz="1200" kern="1200" baseline="0" dirty="0" smtClean="0">
                <a:solidFill>
                  <a:schemeClr val="tx1"/>
                </a:solidFill>
                <a:latin typeface="+mn-lt"/>
                <a:ea typeface="+mn-ea"/>
                <a:cs typeface="+mn-cs"/>
              </a:rPr>
              <a:t>device can be used by a program in execution and controls access to and use of files.</a:t>
            </a:r>
          </a:p>
          <a:p>
            <a:r>
              <a:rPr lang="en-US" sz="1200" kern="1200" baseline="0" dirty="0" smtClean="0">
                <a:solidFill>
                  <a:schemeClr val="tx1"/>
                </a:solidFill>
                <a:latin typeface="+mn-lt"/>
                <a:ea typeface="+mn-ea"/>
                <a:cs typeface="+mn-cs"/>
              </a:rPr>
              <a:t>The processor itself is a resource, and the OS must determine how much processor</a:t>
            </a:r>
          </a:p>
          <a:p>
            <a:r>
              <a:rPr lang="en-US" sz="1200" kern="1200" baseline="0" dirty="0" smtClean="0">
                <a:solidFill>
                  <a:schemeClr val="tx1"/>
                </a:solidFill>
                <a:latin typeface="+mn-lt"/>
                <a:ea typeface="+mn-ea"/>
                <a:cs typeface="+mn-cs"/>
              </a:rPr>
              <a:t>time is to be devoted to the execution of a particular user program. In the case of a</a:t>
            </a:r>
          </a:p>
          <a:p>
            <a:r>
              <a:rPr lang="en-US" sz="1200" kern="1200" baseline="0" dirty="0" smtClean="0">
                <a:solidFill>
                  <a:schemeClr val="tx1"/>
                </a:solidFill>
                <a:latin typeface="+mn-lt"/>
                <a:ea typeface="+mn-ea"/>
                <a:cs typeface="+mn-cs"/>
              </a:rPr>
              <a:t>multiple-processor system, this decision must span all of the processors.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53</a:t>
            </a:fld>
            <a:endParaRPr lang="en-US" dirty="0"/>
          </a:p>
        </p:txBody>
      </p:sp>
    </p:spTree>
    <p:extLst>
      <p:ext uri="{BB962C8B-B14F-4D97-AF65-F5344CB8AC3E}">
        <p14:creationId xmlns:p14="http://schemas.microsoft.com/office/powerpoint/2010/main" val="8881243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A major OS will evolve over time for a number of reasons: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Hardware upgrades plus new types of hardware: For example, early versions</a:t>
            </a:r>
          </a:p>
          <a:p>
            <a:r>
              <a:rPr lang="en-US" sz="1200" kern="1200" baseline="0" dirty="0" smtClean="0">
                <a:solidFill>
                  <a:schemeClr val="tx1"/>
                </a:solidFill>
                <a:latin typeface="+mn-lt"/>
                <a:ea typeface="+mn-ea"/>
                <a:cs typeface="+mn-cs"/>
              </a:rPr>
              <a:t>of UNIX and the Macintosh OS did not employ a paging mechanism because</a:t>
            </a:r>
          </a:p>
          <a:p>
            <a:r>
              <a:rPr lang="en-US" sz="1200" kern="1200" baseline="0" dirty="0" smtClean="0">
                <a:solidFill>
                  <a:schemeClr val="tx1"/>
                </a:solidFill>
                <a:latin typeface="+mn-lt"/>
                <a:ea typeface="+mn-ea"/>
                <a:cs typeface="+mn-cs"/>
              </a:rPr>
              <a:t>they were run on processors without paging hardware. Subsequent versions</a:t>
            </a:r>
          </a:p>
          <a:p>
            <a:r>
              <a:rPr lang="en-US" sz="1200" kern="1200" baseline="0" dirty="0" smtClean="0">
                <a:solidFill>
                  <a:schemeClr val="tx1"/>
                </a:solidFill>
                <a:latin typeface="+mn-lt"/>
                <a:ea typeface="+mn-ea"/>
                <a:cs typeface="+mn-cs"/>
              </a:rPr>
              <a:t>of these operating systems were modified to exploit paging capabilities. Also,</a:t>
            </a:r>
          </a:p>
          <a:p>
            <a:r>
              <a:rPr lang="en-US" sz="1200" kern="1200" baseline="0" dirty="0" smtClean="0">
                <a:solidFill>
                  <a:schemeClr val="tx1"/>
                </a:solidFill>
                <a:latin typeface="+mn-lt"/>
                <a:ea typeface="+mn-ea"/>
                <a:cs typeface="+mn-cs"/>
              </a:rPr>
              <a:t>the use of graphics terminals and page-mode terminals instead of line-at-a time</a:t>
            </a:r>
          </a:p>
          <a:p>
            <a:r>
              <a:rPr lang="en-US" sz="1200" kern="1200" baseline="0" dirty="0" smtClean="0">
                <a:solidFill>
                  <a:schemeClr val="tx1"/>
                </a:solidFill>
                <a:latin typeface="+mn-lt"/>
                <a:ea typeface="+mn-ea"/>
                <a:cs typeface="+mn-cs"/>
              </a:rPr>
              <a:t>scroll mode terminals affects OS design. For example, a graphics terminal</a:t>
            </a:r>
          </a:p>
          <a:p>
            <a:r>
              <a:rPr lang="en-US" sz="1200" kern="1200" baseline="0" dirty="0" smtClean="0">
                <a:solidFill>
                  <a:schemeClr val="tx1"/>
                </a:solidFill>
                <a:latin typeface="+mn-lt"/>
                <a:ea typeface="+mn-ea"/>
                <a:cs typeface="+mn-cs"/>
              </a:rPr>
              <a:t>typically allows the user to view several applications at the same time through</a:t>
            </a:r>
          </a:p>
          <a:p>
            <a:r>
              <a:rPr lang="en-US" sz="1200" kern="1200" baseline="0" dirty="0" smtClean="0">
                <a:solidFill>
                  <a:schemeClr val="tx1"/>
                </a:solidFill>
                <a:latin typeface="+mn-lt"/>
                <a:ea typeface="+mn-ea"/>
                <a:cs typeface="+mn-cs"/>
              </a:rPr>
              <a:t>“windows” on the screen. This requires more sophisticated support in the OS.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New services: In response to user demand or in response to the needs of system</a:t>
            </a:r>
          </a:p>
          <a:p>
            <a:r>
              <a:rPr lang="en-US" sz="1200" kern="1200" baseline="0" dirty="0" smtClean="0">
                <a:solidFill>
                  <a:schemeClr val="tx1"/>
                </a:solidFill>
                <a:latin typeface="+mn-lt"/>
                <a:ea typeface="+mn-ea"/>
                <a:cs typeface="+mn-cs"/>
              </a:rPr>
              <a:t>managers, the OS expands to offer new services. For example, if it is found</a:t>
            </a:r>
          </a:p>
          <a:p>
            <a:r>
              <a:rPr lang="en-US" sz="1200" kern="1200" baseline="0" dirty="0" smtClean="0">
                <a:solidFill>
                  <a:schemeClr val="tx1"/>
                </a:solidFill>
                <a:latin typeface="+mn-lt"/>
                <a:ea typeface="+mn-ea"/>
                <a:cs typeface="+mn-cs"/>
              </a:rPr>
              <a:t>to be difficult to maintain good performance for users with existing tools, new</a:t>
            </a:r>
          </a:p>
          <a:p>
            <a:r>
              <a:rPr lang="en-US" sz="1200" kern="1200" baseline="0" dirty="0" smtClean="0">
                <a:solidFill>
                  <a:schemeClr val="tx1"/>
                </a:solidFill>
                <a:latin typeface="+mn-lt"/>
                <a:ea typeface="+mn-ea"/>
                <a:cs typeface="+mn-cs"/>
              </a:rPr>
              <a:t>measurement and control tools may be added to the OS.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Fixes: Any OS has faults. These are discovered over the course of time and</a:t>
            </a:r>
          </a:p>
          <a:p>
            <a:r>
              <a:rPr lang="en-US" sz="1200" kern="1200" baseline="0" dirty="0" smtClean="0">
                <a:solidFill>
                  <a:schemeClr val="tx1"/>
                </a:solidFill>
                <a:latin typeface="+mn-lt"/>
                <a:ea typeface="+mn-ea"/>
                <a:cs typeface="+mn-cs"/>
              </a:rPr>
              <a:t>fixes are made. Of course, the fix may introduce new faults.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need to change an OS regularly places certain requirements on its design.</a:t>
            </a:r>
          </a:p>
          <a:p>
            <a:r>
              <a:rPr lang="en-US" sz="1200" kern="1200" baseline="0" dirty="0" smtClean="0">
                <a:solidFill>
                  <a:schemeClr val="tx1"/>
                </a:solidFill>
                <a:latin typeface="+mn-lt"/>
                <a:ea typeface="+mn-ea"/>
                <a:cs typeface="+mn-cs"/>
              </a:rPr>
              <a:t>An obvious statement is that the system should be modular in construction, with</a:t>
            </a:r>
          </a:p>
          <a:p>
            <a:r>
              <a:rPr lang="en-US" sz="1200" kern="1200" baseline="0" dirty="0" smtClean="0">
                <a:solidFill>
                  <a:schemeClr val="tx1"/>
                </a:solidFill>
                <a:latin typeface="+mn-lt"/>
                <a:ea typeface="+mn-ea"/>
                <a:cs typeface="+mn-cs"/>
              </a:rPr>
              <a:t>clearly defined interfaces between the modules, and that it should be well documented.</a:t>
            </a:r>
          </a:p>
          <a:p>
            <a:r>
              <a:rPr lang="en-US" sz="1200" kern="1200" baseline="0" dirty="0" smtClean="0">
                <a:solidFill>
                  <a:schemeClr val="tx1"/>
                </a:solidFill>
                <a:latin typeface="+mn-lt"/>
                <a:ea typeface="+mn-ea"/>
                <a:cs typeface="+mn-cs"/>
              </a:rPr>
              <a:t>For large programs, such as the typical contemporary OS, what might be</a:t>
            </a:r>
          </a:p>
          <a:p>
            <a:r>
              <a:rPr lang="en-US" sz="1200" kern="1200" baseline="0" dirty="0" smtClean="0">
                <a:solidFill>
                  <a:schemeClr val="tx1"/>
                </a:solidFill>
                <a:latin typeface="+mn-lt"/>
                <a:ea typeface="+mn-ea"/>
                <a:cs typeface="+mn-cs"/>
              </a:rPr>
              <a:t>referred to as straightforward modularization is inadequate [DENN80a]. That is,</a:t>
            </a:r>
          </a:p>
          <a:p>
            <a:r>
              <a:rPr lang="en-US" sz="1200" kern="1200" baseline="0" dirty="0" smtClean="0">
                <a:solidFill>
                  <a:schemeClr val="tx1"/>
                </a:solidFill>
                <a:latin typeface="+mn-lt"/>
                <a:ea typeface="+mn-ea"/>
                <a:cs typeface="+mn-cs"/>
              </a:rPr>
              <a:t>much more must be done than simply partitioning a program into modules. We</a:t>
            </a:r>
          </a:p>
          <a:p>
            <a:r>
              <a:rPr lang="en-US" sz="1200" kern="1200" baseline="0" dirty="0" smtClean="0">
                <a:solidFill>
                  <a:schemeClr val="tx1"/>
                </a:solidFill>
                <a:latin typeface="+mn-lt"/>
                <a:ea typeface="+mn-ea"/>
                <a:cs typeface="+mn-cs"/>
              </a:rPr>
              <a:t>return to this topic later in this chapter.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54</a:t>
            </a:fld>
            <a:endParaRPr lang="en-US" dirty="0"/>
          </a:p>
        </p:txBody>
      </p:sp>
    </p:spTree>
    <p:extLst>
      <p:ext uri="{BB962C8B-B14F-4D97-AF65-F5344CB8AC3E}">
        <p14:creationId xmlns:p14="http://schemas.microsoft.com/office/powerpoint/2010/main" val="2128724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smtClean="0"/>
              <a:t>In attempting to understand the key requirements for an OS and the significance of the major features of a contemporary OS, it is useful to consider how operating systems have evolved over the years.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55</a:t>
            </a:fld>
            <a:endParaRPr lang="en-US" dirty="0"/>
          </a:p>
        </p:txBody>
      </p:sp>
    </p:spTree>
    <p:extLst>
      <p:ext uri="{BB962C8B-B14F-4D97-AF65-F5344CB8AC3E}">
        <p14:creationId xmlns:p14="http://schemas.microsoft.com/office/powerpoint/2010/main" val="5136201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With the earliest computers, from the late 1940s to the mid-1950s, the programmer</a:t>
            </a:r>
          </a:p>
          <a:p>
            <a:r>
              <a:rPr lang="en-US" sz="1200" kern="1200" baseline="0" dirty="0" smtClean="0">
                <a:solidFill>
                  <a:schemeClr val="tx1"/>
                </a:solidFill>
                <a:latin typeface="+mn-lt"/>
                <a:ea typeface="+mn-ea"/>
                <a:cs typeface="+mn-cs"/>
              </a:rPr>
              <a:t>interacted directly with the computer hardware; there was no OS. These computers</a:t>
            </a:r>
          </a:p>
          <a:p>
            <a:r>
              <a:rPr lang="en-US" sz="1200" kern="1200" baseline="0" dirty="0" smtClean="0">
                <a:solidFill>
                  <a:schemeClr val="tx1"/>
                </a:solidFill>
                <a:latin typeface="+mn-lt"/>
                <a:ea typeface="+mn-ea"/>
                <a:cs typeface="+mn-cs"/>
              </a:rPr>
              <a:t>were run from a console consisting of display lights, toggle switches, some form of</a:t>
            </a:r>
          </a:p>
          <a:p>
            <a:r>
              <a:rPr lang="en-US" sz="1200" kern="1200" baseline="0" dirty="0" smtClean="0">
                <a:solidFill>
                  <a:schemeClr val="tx1"/>
                </a:solidFill>
                <a:latin typeface="+mn-lt"/>
                <a:ea typeface="+mn-ea"/>
                <a:cs typeface="+mn-cs"/>
              </a:rPr>
              <a:t>input device, and a printer. Programs in machine code were loaded via the input</a:t>
            </a:r>
          </a:p>
          <a:p>
            <a:r>
              <a:rPr lang="en-US" sz="1200" kern="1200" baseline="0" dirty="0" smtClean="0">
                <a:solidFill>
                  <a:schemeClr val="tx1"/>
                </a:solidFill>
                <a:latin typeface="+mn-lt"/>
                <a:ea typeface="+mn-ea"/>
                <a:cs typeface="+mn-cs"/>
              </a:rPr>
              <a:t>device (e.g., a card reader). If an error halted the program, the error condition was</a:t>
            </a:r>
          </a:p>
          <a:p>
            <a:r>
              <a:rPr lang="en-US" sz="1200" kern="1200" baseline="0" dirty="0" smtClean="0">
                <a:solidFill>
                  <a:schemeClr val="tx1"/>
                </a:solidFill>
                <a:latin typeface="+mn-lt"/>
                <a:ea typeface="+mn-ea"/>
                <a:cs typeface="+mn-cs"/>
              </a:rPr>
              <a:t>indicated by the lights. If the program proceeded to a normal completion, the output</a:t>
            </a:r>
          </a:p>
          <a:p>
            <a:r>
              <a:rPr lang="en-US" sz="1200" kern="1200" baseline="0" dirty="0" smtClean="0">
                <a:solidFill>
                  <a:schemeClr val="tx1"/>
                </a:solidFill>
                <a:latin typeface="+mn-lt"/>
                <a:ea typeface="+mn-ea"/>
                <a:cs typeface="+mn-cs"/>
              </a:rPr>
              <a:t>appeared on the printer.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These early systems presented two main problems: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Scheduling : Most installations used a hardcopy sign-up sheet to reserve computer</a:t>
            </a:r>
          </a:p>
          <a:p>
            <a:r>
              <a:rPr lang="en-US" sz="1200" kern="1200" baseline="0" dirty="0" smtClean="0">
                <a:solidFill>
                  <a:schemeClr val="tx1"/>
                </a:solidFill>
                <a:latin typeface="+mn-lt"/>
                <a:ea typeface="+mn-ea"/>
                <a:cs typeface="+mn-cs"/>
              </a:rPr>
              <a:t>time. Typically, a user could sign up for a block of time in multiples of a</a:t>
            </a:r>
          </a:p>
          <a:p>
            <a:r>
              <a:rPr lang="en-US" sz="1200" kern="1200" baseline="0" dirty="0" smtClean="0">
                <a:solidFill>
                  <a:schemeClr val="tx1"/>
                </a:solidFill>
                <a:latin typeface="+mn-lt"/>
                <a:ea typeface="+mn-ea"/>
                <a:cs typeface="+mn-cs"/>
              </a:rPr>
              <a:t>half hour or so. A user might sign up for an hour and finish in 45 minutes; this</a:t>
            </a:r>
          </a:p>
          <a:p>
            <a:r>
              <a:rPr lang="en-US" sz="1200" kern="1200" baseline="0" dirty="0" smtClean="0">
                <a:solidFill>
                  <a:schemeClr val="tx1"/>
                </a:solidFill>
                <a:latin typeface="+mn-lt"/>
                <a:ea typeface="+mn-ea"/>
                <a:cs typeface="+mn-cs"/>
              </a:rPr>
              <a:t>would result in wasted computer processing time. On the other hand, the user</a:t>
            </a:r>
          </a:p>
          <a:p>
            <a:r>
              <a:rPr lang="en-US" sz="1200" kern="1200" baseline="0" dirty="0" smtClean="0">
                <a:solidFill>
                  <a:schemeClr val="tx1"/>
                </a:solidFill>
                <a:latin typeface="+mn-lt"/>
                <a:ea typeface="+mn-ea"/>
                <a:cs typeface="+mn-cs"/>
              </a:rPr>
              <a:t>might run into problems, not finish in the allotted time, and be forced to stop</a:t>
            </a:r>
          </a:p>
          <a:p>
            <a:r>
              <a:rPr lang="en-US" sz="1200" kern="1200" baseline="0" dirty="0" smtClean="0">
                <a:solidFill>
                  <a:schemeClr val="tx1"/>
                </a:solidFill>
                <a:latin typeface="+mn-lt"/>
                <a:ea typeface="+mn-ea"/>
                <a:cs typeface="+mn-cs"/>
              </a:rPr>
              <a:t>before resolving the problem.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Setup time: A single program, called a job , could involve loading the compiler</a:t>
            </a:r>
          </a:p>
          <a:p>
            <a:r>
              <a:rPr lang="en-US" sz="1200" kern="1200" baseline="0" dirty="0" smtClean="0">
                <a:solidFill>
                  <a:schemeClr val="tx1"/>
                </a:solidFill>
                <a:latin typeface="+mn-lt"/>
                <a:ea typeface="+mn-ea"/>
                <a:cs typeface="+mn-cs"/>
              </a:rPr>
              <a:t>plus the high-level language program (source program) into memory,</a:t>
            </a:r>
          </a:p>
          <a:p>
            <a:r>
              <a:rPr lang="en-US" sz="1200" kern="1200" baseline="0" dirty="0" smtClean="0">
                <a:solidFill>
                  <a:schemeClr val="tx1"/>
                </a:solidFill>
                <a:latin typeface="+mn-lt"/>
                <a:ea typeface="+mn-ea"/>
                <a:cs typeface="+mn-cs"/>
              </a:rPr>
              <a:t>saving the compiled program (object program) and then loading and linking</a:t>
            </a:r>
          </a:p>
          <a:p>
            <a:r>
              <a:rPr lang="en-US" sz="1200" kern="1200" baseline="0" dirty="0" smtClean="0">
                <a:solidFill>
                  <a:schemeClr val="tx1"/>
                </a:solidFill>
                <a:latin typeface="+mn-lt"/>
                <a:ea typeface="+mn-ea"/>
                <a:cs typeface="+mn-cs"/>
              </a:rPr>
              <a:t>together the object program and common functions. Each of these steps could</a:t>
            </a:r>
          </a:p>
          <a:p>
            <a:r>
              <a:rPr lang="en-US" sz="1200" kern="1200" baseline="0" dirty="0" smtClean="0">
                <a:solidFill>
                  <a:schemeClr val="tx1"/>
                </a:solidFill>
                <a:latin typeface="+mn-lt"/>
                <a:ea typeface="+mn-ea"/>
                <a:cs typeface="+mn-cs"/>
              </a:rPr>
              <a:t>involve mounting or dismounting tapes or setting up card decks. If an error</a:t>
            </a:r>
          </a:p>
          <a:p>
            <a:r>
              <a:rPr lang="en-US" sz="1200" kern="1200" baseline="0" dirty="0" smtClean="0">
                <a:solidFill>
                  <a:schemeClr val="tx1"/>
                </a:solidFill>
                <a:latin typeface="+mn-lt"/>
                <a:ea typeface="+mn-ea"/>
                <a:cs typeface="+mn-cs"/>
              </a:rPr>
              <a:t>occurred, the hapless user typically had to go back to the beginning of the</a:t>
            </a:r>
          </a:p>
          <a:p>
            <a:r>
              <a:rPr lang="en-US" sz="1200" kern="1200" baseline="0" dirty="0" smtClean="0">
                <a:solidFill>
                  <a:schemeClr val="tx1"/>
                </a:solidFill>
                <a:latin typeface="+mn-lt"/>
                <a:ea typeface="+mn-ea"/>
                <a:cs typeface="+mn-cs"/>
              </a:rPr>
              <a:t>setup sequence. Thus, a considerable amount of time was spent just in setting</a:t>
            </a:r>
          </a:p>
          <a:p>
            <a:r>
              <a:rPr lang="en-US" sz="1200" kern="1200" baseline="0" dirty="0" smtClean="0">
                <a:solidFill>
                  <a:schemeClr val="tx1"/>
                </a:solidFill>
                <a:latin typeface="+mn-lt"/>
                <a:ea typeface="+mn-ea"/>
                <a:cs typeface="+mn-cs"/>
              </a:rPr>
              <a:t>up the program to run.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mode of operation could be termed </a:t>
            </a:r>
            <a:r>
              <a:rPr lang="en-US" sz="1200" i="1" kern="1200" baseline="0" dirty="0" smtClean="0">
                <a:solidFill>
                  <a:schemeClr val="tx1"/>
                </a:solidFill>
                <a:latin typeface="+mn-lt"/>
                <a:ea typeface="+mn-ea"/>
                <a:cs typeface="+mn-cs"/>
              </a:rPr>
              <a:t>serial processing , reflecting the fact</a:t>
            </a:r>
          </a:p>
          <a:p>
            <a:r>
              <a:rPr lang="en-US" sz="1200" kern="1200" baseline="0" dirty="0" smtClean="0">
                <a:solidFill>
                  <a:schemeClr val="tx1"/>
                </a:solidFill>
                <a:latin typeface="+mn-lt"/>
                <a:ea typeface="+mn-ea"/>
                <a:cs typeface="+mn-cs"/>
              </a:rPr>
              <a:t>that users have access to the computer in series. Over time, various system software</a:t>
            </a:r>
          </a:p>
          <a:p>
            <a:r>
              <a:rPr lang="en-US" sz="1200" kern="1200" baseline="0" dirty="0" smtClean="0">
                <a:solidFill>
                  <a:schemeClr val="tx1"/>
                </a:solidFill>
                <a:latin typeface="+mn-lt"/>
                <a:ea typeface="+mn-ea"/>
                <a:cs typeface="+mn-cs"/>
              </a:rPr>
              <a:t>tools were developed to attempt to make serial processing more efficient. These</a:t>
            </a:r>
          </a:p>
          <a:p>
            <a:r>
              <a:rPr lang="en-US" sz="1200" kern="1200" baseline="0" dirty="0" smtClean="0">
                <a:solidFill>
                  <a:schemeClr val="tx1"/>
                </a:solidFill>
                <a:latin typeface="+mn-lt"/>
                <a:ea typeface="+mn-ea"/>
                <a:cs typeface="+mn-cs"/>
              </a:rPr>
              <a:t>include libraries of common functions, linkers, loaders, debuggers, and I/O driver</a:t>
            </a:r>
          </a:p>
          <a:p>
            <a:r>
              <a:rPr lang="en-US" sz="1200" kern="1200" baseline="0" dirty="0" smtClean="0">
                <a:solidFill>
                  <a:schemeClr val="tx1"/>
                </a:solidFill>
                <a:latin typeface="+mn-lt"/>
                <a:ea typeface="+mn-ea"/>
                <a:cs typeface="+mn-cs"/>
              </a:rPr>
              <a:t>routines that were available as common software for all users.</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56</a:t>
            </a:fld>
            <a:endParaRPr lang="en-US" dirty="0"/>
          </a:p>
        </p:txBody>
      </p:sp>
    </p:spTree>
    <p:extLst>
      <p:ext uri="{BB962C8B-B14F-4D97-AF65-F5344CB8AC3E}">
        <p14:creationId xmlns:p14="http://schemas.microsoft.com/office/powerpoint/2010/main" val="795841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Early computers were very expensive, and therefore it was important to maximize</a:t>
            </a:r>
          </a:p>
          <a:p>
            <a:r>
              <a:rPr lang="en-US" sz="1200" kern="1200" baseline="0" dirty="0" smtClean="0">
                <a:solidFill>
                  <a:schemeClr val="tx1"/>
                </a:solidFill>
                <a:latin typeface="+mn-lt"/>
                <a:ea typeface="+mn-ea"/>
                <a:cs typeface="+mn-cs"/>
              </a:rPr>
              <a:t>processor utilization. The wasted time due to scheduling and setup time was</a:t>
            </a:r>
          </a:p>
          <a:p>
            <a:r>
              <a:rPr lang="en-US" sz="1200" kern="1200" baseline="0" dirty="0" smtClean="0">
                <a:solidFill>
                  <a:schemeClr val="tx1"/>
                </a:solidFill>
                <a:latin typeface="+mn-lt"/>
                <a:ea typeface="+mn-ea"/>
                <a:cs typeface="+mn-cs"/>
              </a:rPr>
              <a:t>unacceptable.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To improve utilization, the concept of a batch OS was developed. It appears</a:t>
            </a:r>
          </a:p>
          <a:p>
            <a:r>
              <a:rPr lang="en-US" sz="1200" kern="1200" baseline="0" dirty="0" smtClean="0">
                <a:solidFill>
                  <a:schemeClr val="tx1"/>
                </a:solidFill>
                <a:latin typeface="+mn-lt"/>
                <a:ea typeface="+mn-ea"/>
                <a:cs typeface="+mn-cs"/>
              </a:rPr>
              <a:t>that the first batch OS (and the first OS of any kind) was developed in the mid-1950s</a:t>
            </a:r>
          </a:p>
          <a:p>
            <a:r>
              <a:rPr lang="en-US" sz="1200" kern="1200" baseline="0" dirty="0" smtClean="0">
                <a:solidFill>
                  <a:schemeClr val="tx1"/>
                </a:solidFill>
                <a:latin typeface="+mn-lt"/>
                <a:ea typeface="+mn-ea"/>
                <a:cs typeface="+mn-cs"/>
              </a:rPr>
              <a:t>by General Motors for use on an IBM 701 [WEIZ81]. The concept was subsequently</a:t>
            </a:r>
          </a:p>
          <a:p>
            <a:r>
              <a:rPr lang="en-US" sz="1200" kern="1200" baseline="0" dirty="0" smtClean="0">
                <a:solidFill>
                  <a:schemeClr val="tx1"/>
                </a:solidFill>
                <a:latin typeface="+mn-lt"/>
                <a:ea typeface="+mn-ea"/>
                <a:cs typeface="+mn-cs"/>
              </a:rPr>
              <a:t>refined and implemented on the IBM 704 by a number of IBM customers. By the</a:t>
            </a:r>
          </a:p>
          <a:p>
            <a:r>
              <a:rPr lang="en-US" sz="1200" kern="1200" baseline="0" dirty="0" smtClean="0">
                <a:solidFill>
                  <a:schemeClr val="tx1"/>
                </a:solidFill>
                <a:latin typeface="+mn-lt"/>
                <a:ea typeface="+mn-ea"/>
                <a:cs typeface="+mn-cs"/>
              </a:rPr>
              <a:t>early 1960s, a number of vendors had developed batch operating systems for their</a:t>
            </a:r>
          </a:p>
          <a:p>
            <a:r>
              <a:rPr lang="en-US" sz="1200" kern="1200" baseline="0" dirty="0" smtClean="0">
                <a:solidFill>
                  <a:schemeClr val="tx1"/>
                </a:solidFill>
                <a:latin typeface="+mn-lt"/>
                <a:ea typeface="+mn-ea"/>
                <a:cs typeface="+mn-cs"/>
              </a:rPr>
              <a:t>computer systems. IBSYS, the IBM OS for the 7090/7094 computers, is particularly</a:t>
            </a:r>
          </a:p>
          <a:p>
            <a:r>
              <a:rPr lang="en-US" sz="1200" kern="1200" baseline="0" dirty="0" smtClean="0">
                <a:solidFill>
                  <a:schemeClr val="tx1"/>
                </a:solidFill>
                <a:latin typeface="+mn-lt"/>
                <a:ea typeface="+mn-ea"/>
                <a:cs typeface="+mn-cs"/>
              </a:rPr>
              <a:t>notable because of its widespread influence on other systems.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central idea behind the simple batch-processing scheme is the use of a</a:t>
            </a:r>
          </a:p>
          <a:p>
            <a:r>
              <a:rPr lang="en-US" sz="1200" kern="1200" baseline="0" dirty="0" smtClean="0">
                <a:solidFill>
                  <a:schemeClr val="tx1"/>
                </a:solidFill>
                <a:latin typeface="+mn-lt"/>
                <a:ea typeface="+mn-ea"/>
                <a:cs typeface="+mn-cs"/>
              </a:rPr>
              <a:t>piece of software known as the </a:t>
            </a:r>
            <a:r>
              <a:rPr lang="en-US" sz="1200" b="1" kern="1200" baseline="0" dirty="0" smtClean="0">
                <a:solidFill>
                  <a:schemeClr val="tx1"/>
                </a:solidFill>
                <a:latin typeface="+mn-lt"/>
                <a:ea typeface="+mn-ea"/>
                <a:cs typeface="+mn-cs"/>
              </a:rPr>
              <a:t>monitor . With this type of OS, the user no longer has</a:t>
            </a:r>
          </a:p>
          <a:p>
            <a:r>
              <a:rPr lang="en-US" sz="1200" kern="1200" baseline="0" dirty="0" smtClean="0">
                <a:solidFill>
                  <a:schemeClr val="tx1"/>
                </a:solidFill>
                <a:latin typeface="+mn-lt"/>
                <a:ea typeface="+mn-ea"/>
                <a:cs typeface="+mn-cs"/>
              </a:rPr>
              <a:t>direct access to the processor. Instead, the user submits the job on cards or tape to a</a:t>
            </a:r>
          </a:p>
          <a:p>
            <a:r>
              <a:rPr lang="en-US" sz="1200" kern="1200" baseline="0" dirty="0" smtClean="0">
                <a:solidFill>
                  <a:schemeClr val="tx1"/>
                </a:solidFill>
                <a:latin typeface="+mn-lt"/>
                <a:ea typeface="+mn-ea"/>
                <a:cs typeface="+mn-cs"/>
              </a:rPr>
              <a:t>computer operator, who batches the jobs together sequentially and places the entire</a:t>
            </a:r>
          </a:p>
          <a:p>
            <a:r>
              <a:rPr lang="en-US" sz="1200" kern="1200" baseline="0" dirty="0" smtClean="0">
                <a:solidFill>
                  <a:schemeClr val="tx1"/>
                </a:solidFill>
                <a:latin typeface="+mn-lt"/>
                <a:ea typeface="+mn-ea"/>
                <a:cs typeface="+mn-cs"/>
              </a:rPr>
              <a:t>batch on an input device, for use by the monitor. Each program is constructed to</a:t>
            </a:r>
          </a:p>
          <a:p>
            <a:r>
              <a:rPr lang="en-US" sz="1200" kern="1200" baseline="0" dirty="0" smtClean="0">
                <a:solidFill>
                  <a:schemeClr val="tx1"/>
                </a:solidFill>
                <a:latin typeface="+mn-lt"/>
                <a:ea typeface="+mn-ea"/>
                <a:cs typeface="+mn-cs"/>
              </a:rPr>
              <a:t>branch back to the monitor when it completes processing, at which point the monitor</a:t>
            </a:r>
          </a:p>
          <a:p>
            <a:r>
              <a:rPr lang="en-US" sz="1200" kern="1200" baseline="0" dirty="0" smtClean="0">
                <a:solidFill>
                  <a:schemeClr val="tx1"/>
                </a:solidFill>
                <a:latin typeface="+mn-lt"/>
                <a:ea typeface="+mn-ea"/>
                <a:cs typeface="+mn-cs"/>
              </a:rPr>
              <a:t>automatically begins loading the next program.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57</a:t>
            </a:fld>
            <a:endParaRPr lang="en-US" dirty="0"/>
          </a:p>
        </p:txBody>
      </p:sp>
    </p:spTree>
    <p:extLst>
      <p:ext uri="{BB962C8B-B14F-4D97-AF65-F5344CB8AC3E}">
        <p14:creationId xmlns:p14="http://schemas.microsoft.com/office/powerpoint/2010/main" val="13880147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smtClean="0">
                <a:solidFill>
                  <a:schemeClr val="tx1"/>
                </a:solidFill>
                <a:latin typeface="+mn-lt"/>
                <a:ea typeface="+mn-ea"/>
                <a:cs typeface="+mn-cs"/>
              </a:rPr>
              <a:t>Monitor point of view: The monitor controls the sequence of events. For this</a:t>
            </a:r>
          </a:p>
          <a:p>
            <a:r>
              <a:rPr lang="en-US" sz="1200" kern="1200" baseline="0" dirty="0" smtClean="0">
                <a:solidFill>
                  <a:schemeClr val="tx1"/>
                </a:solidFill>
                <a:latin typeface="+mn-lt"/>
                <a:ea typeface="+mn-ea"/>
                <a:cs typeface="+mn-cs"/>
              </a:rPr>
              <a:t>to be so, much of the monitor must always be in main memory and available</a:t>
            </a:r>
          </a:p>
          <a:p>
            <a:r>
              <a:rPr lang="en-US" sz="1200" kern="1200" baseline="0" dirty="0" smtClean="0">
                <a:solidFill>
                  <a:schemeClr val="tx1"/>
                </a:solidFill>
                <a:latin typeface="+mn-lt"/>
                <a:ea typeface="+mn-ea"/>
                <a:cs typeface="+mn-cs"/>
              </a:rPr>
              <a:t>for execution ( Figure 2.3 ). That portion is referred to as the </a:t>
            </a:r>
            <a:r>
              <a:rPr lang="en-US" sz="1200" b="1" kern="1200" baseline="0" dirty="0" smtClean="0">
                <a:solidFill>
                  <a:schemeClr val="tx1"/>
                </a:solidFill>
                <a:latin typeface="+mn-lt"/>
                <a:ea typeface="+mn-ea"/>
                <a:cs typeface="+mn-cs"/>
              </a:rPr>
              <a:t>resident monitor .</a:t>
            </a:r>
          </a:p>
          <a:p>
            <a:r>
              <a:rPr lang="en-US" sz="1200" kern="1200" baseline="0" dirty="0" smtClean="0">
                <a:solidFill>
                  <a:schemeClr val="tx1"/>
                </a:solidFill>
                <a:latin typeface="+mn-lt"/>
                <a:ea typeface="+mn-ea"/>
                <a:cs typeface="+mn-cs"/>
              </a:rPr>
              <a:t>The rest of the monitor consists of utilities and common functions that are</a:t>
            </a:r>
          </a:p>
          <a:p>
            <a:r>
              <a:rPr lang="en-US" sz="1200" kern="1200" baseline="0" dirty="0" smtClean="0">
                <a:solidFill>
                  <a:schemeClr val="tx1"/>
                </a:solidFill>
                <a:latin typeface="+mn-lt"/>
                <a:ea typeface="+mn-ea"/>
                <a:cs typeface="+mn-cs"/>
              </a:rPr>
              <a:t>loaded as subroutines to the user program at the beginning of any job that</a:t>
            </a:r>
          </a:p>
          <a:p>
            <a:r>
              <a:rPr lang="en-US" sz="1200" kern="1200" baseline="0" dirty="0" smtClean="0">
                <a:solidFill>
                  <a:schemeClr val="tx1"/>
                </a:solidFill>
                <a:latin typeface="+mn-lt"/>
                <a:ea typeface="+mn-ea"/>
                <a:cs typeface="+mn-cs"/>
              </a:rPr>
              <a:t>requires them. The monitor reads in jobs one at a time from the input device</a:t>
            </a:r>
          </a:p>
          <a:p>
            <a:r>
              <a:rPr lang="en-US" sz="1200" kern="1200" baseline="0" dirty="0" smtClean="0">
                <a:solidFill>
                  <a:schemeClr val="tx1"/>
                </a:solidFill>
                <a:latin typeface="+mn-lt"/>
                <a:ea typeface="+mn-ea"/>
                <a:cs typeface="+mn-cs"/>
              </a:rPr>
              <a:t>(typically a card reader or magnetic tape drive). As it is read in, the current job</a:t>
            </a:r>
          </a:p>
          <a:p>
            <a:r>
              <a:rPr lang="en-US" sz="1200" kern="1200" baseline="0" dirty="0" smtClean="0">
                <a:solidFill>
                  <a:schemeClr val="tx1"/>
                </a:solidFill>
                <a:latin typeface="+mn-lt"/>
                <a:ea typeface="+mn-ea"/>
                <a:cs typeface="+mn-cs"/>
              </a:rPr>
              <a:t>is placed in the user program area, and control is passed to this job. When the</a:t>
            </a:r>
          </a:p>
          <a:p>
            <a:r>
              <a:rPr lang="en-US" sz="1200" kern="1200" baseline="0" dirty="0" smtClean="0">
                <a:solidFill>
                  <a:schemeClr val="tx1"/>
                </a:solidFill>
                <a:latin typeface="+mn-lt"/>
                <a:ea typeface="+mn-ea"/>
                <a:cs typeface="+mn-cs"/>
              </a:rPr>
              <a:t>job is completed, it returns control to the monitor, which immediately reads</a:t>
            </a:r>
          </a:p>
          <a:p>
            <a:r>
              <a:rPr lang="en-US" sz="1200" kern="1200" baseline="0" dirty="0" smtClean="0">
                <a:solidFill>
                  <a:schemeClr val="tx1"/>
                </a:solidFill>
                <a:latin typeface="+mn-lt"/>
                <a:ea typeface="+mn-ea"/>
                <a:cs typeface="+mn-cs"/>
              </a:rPr>
              <a:t>in the next job. The results of each job are sent to an output device, such as a</a:t>
            </a:r>
          </a:p>
          <a:p>
            <a:r>
              <a:rPr lang="en-US" sz="1200" kern="1200" baseline="0" dirty="0" smtClean="0">
                <a:solidFill>
                  <a:schemeClr val="tx1"/>
                </a:solidFill>
                <a:latin typeface="+mn-lt"/>
                <a:ea typeface="+mn-ea"/>
                <a:cs typeface="+mn-cs"/>
              </a:rPr>
              <a:t>printer, for delivery to the user.</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58</a:t>
            </a:fld>
            <a:endParaRPr lang="en-US" dirty="0"/>
          </a:p>
        </p:txBody>
      </p:sp>
    </p:spTree>
    <p:extLst>
      <p:ext uri="{BB962C8B-B14F-4D97-AF65-F5344CB8AC3E}">
        <p14:creationId xmlns:p14="http://schemas.microsoft.com/office/powerpoint/2010/main" val="20246772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smtClean="0">
                <a:solidFill>
                  <a:schemeClr val="tx1"/>
                </a:solidFill>
                <a:latin typeface="+mn-lt"/>
                <a:ea typeface="+mn-ea"/>
                <a:cs typeface="+mn-cs"/>
              </a:rPr>
              <a:t>Processor point of view: At a certain point, the processor is executing instructions</a:t>
            </a:r>
          </a:p>
          <a:p>
            <a:r>
              <a:rPr lang="en-US" sz="1200" kern="1200" baseline="0" dirty="0" smtClean="0">
                <a:solidFill>
                  <a:schemeClr val="tx1"/>
                </a:solidFill>
                <a:latin typeface="+mn-lt"/>
                <a:ea typeface="+mn-ea"/>
                <a:cs typeface="+mn-cs"/>
              </a:rPr>
              <a:t>from the portion of main memory containing the monitor. These</a:t>
            </a:r>
          </a:p>
          <a:p>
            <a:r>
              <a:rPr lang="en-US" sz="1200" kern="1200" baseline="0" dirty="0" smtClean="0">
                <a:solidFill>
                  <a:schemeClr val="tx1"/>
                </a:solidFill>
                <a:latin typeface="+mn-lt"/>
                <a:ea typeface="+mn-ea"/>
                <a:cs typeface="+mn-cs"/>
              </a:rPr>
              <a:t>instructions cause the next job to be read into another portion of main</a:t>
            </a:r>
          </a:p>
          <a:p>
            <a:r>
              <a:rPr lang="en-US" sz="1200" kern="1200" baseline="0" dirty="0" smtClean="0">
                <a:solidFill>
                  <a:schemeClr val="tx1"/>
                </a:solidFill>
                <a:latin typeface="+mn-lt"/>
                <a:ea typeface="+mn-ea"/>
                <a:cs typeface="+mn-cs"/>
              </a:rPr>
              <a:t>memory. Once a job has been read in, the processor will encounter a branch</a:t>
            </a:r>
          </a:p>
          <a:p>
            <a:r>
              <a:rPr lang="en-US" sz="1200" kern="1200" baseline="0" dirty="0" smtClean="0">
                <a:solidFill>
                  <a:schemeClr val="tx1"/>
                </a:solidFill>
                <a:latin typeface="+mn-lt"/>
                <a:ea typeface="+mn-ea"/>
                <a:cs typeface="+mn-cs"/>
              </a:rPr>
              <a:t>instruction in the monitor that instructs the processor to continue execution</a:t>
            </a:r>
          </a:p>
          <a:p>
            <a:r>
              <a:rPr lang="en-US" sz="1200" kern="1200" baseline="0" dirty="0" smtClean="0">
                <a:solidFill>
                  <a:schemeClr val="tx1"/>
                </a:solidFill>
                <a:latin typeface="+mn-lt"/>
                <a:ea typeface="+mn-ea"/>
                <a:cs typeface="+mn-cs"/>
              </a:rPr>
              <a:t>at the start of the user program. The processor will then execute the instructions</a:t>
            </a:r>
          </a:p>
          <a:p>
            <a:r>
              <a:rPr lang="en-US" sz="1200" kern="1200" baseline="0" dirty="0" smtClean="0">
                <a:solidFill>
                  <a:schemeClr val="tx1"/>
                </a:solidFill>
                <a:latin typeface="+mn-lt"/>
                <a:ea typeface="+mn-ea"/>
                <a:cs typeface="+mn-cs"/>
              </a:rPr>
              <a:t>in the user program until it encounters an ending or error condition.</a:t>
            </a:r>
          </a:p>
          <a:p>
            <a:r>
              <a:rPr lang="en-US" sz="1200" kern="1200" baseline="0" dirty="0" smtClean="0">
                <a:solidFill>
                  <a:schemeClr val="tx1"/>
                </a:solidFill>
                <a:latin typeface="+mn-lt"/>
                <a:ea typeface="+mn-ea"/>
                <a:cs typeface="+mn-cs"/>
              </a:rPr>
              <a:t>Either event causes the processor to fetch its next instruction from the monitor</a:t>
            </a:r>
          </a:p>
          <a:p>
            <a:r>
              <a:rPr lang="en-US" sz="1200" kern="1200" baseline="0" dirty="0" smtClean="0">
                <a:solidFill>
                  <a:schemeClr val="tx1"/>
                </a:solidFill>
                <a:latin typeface="+mn-lt"/>
                <a:ea typeface="+mn-ea"/>
                <a:cs typeface="+mn-cs"/>
              </a:rPr>
              <a:t>program. Thus the phrase “control is passed to a job” simply means that</a:t>
            </a:r>
          </a:p>
          <a:p>
            <a:r>
              <a:rPr lang="en-US" sz="1200" kern="1200" baseline="0" dirty="0" smtClean="0">
                <a:solidFill>
                  <a:schemeClr val="tx1"/>
                </a:solidFill>
                <a:latin typeface="+mn-lt"/>
                <a:ea typeface="+mn-ea"/>
                <a:cs typeface="+mn-cs"/>
              </a:rPr>
              <a:t>the processor is now fetching and executing instructions in a user program,</a:t>
            </a:r>
          </a:p>
          <a:p>
            <a:r>
              <a:rPr lang="en-US" sz="1200" kern="1200" baseline="0" dirty="0" smtClean="0">
                <a:solidFill>
                  <a:schemeClr val="tx1"/>
                </a:solidFill>
                <a:latin typeface="+mn-lt"/>
                <a:ea typeface="+mn-ea"/>
                <a:cs typeface="+mn-cs"/>
              </a:rPr>
              <a:t>and “control is returned to the monitor” means that the processor is now</a:t>
            </a:r>
          </a:p>
          <a:p>
            <a:r>
              <a:rPr lang="en-US" sz="1200" kern="1200" baseline="0" dirty="0" smtClean="0">
                <a:solidFill>
                  <a:schemeClr val="tx1"/>
                </a:solidFill>
                <a:latin typeface="+mn-lt"/>
                <a:ea typeface="+mn-ea"/>
                <a:cs typeface="+mn-cs"/>
              </a:rPr>
              <a:t>fetching and executing instructions from the monitor program.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59</a:t>
            </a:fld>
            <a:endParaRPr lang="en-US" dirty="0"/>
          </a:p>
        </p:txBody>
      </p:sp>
    </p:spTree>
    <p:extLst>
      <p:ext uri="{BB962C8B-B14F-4D97-AF65-F5344CB8AC3E}">
        <p14:creationId xmlns:p14="http://schemas.microsoft.com/office/powerpoint/2010/main" val="13800530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monitor performs a scheduling function: A batch of jobs is queued up,</a:t>
            </a:r>
          </a:p>
          <a:p>
            <a:r>
              <a:rPr lang="en-US" sz="1200" kern="1200" baseline="0" dirty="0" smtClean="0">
                <a:solidFill>
                  <a:schemeClr val="tx1"/>
                </a:solidFill>
                <a:latin typeface="+mn-lt"/>
                <a:ea typeface="+mn-ea"/>
                <a:cs typeface="+mn-cs"/>
              </a:rPr>
              <a:t>and jobs are executed as rapidly as possible, with no intervening idle time. The monitor</a:t>
            </a:r>
          </a:p>
          <a:p>
            <a:r>
              <a:rPr lang="en-US" sz="1200" kern="1200" baseline="0" dirty="0" smtClean="0">
                <a:solidFill>
                  <a:schemeClr val="tx1"/>
                </a:solidFill>
                <a:latin typeface="+mn-lt"/>
                <a:ea typeface="+mn-ea"/>
                <a:cs typeface="+mn-cs"/>
              </a:rPr>
              <a:t>improves job setup time as well. With each job, instructions are included in a</a:t>
            </a:r>
          </a:p>
          <a:p>
            <a:r>
              <a:rPr lang="en-US" sz="1200" kern="1200" baseline="0" dirty="0" smtClean="0">
                <a:solidFill>
                  <a:schemeClr val="tx1"/>
                </a:solidFill>
                <a:latin typeface="+mn-lt"/>
                <a:ea typeface="+mn-ea"/>
                <a:cs typeface="+mn-cs"/>
              </a:rPr>
              <a:t>primitive form of </a:t>
            </a:r>
            <a:r>
              <a:rPr lang="en-US" sz="1200" b="1" kern="1200" baseline="0" dirty="0" smtClean="0">
                <a:solidFill>
                  <a:schemeClr val="tx1"/>
                </a:solidFill>
                <a:latin typeface="+mn-lt"/>
                <a:ea typeface="+mn-ea"/>
                <a:cs typeface="+mn-cs"/>
              </a:rPr>
              <a:t>job control language (JCL) . This is a special type of programming</a:t>
            </a:r>
          </a:p>
          <a:p>
            <a:r>
              <a:rPr lang="en-US" sz="1200" kern="1200" baseline="0" dirty="0" smtClean="0">
                <a:solidFill>
                  <a:schemeClr val="tx1"/>
                </a:solidFill>
                <a:latin typeface="+mn-lt"/>
                <a:ea typeface="+mn-ea"/>
                <a:cs typeface="+mn-cs"/>
              </a:rPr>
              <a:t>language used to provide instructions to the monitor. A simple example is that of a</a:t>
            </a:r>
          </a:p>
          <a:p>
            <a:r>
              <a:rPr lang="en-US" sz="1200" kern="1200" baseline="0" dirty="0" smtClean="0">
                <a:solidFill>
                  <a:schemeClr val="tx1"/>
                </a:solidFill>
                <a:latin typeface="+mn-lt"/>
                <a:ea typeface="+mn-ea"/>
                <a:cs typeface="+mn-cs"/>
              </a:rPr>
              <a:t>user submitting a program written in the programming language FORTRAN plus</a:t>
            </a:r>
          </a:p>
          <a:p>
            <a:r>
              <a:rPr lang="en-US" sz="1200" kern="1200" baseline="0" dirty="0" smtClean="0">
                <a:solidFill>
                  <a:schemeClr val="tx1"/>
                </a:solidFill>
                <a:latin typeface="+mn-lt"/>
                <a:ea typeface="+mn-ea"/>
                <a:cs typeface="+mn-cs"/>
              </a:rPr>
              <a:t>some data to be used by the program. All FORTRAN instructions and data are on a</a:t>
            </a:r>
          </a:p>
          <a:p>
            <a:r>
              <a:rPr lang="en-US" sz="1200" kern="1200" baseline="0" dirty="0" smtClean="0">
                <a:solidFill>
                  <a:schemeClr val="tx1"/>
                </a:solidFill>
                <a:latin typeface="+mn-lt"/>
                <a:ea typeface="+mn-ea"/>
                <a:cs typeface="+mn-cs"/>
              </a:rPr>
              <a:t>separate punched card or a separate record on tape. In addition to FORTRAN and</a:t>
            </a:r>
          </a:p>
          <a:p>
            <a:r>
              <a:rPr lang="en-US" sz="1200" kern="1200" baseline="0" dirty="0" smtClean="0">
                <a:solidFill>
                  <a:schemeClr val="tx1"/>
                </a:solidFill>
                <a:latin typeface="+mn-lt"/>
                <a:ea typeface="+mn-ea"/>
                <a:cs typeface="+mn-cs"/>
              </a:rPr>
              <a:t>data lines, the job includes job control instructions, which are denoted by the beginning</a:t>
            </a:r>
          </a:p>
          <a:p>
            <a:r>
              <a:rPr lang="en-US" sz="1200" kern="1200" baseline="0" dirty="0" smtClean="0">
                <a:solidFill>
                  <a:schemeClr val="tx1"/>
                </a:solidFill>
                <a:latin typeface="+mn-lt"/>
                <a:ea typeface="+mn-ea"/>
                <a:cs typeface="+mn-cs"/>
              </a:rPr>
              <a:t>$.</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60</a:t>
            </a:fld>
            <a:endParaRPr lang="en-US" dirty="0"/>
          </a:p>
        </p:txBody>
      </p:sp>
    </p:spTree>
    <p:extLst>
      <p:ext uri="{BB962C8B-B14F-4D97-AF65-F5344CB8AC3E}">
        <p14:creationId xmlns:p14="http://schemas.microsoft.com/office/powerpoint/2010/main" val="2105191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The monitor, or batch OS, is simply a computer program. It relies on the ability</a:t>
            </a:r>
          </a:p>
          <a:p>
            <a:r>
              <a:rPr lang="en-US" sz="1200" kern="1200" baseline="0" dirty="0" smtClean="0">
                <a:solidFill>
                  <a:schemeClr val="tx1"/>
                </a:solidFill>
                <a:latin typeface="+mn-lt"/>
                <a:ea typeface="+mn-ea"/>
                <a:cs typeface="+mn-cs"/>
              </a:rPr>
              <a:t>of the processor to fetch instructions from various portions of main memory to</a:t>
            </a:r>
          </a:p>
          <a:p>
            <a:r>
              <a:rPr lang="en-US" sz="1200" kern="1200" baseline="0" dirty="0" smtClean="0">
                <a:solidFill>
                  <a:schemeClr val="tx1"/>
                </a:solidFill>
                <a:latin typeface="+mn-lt"/>
                <a:ea typeface="+mn-ea"/>
                <a:cs typeface="+mn-cs"/>
              </a:rPr>
              <a:t>alternately seize and relinquish control. Certain other hardware features are also</a:t>
            </a:r>
          </a:p>
          <a:p>
            <a:r>
              <a:rPr lang="en-US" sz="1200" kern="1200" baseline="0" dirty="0" smtClean="0">
                <a:solidFill>
                  <a:schemeClr val="tx1"/>
                </a:solidFill>
                <a:latin typeface="+mn-lt"/>
                <a:ea typeface="+mn-ea"/>
                <a:cs typeface="+mn-cs"/>
              </a:rPr>
              <a:t>desirable: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Memory protection: While the user program is executing, it must not alter the</a:t>
            </a:r>
          </a:p>
          <a:p>
            <a:r>
              <a:rPr lang="en-US" sz="1200" kern="1200" baseline="0" dirty="0" smtClean="0">
                <a:solidFill>
                  <a:schemeClr val="tx1"/>
                </a:solidFill>
                <a:latin typeface="+mn-lt"/>
                <a:ea typeface="+mn-ea"/>
                <a:cs typeface="+mn-cs"/>
              </a:rPr>
              <a:t>memory area containing the monitor. If such an attempt is made, the processor</a:t>
            </a:r>
          </a:p>
          <a:p>
            <a:r>
              <a:rPr lang="en-US" sz="1200" kern="1200" baseline="0" dirty="0" smtClean="0">
                <a:solidFill>
                  <a:schemeClr val="tx1"/>
                </a:solidFill>
                <a:latin typeface="+mn-lt"/>
                <a:ea typeface="+mn-ea"/>
                <a:cs typeface="+mn-cs"/>
              </a:rPr>
              <a:t>hardware should detect an error and transfer control to the monitor. The</a:t>
            </a:r>
          </a:p>
          <a:p>
            <a:r>
              <a:rPr lang="en-US" sz="1200" kern="1200" baseline="0" dirty="0" smtClean="0">
                <a:solidFill>
                  <a:schemeClr val="tx1"/>
                </a:solidFill>
                <a:latin typeface="+mn-lt"/>
                <a:ea typeface="+mn-ea"/>
                <a:cs typeface="+mn-cs"/>
              </a:rPr>
              <a:t>monitor would then abort the job, print out an error message, and load in the</a:t>
            </a:r>
          </a:p>
          <a:p>
            <a:r>
              <a:rPr lang="en-US" sz="1200" kern="1200" baseline="0" dirty="0" smtClean="0">
                <a:solidFill>
                  <a:schemeClr val="tx1"/>
                </a:solidFill>
                <a:latin typeface="+mn-lt"/>
                <a:ea typeface="+mn-ea"/>
                <a:cs typeface="+mn-cs"/>
              </a:rPr>
              <a:t>next job.</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Timer: A timer is used to prevent a single job from monopolizing the system.</a:t>
            </a:r>
          </a:p>
          <a:p>
            <a:r>
              <a:rPr lang="en-US" sz="1200" kern="1200" baseline="0" dirty="0" smtClean="0">
                <a:solidFill>
                  <a:schemeClr val="tx1"/>
                </a:solidFill>
                <a:latin typeface="+mn-lt"/>
                <a:ea typeface="+mn-ea"/>
                <a:cs typeface="+mn-cs"/>
              </a:rPr>
              <a:t>The timer is set at the beginning of each job. If the timer expires, the user program</a:t>
            </a:r>
          </a:p>
          <a:p>
            <a:r>
              <a:rPr lang="en-US" sz="1200" kern="1200" baseline="0" dirty="0" smtClean="0">
                <a:solidFill>
                  <a:schemeClr val="tx1"/>
                </a:solidFill>
                <a:latin typeface="+mn-lt"/>
                <a:ea typeface="+mn-ea"/>
                <a:cs typeface="+mn-cs"/>
              </a:rPr>
              <a:t>is stopped, and control returns to the monitor.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Privileged instructions : Certain machine level instructions are designated privileged</a:t>
            </a:r>
          </a:p>
          <a:p>
            <a:r>
              <a:rPr lang="en-US" sz="1200" kern="1200" baseline="0" dirty="0" smtClean="0">
                <a:solidFill>
                  <a:schemeClr val="tx1"/>
                </a:solidFill>
                <a:latin typeface="+mn-lt"/>
                <a:ea typeface="+mn-ea"/>
                <a:cs typeface="+mn-cs"/>
              </a:rPr>
              <a:t>and can be executed only by the monitor. If the processor encounters</a:t>
            </a:r>
          </a:p>
          <a:p>
            <a:r>
              <a:rPr lang="en-US" sz="1200" kern="1200" baseline="0" dirty="0" smtClean="0">
                <a:solidFill>
                  <a:schemeClr val="tx1"/>
                </a:solidFill>
                <a:latin typeface="+mn-lt"/>
                <a:ea typeface="+mn-ea"/>
                <a:cs typeface="+mn-cs"/>
              </a:rPr>
              <a:t>such an instruction while executing a user program, an error occurs causing</a:t>
            </a:r>
          </a:p>
          <a:p>
            <a:r>
              <a:rPr lang="en-US" sz="1200" kern="1200" baseline="0" dirty="0" smtClean="0">
                <a:solidFill>
                  <a:schemeClr val="tx1"/>
                </a:solidFill>
                <a:latin typeface="+mn-lt"/>
                <a:ea typeface="+mn-ea"/>
                <a:cs typeface="+mn-cs"/>
              </a:rPr>
              <a:t>control to be transferred to the monitor. Among the privileged instructions</a:t>
            </a:r>
          </a:p>
          <a:p>
            <a:r>
              <a:rPr lang="en-US" sz="1200" kern="1200" baseline="0" dirty="0" smtClean="0">
                <a:solidFill>
                  <a:schemeClr val="tx1"/>
                </a:solidFill>
                <a:latin typeface="+mn-lt"/>
                <a:ea typeface="+mn-ea"/>
                <a:cs typeface="+mn-cs"/>
              </a:rPr>
              <a:t>are I/O instructions, so that the monitor retains control of all I/O devices. This</a:t>
            </a:r>
          </a:p>
          <a:p>
            <a:r>
              <a:rPr lang="en-US" sz="1200" kern="1200" baseline="0" dirty="0" smtClean="0">
                <a:solidFill>
                  <a:schemeClr val="tx1"/>
                </a:solidFill>
                <a:latin typeface="+mn-lt"/>
                <a:ea typeface="+mn-ea"/>
                <a:cs typeface="+mn-cs"/>
              </a:rPr>
              <a:t>prevents, for example, a user program from accidentally reading job control</a:t>
            </a:r>
          </a:p>
          <a:p>
            <a:r>
              <a:rPr lang="en-US" sz="1200" kern="1200" baseline="0" dirty="0" smtClean="0">
                <a:solidFill>
                  <a:schemeClr val="tx1"/>
                </a:solidFill>
                <a:latin typeface="+mn-lt"/>
                <a:ea typeface="+mn-ea"/>
                <a:cs typeface="+mn-cs"/>
              </a:rPr>
              <a:t>instructions from the next job. If a user program wishes to perform I/O, it must</a:t>
            </a:r>
          </a:p>
          <a:p>
            <a:r>
              <a:rPr lang="en-US" sz="1200" kern="1200" baseline="0" dirty="0" smtClean="0">
                <a:solidFill>
                  <a:schemeClr val="tx1"/>
                </a:solidFill>
                <a:latin typeface="+mn-lt"/>
                <a:ea typeface="+mn-ea"/>
                <a:cs typeface="+mn-cs"/>
              </a:rPr>
              <a:t>request that the monitor perform the operation for it.</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Interrupts : Early computer models did not have this capability. This feature</a:t>
            </a:r>
          </a:p>
          <a:p>
            <a:r>
              <a:rPr lang="en-US" sz="1200" kern="1200" baseline="0" dirty="0" smtClean="0">
                <a:solidFill>
                  <a:schemeClr val="tx1"/>
                </a:solidFill>
                <a:latin typeface="+mn-lt"/>
                <a:ea typeface="+mn-ea"/>
                <a:cs typeface="+mn-cs"/>
              </a:rPr>
              <a:t>gives the OS more flexibility in relinquishing control to and regaining control</a:t>
            </a:r>
          </a:p>
          <a:p>
            <a:r>
              <a:rPr lang="en-US" sz="1200" kern="1200" baseline="0" dirty="0" smtClean="0">
                <a:solidFill>
                  <a:schemeClr val="tx1"/>
                </a:solidFill>
                <a:latin typeface="+mn-lt"/>
                <a:ea typeface="+mn-ea"/>
                <a:cs typeface="+mn-cs"/>
              </a:rPr>
              <a:t>from user programs.</a:t>
            </a:r>
            <a:endParaRPr lang="en-US"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61</a:t>
            </a:fld>
            <a:endParaRPr lang="en-US" dirty="0"/>
          </a:p>
        </p:txBody>
      </p:sp>
    </p:spTree>
    <p:extLst>
      <p:ext uri="{BB962C8B-B14F-4D97-AF65-F5344CB8AC3E}">
        <p14:creationId xmlns:p14="http://schemas.microsoft.com/office/powerpoint/2010/main" val="7755826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Considerations of memory protection and privileged instructions lead to the</a:t>
            </a:r>
          </a:p>
          <a:p>
            <a:r>
              <a:rPr lang="en-US" sz="1200" kern="1200" baseline="0" dirty="0" smtClean="0">
                <a:solidFill>
                  <a:schemeClr val="tx1"/>
                </a:solidFill>
                <a:latin typeface="+mn-lt"/>
                <a:ea typeface="+mn-ea"/>
                <a:cs typeface="+mn-cs"/>
              </a:rPr>
              <a:t>concept of modes of operation. A user program executes in a </a:t>
            </a:r>
            <a:r>
              <a:rPr lang="en-US" sz="1200" b="1" kern="1200" baseline="0" dirty="0" smtClean="0">
                <a:solidFill>
                  <a:schemeClr val="tx1"/>
                </a:solidFill>
                <a:latin typeface="+mn-lt"/>
                <a:ea typeface="+mn-ea"/>
                <a:cs typeface="+mn-cs"/>
              </a:rPr>
              <a:t>user mode , in which</a:t>
            </a:r>
          </a:p>
          <a:p>
            <a:r>
              <a:rPr lang="en-US" sz="1200" kern="1200" baseline="0" dirty="0" smtClean="0">
                <a:solidFill>
                  <a:schemeClr val="tx1"/>
                </a:solidFill>
                <a:latin typeface="+mn-lt"/>
                <a:ea typeface="+mn-ea"/>
                <a:cs typeface="+mn-cs"/>
              </a:rPr>
              <a:t>certain areas of memory are protected from the user’s use and in which certain</a:t>
            </a:r>
          </a:p>
          <a:p>
            <a:r>
              <a:rPr lang="en-US" sz="1200" kern="1200" baseline="0" dirty="0" smtClean="0">
                <a:solidFill>
                  <a:schemeClr val="tx1"/>
                </a:solidFill>
                <a:latin typeface="+mn-lt"/>
                <a:ea typeface="+mn-ea"/>
                <a:cs typeface="+mn-cs"/>
              </a:rPr>
              <a:t>instructions may not be executed. The monitor executes in a system mode, or what</a:t>
            </a:r>
          </a:p>
          <a:p>
            <a:r>
              <a:rPr lang="en-US" sz="1200" kern="1200" baseline="0" dirty="0" smtClean="0">
                <a:solidFill>
                  <a:schemeClr val="tx1"/>
                </a:solidFill>
                <a:latin typeface="+mn-lt"/>
                <a:ea typeface="+mn-ea"/>
                <a:cs typeface="+mn-cs"/>
              </a:rPr>
              <a:t>has come to be called </a:t>
            </a:r>
            <a:r>
              <a:rPr lang="en-US" sz="1200" b="1" kern="1200" baseline="0" dirty="0" smtClean="0">
                <a:solidFill>
                  <a:schemeClr val="tx1"/>
                </a:solidFill>
                <a:latin typeface="+mn-lt"/>
                <a:ea typeface="+mn-ea"/>
                <a:cs typeface="+mn-cs"/>
              </a:rPr>
              <a:t>kernel mode , in which privileged instructions may be executed</a:t>
            </a:r>
          </a:p>
          <a:p>
            <a:r>
              <a:rPr lang="en-US" sz="1200" kern="1200" baseline="0" dirty="0" smtClean="0">
                <a:solidFill>
                  <a:schemeClr val="tx1"/>
                </a:solidFill>
                <a:latin typeface="+mn-lt"/>
                <a:ea typeface="+mn-ea"/>
                <a:cs typeface="+mn-cs"/>
              </a:rPr>
              <a:t>and in which protected areas of memory may be accessed.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Of course, an OS can be built without these features. But computer vendors</a:t>
            </a:r>
          </a:p>
          <a:p>
            <a:r>
              <a:rPr lang="en-US" sz="1200" kern="1200" baseline="0" dirty="0" smtClean="0">
                <a:solidFill>
                  <a:schemeClr val="tx1"/>
                </a:solidFill>
                <a:latin typeface="+mn-lt"/>
                <a:ea typeface="+mn-ea"/>
                <a:cs typeface="+mn-cs"/>
              </a:rPr>
              <a:t>quickly learned that the results were chaos, and so even relatively primitive batch</a:t>
            </a:r>
          </a:p>
          <a:p>
            <a:r>
              <a:rPr lang="en-US" sz="1200" kern="1200" baseline="0" dirty="0" smtClean="0">
                <a:solidFill>
                  <a:schemeClr val="tx1"/>
                </a:solidFill>
                <a:latin typeface="+mn-lt"/>
                <a:ea typeface="+mn-ea"/>
                <a:cs typeface="+mn-cs"/>
              </a:rPr>
              <a:t>operating systems were provided with these hardware features.</a:t>
            </a:r>
          </a:p>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62</a:t>
            </a:fld>
            <a:endParaRPr lang="en-US" dirty="0"/>
          </a:p>
        </p:txBody>
      </p:sp>
    </p:spTree>
    <p:extLst>
      <p:ext uri="{BB962C8B-B14F-4D97-AF65-F5344CB8AC3E}">
        <p14:creationId xmlns:p14="http://schemas.microsoft.com/office/powerpoint/2010/main" val="763468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program to be executed by a processor consists of a set of instructions stored in memory. In its simplest form, instruction processing consists of two steps: The processor reads ( </a:t>
            </a:r>
            <a:r>
              <a:rPr lang="en-US" sz="1200" i="1" kern="1200" baseline="0" dirty="0" smtClean="0">
                <a:solidFill>
                  <a:schemeClr val="tx1"/>
                </a:solidFill>
                <a:latin typeface="+mn-lt"/>
                <a:ea typeface="+mn-ea"/>
                <a:cs typeface="+mn-cs"/>
              </a:rPr>
              <a:t>fetches ) instructions from memory one at a time and executes each </a:t>
            </a:r>
            <a:r>
              <a:rPr lang="en-US" sz="1200" kern="1200" baseline="0" dirty="0" smtClean="0">
                <a:solidFill>
                  <a:schemeClr val="tx1"/>
                </a:solidFill>
                <a:latin typeface="+mn-lt"/>
                <a:ea typeface="+mn-ea"/>
                <a:cs typeface="+mn-cs"/>
              </a:rPr>
              <a:t>instruction. Program execution consists of repeating the process of instruction fetch and instruction execution. Instruction execution may involve several operations and depends on the nature of the instruction.</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extLst>
      <p:ext uri="{BB962C8B-B14F-4D97-AF65-F5344CB8AC3E}">
        <p14:creationId xmlns:p14="http://schemas.microsoft.com/office/powerpoint/2010/main" val="3426183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2.5a illustrates this situation, where we have a single program, referred to as uniprogramming. </a:t>
            </a:r>
          </a:p>
          <a:p>
            <a:r>
              <a:rPr lang="en-US" sz="1200" kern="1200" baseline="0" dirty="0" smtClean="0">
                <a:solidFill>
                  <a:schemeClr val="tx1"/>
                </a:solidFill>
                <a:latin typeface="+mn-lt"/>
                <a:ea typeface="+mn-ea"/>
                <a:cs typeface="+mn-cs"/>
              </a:rPr>
              <a:t>The processor spends a certain amount of time executing, until it reaches an I/O instruction.</a:t>
            </a:r>
          </a:p>
          <a:p>
            <a:r>
              <a:rPr lang="en-US" sz="1200" kern="1200" baseline="0" dirty="0" smtClean="0">
                <a:solidFill>
                  <a:schemeClr val="tx1"/>
                </a:solidFill>
                <a:latin typeface="+mn-lt"/>
                <a:ea typeface="+mn-ea"/>
                <a:cs typeface="+mn-cs"/>
              </a:rPr>
              <a:t>It must then wait until that I/O instruction concludes before proceeding.</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63</a:t>
            </a:fld>
            <a:endParaRPr lang="en-US" dirty="0"/>
          </a:p>
        </p:txBody>
      </p:sp>
    </p:spTree>
    <p:extLst>
      <p:ext uri="{BB962C8B-B14F-4D97-AF65-F5344CB8AC3E}">
        <p14:creationId xmlns:p14="http://schemas.microsoft.com/office/powerpoint/2010/main" val="8788350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This inefficiency is not necessary. We know that there must be enough</a:t>
            </a:r>
          </a:p>
          <a:p>
            <a:r>
              <a:rPr lang="en-US" sz="1200" kern="1200" baseline="0" dirty="0" smtClean="0">
                <a:solidFill>
                  <a:schemeClr val="tx1"/>
                </a:solidFill>
                <a:latin typeface="+mn-lt"/>
                <a:ea typeface="+mn-ea"/>
                <a:cs typeface="+mn-cs"/>
              </a:rPr>
              <a:t>memory to hold the OS (resident monitor) and one user program. Suppose that</a:t>
            </a:r>
          </a:p>
          <a:p>
            <a:r>
              <a:rPr lang="en-US" sz="1200" kern="1200" baseline="0" dirty="0" smtClean="0">
                <a:solidFill>
                  <a:schemeClr val="tx1"/>
                </a:solidFill>
                <a:latin typeface="+mn-lt"/>
                <a:ea typeface="+mn-ea"/>
                <a:cs typeface="+mn-cs"/>
              </a:rPr>
              <a:t>there is room for the OS and two user programs. When one job needs to wait for</a:t>
            </a:r>
          </a:p>
          <a:p>
            <a:r>
              <a:rPr lang="en-US" sz="1200" kern="1200" baseline="0" dirty="0" smtClean="0">
                <a:solidFill>
                  <a:schemeClr val="tx1"/>
                </a:solidFill>
                <a:latin typeface="+mn-lt"/>
                <a:ea typeface="+mn-ea"/>
                <a:cs typeface="+mn-cs"/>
              </a:rPr>
              <a:t>I/O, the processor can switch to the other job, which is likely not waiting for I/O</a:t>
            </a:r>
          </a:p>
          <a:p>
            <a:r>
              <a:rPr lang="en-US" sz="1200" kern="1200" baseline="0" dirty="0" smtClean="0">
                <a:solidFill>
                  <a:schemeClr val="tx1"/>
                </a:solidFill>
                <a:latin typeface="+mn-lt"/>
                <a:ea typeface="+mn-ea"/>
                <a:cs typeface="+mn-cs"/>
              </a:rPr>
              <a:t>( Figure 2.5b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64</a:t>
            </a:fld>
            <a:endParaRPr lang="en-US" dirty="0"/>
          </a:p>
        </p:txBody>
      </p:sp>
    </p:spTree>
    <p:extLst>
      <p:ext uri="{BB962C8B-B14F-4D97-AF65-F5344CB8AC3E}">
        <p14:creationId xmlns:p14="http://schemas.microsoft.com/office/powerpoint/2010/main" val="15587672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Furthermore, we might expand memory to hold three, four, or more</a:t>
            </a:r>
          </a:p>
          <a:p>
            <a:r>
              <a:rPr lang="en-US" sz="1200" kern="1200" baseline="0" dirty="0" smtClean="0">
                <a:solidFill>
                  <a:schemeClr val="tx1"/>
                </a:solidFill>
                <a:latin typeface="+mn-lt"/>
                <a:ea typeface="+mn-ea"/>
                <a:cs typeface="+mn-cs"/>
              </a:rPr>
              <a:t>programs and switch among all of them ( Figure 2.5c ). The approach is known as</a:t>
            </a:r>
          </a:p>
          <a:p>
            <a:r>
              <a:rPr lang="en-US" sz="1200" b="1" kern="1200" baseline="0" dirty="0" smtClean="0">
                <a:solidFill>
                  <a:schemeClr val="tx1"/>
                </a:solidFill>
                <a:latin typeface="+mn-lt"/>
                <a:ea typeface="+mn-ea"/>
                <a:cs typeface="+mn-cs"/>
              </a:rPr>
              <a:t>multiprogramming , or multitasking . It is the central theme of modern operating</a:t>
            </a:r>
          </a:p>
          <a:p>
            <a:r>
              <a:rPr lang="en-US" sz="1200" kern="1200" baseline="0" dirty="0" smtClean="0">
                <a:solidFill>
                  <a:schemeClr val="tx1"/>
                </a:solidFill>
                <a:latin typeface="+mn-lt"/>
                <a:ea typeface="+mn-ea"/>
                <a:cs typeface="+mn-cs"/>
              </a:rPr>
              <a:t>systems.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65</a:t>
            </a:fld>
            <a:endParaRPr lang="en-US" dirty="0"/>
          </a:p>
        </p:txBody>
      </p:sp>
    </p:spTree>
    <p:extLst>
      <p:ext uri="{BB962C8B-B14F-4D97-AF65-F5344CB8AC3E}">
        <p14:creationId xmlns:p14="http://schemas.microsoft.com/office/powerpoint/2010/main" val="11406321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Just as multiprogramming allows the processor to handle multiple batch jobs</a:t>
            </a:r>
          </a:p>
          <a:p>
            <a:r>
              <a:rPr lang="en-US" sz="1200" kern="1200" baseline="0" dirty="0" smtClean="0">
                <a:solidFill>
                  <a:schemeClr val="tx1"/>
                </a:solidFill>
                <a:latin typeface="+mn-lt"/>
                <a:ea typeface="+mn-ea"/>
                <a:cs typeface="+mn-cs"/>
              </a:rPr>
              <a:t>at a time, multiprogramming can also be used to handle multiple interactive jobs. In</a:t>
            </a:r>
          </a:p>
          <a:p>
            <a:r>
              <a:rPr lang="en-US" sz="1200" kern="1200" baseline="0" dirty="0" smtClean="0">
                <a:solidFill>
                  <a:schemeClr val="tx1"/>
                </a:solidFill>
                <a:latin typeface="+mn-lt"/>
                <a:ea typeface="+mn-ea"/>
                <a:cs typeface="+mn-cs"/>
              </a:rPr>
              <a:t>this latter case, the technique is referred to as </a:t>
            </a:r>
            <a:r>
              <a:rPr lang="en-US" sz="1200" b="1" kern="1200" baseline="0" dirty="0" smtClean="0">
                <a:solidFill>
                  <a:schemeClr val="tx1"/>
                </a:solidFill>
                <a:latin typeface="+mn-lt"/>
                <a:ea typeface="+mn-ea"/>
                <a:cs typeface="+mn-cs"/>
              </a:rPr>
              <a:t>time sharing , because processor time is</a:t>
            </a:r>
          </a:p>
          <a:p>
            <a:r>
              <a:rPr lang="en-US" sz="1200" kern="1200" baseline="0" dirty="0" smtClean="0">
                <a:solidFill>
                  <a:schemeClr val="tx1"/>
                </a:solidFill>
                <a:latin typeface="+mn-lt"/>
                <a:ea typeface="+mn-ea"/>
                <a:cs typeface="+mn-cs"/>
              </a:rPr>
              <a:t>shared among multiple users. In a time-sharing system, multiple users simultaneously</a:t>
            </a:r>
          </a:p>
          <a:p>
            <a:r>
              <a:rPr lang="en-US" sz="1200" kern="1200" baseline="0" dirty="0" smtClean="0">
                <a:solidFill>
                  <a:schemeClr val="tx1"/>
                </a:solidFill>
                <a:latin typeface="+mn-lt"/>
                <a:ea typeface="+mn-ea"/>
                <a:cs typeface="+mn-cs"/>
              </a:rPr>
              <a:t>access the system through terminals, with the OS interleaving the execution of each</a:t>
            </a:r>
          </a:p>
          <a:p>
            <a:r>
              <a:rPr lang="en-US" sz="1200" kern="1200" baseline="0" dirty="0" smtClean="0">
                <a:solidFill>
                  <a:schemeClr val="tx1"/>
                </a:solidFill>
                <a:latin typeface="+mn-lt"/>
                <a:ea typeface="+mn-ea"/>
                <a:cs typeface="+mn-cs"/>
              </a:rPr>
              <a:t>user program in a short burst or quantum of computation. Thus, if there are </a:t>
            </a:r>
            <a:r>
              <a:rPr lang="en-US" sz="1200" i="1" kern="1200" baseline="0" dirty="0" smtClean="0">
                <a:solidFill>
                  <a:schemeClr val="tx1"/>
                </a:solidFill>
                <a:latin typeface="+mn-lt"/>
                <a:ea typeface="+mn-ea"/>
                <a:cs typeface="+mn-cs"/>
              </a:rPr>
              <a:t>n users</a:t>
            </a:r>
          </a:p>
          <a:p>
            <a:r>
              <a:rPr lang="en-US" sz="1200" kern="1200" baseline="0" dirty="0" smtClean="0">
                <a:solidFill>
                  <a:schemeClr val="tx1"/>
                </a:solidFill>
                <a:latin typeface="+mn-lt"/>
                <a:ea typeface="+mn-ea"/>
                <a:cs typeface="+mn-cs"/>
              </a:rPr>
              <a:t>actively requesting service at one time, each user will only see on the average 1/ </a:t>
            </a:r>
            <a:r>
              <a:rPr lang="en-US" sz="1200" i="1" kern="1200" baseline="0" dirty="0" smtClean="0">
                <a:solidFill>
                  <a:schemeClr val="tx1"/>
                </a:solidFill>
                <a:latin typeface="+mn-lt"/>
                <a:ea typeface="+mn-ea"/>
                <a:cs typeface="+mn-cs"/>
              </a:rPr>
              <a:t>n</a:t>
            </a:r>
          </a:p>
          <a:p>
            <a:r>
              <a:rPr lang="en-US" sz="1200" kern="1200" baseline="0" dirty="0" smtClean="0">
                <a:solidFill>
                  <a:schemeClr val="tx1"/>
                </a:solidFill>
                <a:latin typeface="+mn-lt"/>
                <a:ea typeface="+mn-ea"/>
                <a:cs typeface="+mn-cs"/>
              </a:rPr>
              <a:t>of the effective computer capacity, not counting OS overhead. However, given the</a:t>
            </a:r>
          </a:p>
          <a:p>
            <a:r>
              <a:rPr lang="en-US" sz="1200" kern="1200" baseline="0" dirty="0" smtClean="0">
                <a:solidFill>
                  <a:schemeClr val="tx1"/>
                </a:solidFill>
                <a:latin typeface="+mn-lt"/>
                <a:ea typeface="+mn-ea"/>
                <a:cs typeface="+mn-cs"/>
              </a:rPr>
              <a:t>relatively slow human reaction time, the response time on a properly designed system</a:t>
            </a:r>
          </a:p>
          <a:p>
            <a:r>
              <a:rPr lang="en-US" sz="1200" kern="1200" baseline="0" dirty="0" smtClean="0">
                <a:solidFill>
                  <a:schemeClr val="tx1"/>
                </a:solidFill>
                <a:latin typeface="+mn-lt"/>
                <a:ea typeface="+mn-ea"/>
                <a:cs typeface="+mn-cs"/>
              </a:rPr>
              <a:t>should be similar to that on a dedicated computer.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66</a:t>
            </a:fld>
            <a:endParaRPr lang="en-US" dirty="0"/>
          </a:p>
        </p:txBody>
      </p:sp>
    </p:spTree>
    <p:extLst>
      <p:ext uri="{BB962C8B-B14F-4D97-AF65-F5344CB8AC3E}">
        <p14:creationId xmlns:p14="http://schemas.microsoft.com/office/powerpoint/2010/main" val="1390505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Both batch processing and time sharing use multiprogramming. The key</a:t>
            </a:r>
          </a:p>
          <a:p>
            <a:r>
              <a:rPr lang="en-US" sz="1200" kern="1200" baseline="0" dirty="0" smtClean="0">
                <a:solidFill>
                  <a:schemeClr val="tx1"/>
                </a:solidFill>
                <a:latin typeface="+mn-lt"/>
                <a:ea typeface="+mn-ea"/>
                <a:cs typeface="+mn-cs"/>
              </a:rPr>
              <a:t>differences are listed in Table 2.3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67</a:t>
            </a:fld>
            <a:endParaRPr lang="en-US" dirty="0"/>
          </a:p>
        </p:txBody>
      </p:sp>
    </p:spTree>
    <p:extLst>
      <p:ext uri="{BB962C8B-B14F-4D97-AF65-F5344CB8AC3E}">
        <p14:creationId xmlns:p14="http://schemas.microsoft.com/office/powerpoint/2010/main" val="9817890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One of the first time-sharing operating systems to be developed was the</a:t>
            </a:r>
          </a:p>
          <a:p>
            <a:r>
              <a:rPr lang="en-US" sz="1200" kern="1200" baseline="0" dirty="0" smtClean="0">
                <a:solidFill>
                  <a:schemeClr val="tx1"/>
                </a:solidFill>
                <a:latin typeface="+mn-lt"/>
                <a:ea typeface="+mn-ea"/>
                <a:cs typeface="+mn-cs"/>
              </a:rPr>
              <a:t>Compatible Time-Sharing System (CTSS) [CORB62], developed at MIT by a</a:t>
            </a:r>
          </a:p>
          <a:p>
            <a:r>
              <a:rPr lang="en-US" sz="1200" kern="1200" baseline="0" dirty="0" smtClean="0">
                <a:solidFill>
                  <a:schemeClr val="tx1"/>
                </a:solidFill>
                <a:latin typeface="+mn-lt"/>
                <a:ea typeface="+mn-ea"/>
                <a:cs typeface="+mn-cs"/>
              </a:rPr>
              <a:t>group known as Project MAC (Machine-Aided Cognition, or Multiple-Access</a:t>
            </a:r>
          </a:p>
          <a:p>
            <a:r>
              <a:rPr lang="en-US" sz="1200" kern="1200" baseline="0" dirty="0" smtClean="0">
                <a:solidFill>
                  <a:schemeClr val="tx1"/>
                </a:solidFill>
                <a:latin typeface="+mn-lt"/>
                <a:ea typeface="+mn-ea"/>
                <a:cs typeface="+mn-cs"/>
              </a:rPr>
              <a:t>Computers). The system was first developed for the IBM 709 in 1961 and later</a:t>
            </a:r>
          </a:p>
          <a:p>
            <a:r>
              <a:rPr lang="en-US" sz="1200" kern="1200" baseline="0" dirty="0" smtClean="0">
                <a:solidFill>
                  <a:schemeClr val="tx1"/>
                </a:solidFill>
                <a:latin typeface="+mn-lt"/>
                <a:ea typeface="+mn-ea"/>
                <a:cs typeface="+mn-cs"/>
              </a:rPr>
              <a:t>transferred to an IBM 7094.</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Compared to later systems, CTSS is primitive. The system ran on a computer</a:t>
            </a:r>
          </a:p>
          <a:p>
            <a:r>
              <a:rPr lang="en-US" sz="1200" kern="1200" baseline="0" dirty="0" smtClean="0">
                <a:solidFill>
                  <a:schemeClr val="tx1"/>
                </a:solidFill>
                <a:latin typeface="+mn-lt"/>
                <a:ea typeface="+mn-ea"/>
                <a:cs typeface="+mn-cs"/>
              </a:rPr>
              <a:t>with 32,000 36-bit words of main memory, with the resident monitor consuming 5000</a:t>
            </a:r>
          </a:p>
          <a:p>
            <a:r>
              <a:rPr lang="en-US" sz="1200" kern="1200" baseline="0" dirty="0" smtClean="0">
                <a:solidFill>
                  <a:schemeClr val="tx1"/>
                </a:solidFill>
                <a:latin typeface="+mn-lt"/>
                <a:ea typeface="+mn-ea"/>
                <a:cs typeface="+mn-cs"/>
              </a:rPr>
              <a:t>of that. When control was to be assigned to an interactive user, the user’s program</a:t>
            </a:r>
          </a:p>
          <a:p>
            <a:r>
              <a:rPr lang="en-US" sz="1200" kern="1200" baseline="0" dirty="0" smtClean="0">
                <a:solidFill>
                  <a:schemeClr val="tx1"/>
                </a:solidFill>
                <a:latin typeface="+mn-lt"/>
                <a:ea typeface="+mn-ea"/>
                <a:cs typeface="+mn-cs"/>
              </a:rPr>
              <a:t>and data were loaded into the remaining 27,000 words of main memory. A program</a:t>
            </a:r>
          </a:p>
          <a:p>
            <a:r>
              <a:rPr lang="en-US" sz="1200" kern="1200" baseline="0" dirty="0" smtClean="0">
                <a:solidFill>
                  <a:schemeClr val="tx1"/>
                </a:solidFill>
                <a:latin typeface="+mn-lt"/>
                <a:ea typeface="+mn-ea"/>
                <a:cs typeface="+mn-cs"/>
              </a:rPr>
              <a:t>was always loaded to start at the location of the 5000th word; this simplified</a:t>
            </a:r>
          </a:p>
          <a:p>
            <a:r>
              <a:rPr lang="en-US" sz="1200" kern="1200" baseline="0" dirty="0" smtClean="0">
                <a:solidFill>
                  <a:schemeClr val="tx1"/>
                </a:solidFill>
                <a:latin typeface="+mn-lt"/>
                <a:ea typeface="+mn-ea"/>
                <a:cs typeface="+mn-cs"/>
              </a:rPr>
              <a:t>both the monitor and memory management. A system clock generated interrupts</a:t>
            </a:r>
          </a:p>
          <a:p>
            <a:r>
              <a:rPr lang="en-US" sz="1200" kern="1200" baseline="0" dirty="0" smtClean="0">
                <a:solidFill>
                  <a:schemeClr val="tx1"/>
                </a:solidFill>
                <a:latin typeface="+mn-lt"/>
                <a:ea typeface="+mn-ea"/>
                <a:cs typeface="+mn-cs"/>
              </a:rPr>
              <a:t>at a rate of approximately one every 0.2 seconds. At each clock interrupt, the OS</a:t>
            </a:r>
          </a:p>
          <a:p>
            <a:r>
              <a:rPr lang="en-US" sz="1200" kern="1200" baseline="0" dirty="0" smtClean="0">
                <a:solidFill>
                  <a:schemeClr val="tx1"/>
                </a:solidFill>
                <a:latin typeface="+mn-lt"/>
                <a:ea typeface="+mn-ea"/>
                <a:cs typeface="+mn-cs"/>
              </a:rPr>
              <a:t>regained control and could assign the processor to another user. This technique is</a:t>
            </a:r>
          </a:p>
          <a:p>
            <a:r>
              <a:rPr lang="en-US" sz="1200" kern="1200" baseline="0" dirty="0" smtClean="0">
                <a:solidFill>
                  <a:schemeClr val="tx1"/>
                </a:solidFill>
                <a:latin typeface="+mn-lt"/>
                <a:ea typeface="+mn-ea"/>
                <a:cs typeface="+mn-cs"/>
              </a:rPr>
              <a:t>known as </a:t>
            </a:r>
            <a:r>
              <a:rPr lang="en-US" sz="1200" b="1" kern="1200" baseline="0" dirty="0" smtClean="0">
                <a:solidFill>
                  <a:schemeClr val="tx1"/>
                </a:solidFill>
                <a:latin typeface="+mn-lt"/>
                <a:ea typeface="+mn-ea"/>
                <a:cs typeface="+mn-cs"/>
              </a:rPr>
              <a:t>time slicing . Thus, at regular time intervals, the current user would be</a:t>
            </a:r>
          </a:p>
          <a:p>
            <a:r>
              <a:rPr lang="en-US" sz="1200" kern="1200" baseline="0" dirty="0" smtClean="0">
                <a:solidFill>
                  <a:schemeClr val="tx1"/>
                </a:solidFill>
                <a:latin typeface="+mn-lt"/>
                <a:ea typeface="+mn-ea"/>
                <a:cs typeface="+mn-cs"/>
              </a:rPr>
              <a:t>preempted and another user loaded in. To preserve the old user program status for</a:t>
            </a:r>
          </a:p>
          <a:p>
            <a:r>
              <a:rPr lang="en-US" sz="1200" kern="1200" baseline="0" dirty="0" smtClean="0">
                <a:solidFill>
                  <a:schemeClr val="tx1"/>
                </a:solidFill>
                <a:latin typeface="+mn-lt"/>
                <a:ea typeface="+mn-ea"/>
                <a:cs typeface="+mn-cs"/>
              </a:rPr>
              <a:t>later resumption, the old user programs and data were written out to disk before the</a:t>
            </a:r>
          </a:p>
          <a:p>
            <a:r>
              <a:rPr lang="en-US" sz="1200" kern="1200" baseline="0" dirty="0" smtClean="0">
                <a:solidFill>
                  <a:schemeClr val="tx1"/>
                </a:solidFill>
                <a:latin typeface="+mn-lt"/>
                <a:ea typeface="+mn-ea"/>
                <a:cs typeface="+mn-cs"/>
              </a:rPr>
              <a:t>new user programs and data were read in. Subsequently, the old user program code</a:t>
            </a:r>
          </a:p>
          <a:p>
            <a:r>
              <a:rPr lang="en-US" sz="1200" kern="1200" baseline="0" dirty="0" smtClean="0">
                <a:solidFill>
                  <a:schemeClr val="tx1"/>
                </a:solidFill>
                <a:latin typeface="+mn-lt"/>
                <a:ea typeface="+mn-ea"/>
                <a:cs typeface="+mn-cs"/>
              </a:rPr>
              <a:t>and data were restored in main memory when that program was next given a turn.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68</a:t>
            </a:fld>
            <a:endParaRPr lang="en-US" dirty="0"/>
          </a:p>
        </p:txBody>
      </p:sp>
    </p:spTree>
    <p:extLst>
      <p:ext uri="{BB962C8B-B14F-4D97-AF65-F5344CB8AC3E}">
        <p14:creationId xmlns:p14="http://schemas.microsoft.com/office/powerpoint/2010/main" val="8065053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mn-ea"/>
                <a:cs typeface="+mn-cs"/>
              </a:rPr>
              <a:t>To minimize disk traffic, user memory was only written out when the incoming</a:t>
            </a:r>
          </a:p>
          <a:p>
            <a:r>
              <a:rPr lang="en-US" sz="1200" kern="1200" baseline="0" dirty="0" smtClean="0">
                <a:solidFill>
                  <a:schemeClr val="tx1"/>
                </a:solidFill>
                <a:latin typeface="+mn-lt"/>
                <a:ea typeface="+mn-ea"/>
                <a:cs typeface="+mn-cs"/>
              </a:rPr>
              <a:t>program would overwrite it. This principle is illustrated in Figure 2.7 . Assume that</a:t>
            </a:r>
          </a:p>
          <a:p>
            <a:r>
              <a:rPr lang="en-US" sz="1200" kern="1200" baseline="0" dirty="0" smtClean="0">
                <a:solidFill>
                  <a:schemeClr val="tx1"/>
                </a:solidFill>
                <a:latin typeface="+mn-lt"/>
                <a:ea typeface="+mn-ea"/>
                <a:cs typeface="+mn-cs"/>
              </a:rPr>
              <a:t>there are four interactive users with the following memory requirements, in words: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JOB1: 15,000</a:t>
            </a:r>
          </a:p>
          <a:p>
            <a:r>
              <a:rPr lang="en-US" sz="1200" kern="1200" baseline="0" dirty="0" smtClean="0">
                <a:solidFill>
                  <a:schemeClr val="tx1"/>
                </a:solidFill>
                <a:latin typeface="+mn-lt"/>
                <a:ea typeface="+mn-ea"/>
                <a:cs typeface="+mn-cs"/>
              </a:rPr>
              <a:t>• JOB2: 20,000</a:t>
            </a:r>
          </a:p>
          <a:p>
            <a:r>
              <a:rPr lang="en-US" sz="1200" kern="1200" baseline="0" dirty="0" smtClean="0">
                <a:solidFill>
                  <a:schemeClr val="tx1"/>
                </a:solidFill>
                <a:latin typeface="+mn-lt"/>
                <a:ea typeface="+mn-ea"/>
                <a:cs typeface="+mn-cs"/>
              </a:rPr>
              <a:t>JOB3: 5000</a:t>
            </a:r>
          </a:p>
          <a:p>
            <a:r>
              <a:rPr lang="en-US" sz="1200" kern="1200" baseline="0" dirty="0" smtClean="0">
                <a:solidFill>
                  <a:schemeClr val="tx1"/>
                </a:solidFill>
                <a:latin typeface="+mn-lt"/>
                <a:ea typeface="+mn-ea"/>
                <a:cs typeface="+mn-cs"/>
              </a:rPr>
              <a:t>• JOB4: 10,000</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Initially, the monitor loads JOB1 and transfers control to it (a). Later, the</a:t>
            </a:r>
          </a:p>
          <a:p>
            <a:r>
              <a:rPr lang="en-US" sz="1200" kern="1200" baseline="0" dirty="0" smtClean="0">
                <a:solidFill>
                  <a:schemeClr val="tx1"/>
                </a:solidFill>
                <a:latin typeface="+mn-lt"/>
                <a:ea typeface="+mn-ea"/>
                <a:cs typeface="+mn-cs"/>
              </a:rPr>
              <a:t>monitor decides to transfer control to JOB2. Because JOB2 requires more memory</a:t>
            </a:r>
          </a:p>
          <a:p>
            <a:r>
              <a:rPr lang="en-US" sz="1200" kern="1200" baseline="0" dirty="0" smtClean="0">
                <a:solidFill>
                  <a:schemeClr val="tx1"/>
                </a:solidFill>
                <a:latin typeface="+mn-lt"/>
                <a:ea typeface="+mn-ea"/>
                <a:cs typeface="+mn-cs"/>
              </a:rPr>
              <a:t>than JOB1, JOB1 must be written out first, and then JOB2 can be loaded (b).</a:t>
            </a:r>
          </a:p>
          <a:p>
            <a:r>
              <a:rPr lang="en-US" sz="1200" kern="1200" baseline="0" dirty="0" smtClean="0">
                <a:solidFill>
                  <a:schemeClr val="tx1"/>
                </a:solidFill>
                <a:latin typeface="+mn-lt"/>
                <a:ea typeface="+mn-ea"/>
                <a:cs typeface="+mn-cs"/>
              </a:rPr>
              <a:t>Next, JOB3 is loaded in to be run. However, because JOB3 is smaller than JOB2,</a:t>
            </a:r>
          </a:p>
          <a:p>
            <a:r>
              <a:rPr lang="en-US" sz="1200" kern="1200" baseline="0" dirty="0" smtClean="0">
                <a:solidFill>
                  <a:schemeClr val="tx1"/>
                </a:solidFill>
                <a:latin typeface="+mn-lt"/>
                <a:ea typeface="+mn-ea"/>
                <a:cs typeface="+mn-cs"/>
              </a:rPr>
              <a:t>a portion of JOB2 can remain in memory, reducing disk write time (c). Later, the</a:t>
            </a:r>
          </a:p>
          <a:p>
            <a:r>
              <a:rPr lang="en-US" sz="1200" kern="1200" baseline="0" dirty="0" smtClean="0">
                <a:solidFill>
                  <a:schemeClr val="tx1"/>
                </a:solidFill>
                <a:latin typeface="+mn-lt"/>
                <a:ea typeface="+mn-ea"/>
                <a:cs typeface="+mn-cs"/>
              </a:rPr>
              <a:t>monitor decides to transfer control back to JOB1. An additional portion of JOB2</a:t>
            </a:r>
          </a:p>
          <a:p>
            <a:r>
              <a:rPr lang="en-US" sz="1200" kern="1200" baseline="0" dirty="0" smtClean="0">
                <a:solidFill>
                  <a:schemeClr val="tx1"/>
                </a:solidFill>
                <a:latin typeface="+mn-lt"/>
                <a:ea typeface="+mn-ea"/>
                <a:cs typeface="+mn-cs"/>
              </a:rPr>
              <a:t>must be written out when JOB1 is loaded back into memory (d). When JOB4 is</a:t>
            </a:r>
          </a:p>
          <a:p>
            <a:r>
              <a:rPr lang="en-US" sz="1200" kern="1200" baseline="0" dirty="0" smtClean="0">
                <a:solidFill>
                  <a:schemeClr val="tx1"/>
                </a:solidFill>
                <a:latin typeface="+mn-lt"/>
                <a:ea typeface="+mn-ea"/>
                <a:cs typeface="+mn-cs"/>
              </a:rPr>
              <a:t>loaded, part of JOB1 and the portion of JOB2 remaining in memory are retained</a:t>
            </a:r>
          </a:p>
          <a:p>
            <a:r>
              <a:rPr lang="en-US" sz="1200" kern="1200" baseline="0" dirty="0" smtClean="0">
                <a:solidFill>
                  <a:schemeClr val="tx1"/>
                </a:solidFill>
                <a:latin typeface="+mn-lt"/>
                <a:ea typeface="+mn-ea"/>
                <a:cs typeface="+mn-cs"/>
              </a:rPr>
              <a:t>(e). At this point, if either JOB1 or JOB2 is activated, only a partial load will be</a:t>
            </a:r>
          </a:p>
          <a:p>
            <a:r>
              <a:rPr lang="en-US" sz="1200" kern="1200" baseline="0" dirty="0" smtClean="0">
                <a:solidFill>
                  <a:schemeClr val="tx1"/>
                </a:solidFill>
                <a:latin typeface="+mn-lt"/>
                <a:ea typeface="+mn-ea"/>
                <a:cs typeface="+mn-cs"/>
              </a:rPr>
              <a:t>required. In this example, it is JOB2 that runs next. This requires that JOB4 and the</a:t>
            </a:r>
          </a:p>
          <a:p>
            <a:r>
              <a:rPr lang="en-US" sz="1200" kern="1200" baseline="0" dirty="0" smtClean="0">
                <a:solidFill>
                  <a:schemeClr val="tx1"/>
                </a:solidFill>
                <a:latin typeface="+mn-lt"/>
                <a:ea typeface="+mn-ea"/>
                <a:cs typeface="+mn-cs"/>
              </a:rPr>
              <a:t>remaining resident portion of JOB1 be written out and that the missing portion of</a:t>
            </a:r>
          </a:p>
          <a:p>
            <a:r>
              <a:rPr lang="en-US" sz="1200" kern="1200" baseline="0" dirty="0" smtClean="0">
                <a:solidFill>
                  <a:schemeClr val="tx1"/>
                </a:solidFill>
                <a:latin typeface="+mn-lt"/>
                <a:ea typeface="+mn-ea"/>
                <a:cs typeface="+mn-cs"/>
              </a:rPr>
              <a:t>JOB2 be read in (f).</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69</a:t>
            </a:fld>
            <a:endParaRPr lang="en-US" dirty="0"/>
          </a:p>
        </p:txBody>
      </p:sp>
    </p:spTree>
    <p:extLst>
      <p:ext uri="{BB962C8B-B14F-4D97-AF65-F5344CB8AC3E}">
        <p14:creationId xmlns:p14="http://schemas.microsoft.com/office/powerpoint/2010/main" val="19112588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Operating systems are among the most complex pieces of software ever developed.</a:t>
            </a:r>
          </a:p>
          <a:p>
            <a:r>
              <a:rPr lang="en-US" sz="1200" kern="1200" baseline="0" dirty="0" smtClean="0">
                <a:solidFill>
                  <a:schemeClr val="tx1"/>
                </a:solidFill>
                <a:latin typeface="+mn-lt"/>
                <a:ea typeface="+mn-ea"/>
                <a:cs typeface="+mn-cs"/>
              </a:rPr>
              <a:t>This reflects the challenge of trying to meet the difficult and in some cases</a:t>
            </a:r>
          </a:p>
          <a:p>
            <a:r>
              <a:rPr lang="en-US" sz="1200" kern="1200" baseline="0" dirty="0" smtClean="0">
                <a:solidFill>
                  <a:schemeClr val="tx1"/>
                </a:solidFill>
                <a:latin typeface="+mn-lt"/>
                <a:ea typeface="+mn-ea"/>
                <a:cs typeface="+mn-cs"/>
              </a:rPr>
              <a:t>competing objectives of convenience, efficiency, and ability to evolve. [DENN80a]</a:t>
            </a:r>
          </a:p>
          <a:p>
            <a:r>
              <a:rPr lang="en-US" sz="1200" kern="1200" baseline="0" dirty="0" smtClean="0">
                <a:solidFill>
                  <a:schemeClr val="tx1"/>
                </a:solidFill>
                <a:latin typeface="+mn-lt"/>
                <a:ea typeface="+mn-ea"/>
                <a:cs typeface="+mn-cs"/>
              </a:rPr>
              <a:t>proposes that there have been four major theoretical advances in the development</a:t>
            </a:r>
          </a:p>
          <a:p>
            <a:r>
              <a:rPr lang="en-US" sz="1200" kern="1200" baseline="0" dirty="0" smtClean="0">
                <a:solidFill>
                  <a:schemeClr val="tx1"/>
                </a:solidFill>
                <a:latin typeface="+mn-lt"/>
                <a:ea typeface="+mn-ea"/>
                <a:cs typeface="+mn-cs"/>
              </a:rPr>
              <a:t>of operating systems: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Processes</a:t>
            </a:r>
          </a:p>
          <a:p>
            <a:r>
              <a:rPr lang="en-US" sz="1200" kern="1200" baseline="0" dirty="0" smtClean="0">
                <a:solidFill>
                  <a:schemeClr val="tx1"/>
                </a:solidFill>
                <a:latin typeface="+mn-lt"/>
                <a:ea typeface="+mn-ea"/>
                <a:cs typeface="+mn-cs"/>
              </a:rPr>
              <a:t>• Memory management</a:t>
            </a:r>
          </a:p>
          <a:p>
            <a:r>
              <a:rPr lang="en-US" sz="1200" kern="1200" baseline="0" dirty="0" smtClean="0">
                <a:solidFill>
                  <a:schemeClr val="tx1"/>
                </a:solidFill>
                <a:latin typeface="+mn-lt"/>
                <a:ea typeface="+mn-ea"/>
                <a:cs typeface="+mn-cs"/>
              </a:rPr>
              <a:t>• Information protection and security</a:t>
            </a:r>
          </a:p>
          <a:p>
            <a:r>
              <a:rPr lang="en-US" sz="1200" kern="1200" baseline="0" dirty="0" smtClean="0">
                <a:solidFill>
                  <a:schemeClr val="tx1"/>
                </a:solidFill>
                <a:latin typeface="+mn-lt"/>
                <a:ea typeface="+mn-ea"/>
                <a:cs typeface="+mn-cs"/>
              </a:rPr>
              <a:t>• Scheduling and resource management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Each advance is characterized by principles, or abstractions, developed to</a:t>
            </a:r>
          </a:p>
          <a:p>
            <a:r>
              <a:rPr lang="en-US" sz="1200" kern="1200" baseline="0" dirty="0" smtClean="0">
                <a:solidFill>
                  <a:schemeClr val="tx1"/>
                </a:solidFill>
                <a:latin typeface="+mn-lt"/>
                <a:ea typeface="+mn-ea"/>
                <a:cs typeface="+mn-cs"/>
              </a:rPr>
              <a:t>meet difficult practical problems. Taken together, these five areas span many of</a:t>
            </a:r>
          </a:p>
          <a:p>
            <a:r>
              <a:rPr lang="en-US" sz="1200" kern="1200" baseline="0" dirty="0" smtClean="0">
                <a:solidFill>
                  <a:schemeClr val="tx1"/>
                </a:solidFill>
                <a:latin typeface="+mn-lt"/>
                <a:ea typeface="+mn-ea"/>
                <a:cs typeface="+mn-cs"/>
              </a:rPr>
              <a:t>the key design and implementation issues of modern operating systems. The brief</a:t>
            </a:r>
          </a:p>
          <a:p>
            <a:r>
              <a:rPr lang="en-US" sz="1200" kern="1200" baseline="0" dirty="0" smtClean="0">
                <a:solidFill>
                  <a:schemeClr val="tx1"/>
                </a:solidFill>
                <a:latin typeface="+mn-lt"/>
                <a:ea typeface="+mn-ea"/>
                <a:cs typeface="+mn-cs"/>
              </a:rPr>
              <a:t>review of these five areas in this section serves as an overview of much of the rest</a:t>
            </a:r>
          </a:p>
          <a:p>
            <a:r>
              <a:rPr lang="en-US" sz="1200" kern="1200" baseline="0" dirty="0" smtClean="0">
                <a:solidFill>
                  <a:schemeClr val="tx1"/>
                </a:solidFill>
                <a:latin typeface="+mn-lt"/>
                <a:ea typeface="+mn-ea"/>
                <a:cs typeface="+mn-cs"/>
              </a:rPr>
              <a:t>of the text.</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70</a:t>
            </a:fld>
            <a:endParaRPr lang="en-US" dirty="0"/>
          </a:p>
        </p:txBody>
      </p:sp>
    </p:spTree>
    <p:extLst>
      <p:ext uri="{BB962C8B-B14F-4D97-AF65-F5344CB8AC3E}">
        <p14:creationId xmlns:p14="http://schemas.microsoft.com/office/powerpoint/2010/main" val="15535340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mn-lt"/>
                <a:ea typeface="+mn-ea"/>
                <a:cs typeface="+mn-cs"/>
              </a:rPr>
              <a:t>Three major lines of computer system development created problems in timing</a:t>
            </a:r>
          </a:p>
          <a:p>
            <a:r>
              <a:rPr lang="en-US" sz="1200" kern="1200" baseline="0" dirty="0" smtClean="0">
                <a:solidFill>
                  <a:schemeClr val="tx1"/>
                </a:solidFill>
                <a:latin typeface="+mn-lt"/>
                <a:ea typeface="+mn-ea"/>
                <a:cs typeface="+mn-cs"/>
              </a:rPr>
              <a:t>and synchronization that contributed to the development of the concept of the</a:t>
            </a:r>
          </a:p>
          <a:p>
            <a:r>
              <a:rPr lang="en-US" sz="1200" kern="1200" baseline="0" dirty="0" smtClean="0">
                <a:solidFill>
                  <a:schemeClr val="tx1"/>
                </a:solidFill>
                <a:latin typeface="+mn-lt"/>
                <a:ea typeface="+mn-ea"/>
                <a:cs typeface="+mn-cs"/>
              </a:rPr>
              <a:t>process: multiprogramming batch operation, time sharing, and real-time transaction</a:t>
            </a:r>
          </a:p>
          <a:p>
            <a:r>
              <a:rPr lang="en-US" sz="1200" kern="1200" baseline="0" dirty="0" smtClean="0">
                <a:solidFill>
                  <a:schemeClr val="tx1"/>
                </a:solidFill>
                <a:latin typeface="+mn-lt"/>
                <a:ea typeface="+mn-ea"/>
                <a:cs typeface="+mn-cs"/>
              </a:rPr>
              <a:t>systems. As we have seen, multiprogramming was designed to keep the processor</a:t>
            </a:r>
          </a:p>
          <a:p>
            <a:r>
              <a:rPr lang="en-US" sz="1200" kern="1200" baseline="0" dirty="0" smtClean="0">
                <a:solidFill>
                  <a:schemeClr val="tx1"/>
                </a:solidFill>
                <a:latin typeface="+mn-lt"/>
                <a:ea typeface="+mn-ea"/>
                <a:cs typeface="+mn-cs"/>
              </a:rPr>
              <a:t>and I/O devices, including storage devices, simultaneously busy to achieve maximum</a:t>
            </a:r>
          </a:p>
          <a:p>
            <a:r>
              <a:rPr lang="en-US" sz="1200" kern="1200" baseline="0" dirty="0" smtClean="0">
                <a:solidFill>
                  <a:schemeClr val="tx1"/>
                </a:solidFill>
                <a:latin typeface="+mn-lt"/>
                <a:ea typeface="+mn-ea"/>
                <a:cs typeface="+mn-cs"/>
              </a:rPr>
              <a:t>efficiency. The key mechanism is this: In response to signals indicating the</a:t>
            </a:r>
          </a:p>
          <a:p>
            <a:r>
              <a:rPr lang="en-US" sz="1200" kern="1200" baseline="0" dirty="0" smtClean="0">
                <a:solidFill>
                  <a:schemeClr val="tx1"/>
                </a:solidFill>
                <a:latin typeface="+mn-lt"/>
                <a:ea typeface="+mn-ea"/>
                <a:cs typeface="+mn-cs"/>
              </a:rPr>
              <a:t>completion of I/O transactions, the processor is switched among the various programs</a:t>
            </a:r>
          </a:p>
          <a:p>
            <a:r>
              <a:rPr lang="en-US" sz="1200" kern="1200" baseline="0" dirty="0" smtClean="0">
                <a:solidFill>
                  <a:schemeClr val="tx1"/>
                </a:solidFill>
                <a:latin typeface="+mn-lt"/>
                <a:ea typeface="+mn-ea"/>
                <a:cs typeface="+mn-cs"/>
              </a:rPr>
              <a:t>residing in main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second line of development was general-purpose time sharing. Here, the</a:t>
            </a:r>
          </a:p>
          <a:p>
            <a:r>
              <a:rPr lang="en-US" sz="1200" kern="1200" baseline="0" dirty="0" smtClean="0">
                <a:solidFill>
                  <a:schemeClr val="tx1"/>
                </a:solidFill>
                <a:latin typeface="+mn-lt"/>
                <a:ea typeface="+mn-ea"/>
                <a:cs typeface="+mn-cs"/>
              </a:rPr>
              <a:t>key design objective is to be responsive to the needs of the individual user and yet,</a:t>
            </a:r>
          </a:p>
          <a:p>
            <a:r>
              <a:rPr lang="en-US" sz="1200" kern="1200" baseline="0" dirty="0" smtClean="0">
                <a:solidFill>
                  <a:schemeClr val="tx1"/>
                </a:solidFill>
                <a:latin typeface="+mn-lt"/>
                <a:ea typeface="+mn-ea"/>
                <a:cs typeface="+mn-cs"/>
              </a:rPr>
              <a:t>for cost reasons, be able to support many users simultaneously. These goals are</a:t>
            </a:r>
          </a:p>
          <a:p>
            <a:r>
              <a:rPr lang="en-US" sz="1200" kern="1200" baseline="0" dirty="0" smtClean="0">
                <a:solidFill>
                  <a:schemeClr val="tx1"/>
                </a:solidFill>
                <a:latin typeface="+mn-lt"/>
                <a:ea typeface="+mn-ea"/>
                <a:cs typeface="+mn-cs"/>
              </a:rPr>
              <a:t>compatible because of the relatively slow reaction time of the user. For example,</a:t>
            </a:r>
          </a:p>
          <a:p>
            <a:r>
              <a:rPr lang="en-US" sz="1200" kern="1200" baseline="0" dirty="0" smtClean="0">
                <a:solidFill>
                  <a:schemeClr val="tx1"/>
                </a:solidFill>
                <a:latin typeface="+mn-lt"/>
                <a:ea typeface="+mn-ea"/>
                <a:cs typeface="+mn-cs"/>
              </a:rPr>
              <a:t>if a typical user needs an average of 2 seconds of processing time per minute, then</a:t>
            </a:r>
          </a:p>
          <a:p>
            <a:r>
              <a:rPr lang="en-US" sz="1200" kern="1200" baseline="0" dirty="0" smtClean="0">
                <a:solidFill>
                  <a:schemeClr val="tx1"/>
                </a:solidFill>
                <a:latin typeface="+mn-lt"/>
                <a:ea typeface="+mn-ea"/>
                <a:cs typeface="+mn-cs"/>
              </a:rPr>
              <a:t>close to 30 such users should be able to share the same system without noticeable</a:t>
            </a:r>
          </a:p>
          <a:p>
            <a:r>
              <a:rPr lang="en-US" sz="1200" kern="1200" baseline="0" dirty="0" smtClean="0">
                <a:solidFill>
                  <a:schemeClr val="tx1"/>
                </a:solidFill>
                <a:latin typeface="+mn-lt"/>
                <a:ea typeface="+mn-ea"/>
                <a:cs typeface="+mn-cs"/>
              </a:rPr>
              <a:t>interference. Of course, OS overhead must be factored into such calculations.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third important line of development has been real-time transaction processing</a:t>
            </a:r>
          </a:p>
          <a:p>
            <a:r>
              <a:rPr lang="en-US" sz="1200" kern="1200" baseline="0" dirty="0" smtClean="0">
                <a:solidFill>
                  <a:schemeClr val="tx1"/>
                </a:solidFill>
                <a:latin typeface="+mn-lt"/>
                <a:ea typeface="+mn-ea"/>
                <a:cs typeface="+mn-cs"/>
              </a:rPr>
              <a:t>systems. In this case, a number of users are entering queries or updates against a</a:t>
            </a:r>
          </a:p>
          <a:p>
            <a:r>
              <a:rPr lang="en-US" sz="1200" kern="1200" baseline="0" dirty="0" smtClean="0">
                <a:solidFill>
                  <a:schemeClr val="tx1"/>
                </a:solidFill>
                <a:latin typeface="+mn-lt"/>
                <a:ea typeface="+mn-ea"/>
                <a:cs typeface="+mn-cs"/>
              </a:rPr>
              <a:t>database. An example is an airline reservation system. The key difference between</a:t>
            </a:r>
          </a:p>
          <a:p>
            <a:r>
              <a:rPr lang="en-US" sz="1200" kern="1200" baseline="0" dirty="0" smtClean="0">
                <a:solidFill>
                  <a:schemeClr val="tx1"/>
                </a:solidFill>
                <a:latin typeface="+mn-lt"/>
                <a:ea typeface="+mn-ea"/>
                <a:cs typeface="+mn-cs"/>
              </a:rPr>
              <a:t>the transaction processing system and the time-sharing system is that the former</a:t>
            </a:r>
          </a:p>
          <a:p>
            <a:r>
              <a:rPr lang="en-US" sz="1200" kern="1200" baseline="0" dirty="0" smtClean="0">
                <a:solidFill>
                  <a:schemeClr val="tx1"/>
                </a:solidFill>
                <a:latin typeface="+mn-lt"/>
                <a:ea typeface="+mn-ea"/>
                <a:cs typeface="+mn-cs"/>
              </a:rPr>
              <a:t>is limited to one or a few applications, whereas users of a time-sharing system can</a:t>
            </a:r>
          </a:p>
          <a:p>
            <a:r>
              <a:rPr lang="en-US" sz="1200" kern="1200" baseline="0" dirty="0" smtClean="0">
                <a:solidFill>
                  <a:schemeClr val="tx1"/>
                </a:solidFill>
                <a:latin typeface="+mn-lt"/>
                <a:ea typeface="+mn-ea"/>
                <a:cs typeface="+mn-cs"/>
              </a:rPr>
              <a:t>engage in program development, job execution, and the use of various applications.</a:t>
            </a:r>
          </a:p>
          <a:p>
            <a:r>
              <a:rPr lang="en-US" sz="1200" kern="1200" baseline="0" dirty="0" smtClean="0">
                <a:solidFill>
                  <a:schemeClr val="tx1"/>
                </a:solidFill>
                <a:latin typeface="+mn-lt"/>
                <a:ea typeface="+mn-ea"/>
                <a:cs typeface="+mn-cs"/>
              </a:rPr>
              <a:t>In both cases, system response time is paramount.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71</a:t>
            </a:fld>
            <a:endParaRPr lang="en-US" dirty="0"/>
          </a:p>
        </p:txBody>
      </p:sp>
    </p:spTree>
    <p:extLst>
      <p:ext uri="{BB962C8B-B14F-4D97-AF65-F5344CB8AC3E}">
        <p14:creationId xmlns:p14="http://schemas.microsoft.com/office/powerpoint/2010/main" val="5182157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NZ" dirty="0" smtClean="0"/>
              <a:t>Efforts to design a system were vulnerable to subtle programming errors whose effects could be observed only when certain relatively rare sequences of actions occurred.</a:t>
            </a:r>
          </a:p>
          <a:p>
            <a:pPr lvl="1">
              <a:buFont typeface="Arial" pitchFamily="34" charset="0"/>
              <a:buChar char="•"/>
            </a:pPr>
            <a:r>
              <a:rPr lang="en-NZ" dirty="0" smtClean="0"/>
              <a:t> These errors were difficult to diagnose because they needed to be distinguished from application software errors and hardware errors. </a:t>
            </a:r>
          </a:p>
          <a:p>
            <a:pPr lvl="1">
              <a:buFont typeface="Arial" pitchFamily="34" charset="0"/>
              <a:buChar char="•"/>
            </a:pPr>
            <a:r>
              <a:rPr lang="en-NZ" dirty="0" smtClean="0"/>
              <a:t> Even when the error was detected, it was difficult to determine the cause, because the precise conditions under which the errors appeared were very hard to reproduce. </a:t>
            </a:r>
          </a:p>
          <a:p>
            <a:pPr lvl="1">
              <a:buFont typeface="Arial" pitchFamily="34" charset="0"/>
              <a:buChar char="•"/>
            </a:pPr>
            <a:endParaRPr lang="en-NZ" dirty="0" smtClean="0"/>
          </a:p>
          <a:p>
            <a:pPr lvl="0">
              <a:buFont typeface="Arial" pitchFamily="34" charset="0"/>
              <a:buNone/>
            </a:pPr>
            <a:r>
              <a:rPr lang="en-NZ" dirty="0" smtClean="0"/>
              <a:t>In general terms, there are four main causes of such errors:</a:t>
            </a:r>
          </a:p>
          <a:p>
            <a:pPr lvl="0"/>
            <a:endParaRPr lang="en-NZ" b="1" dirty="0" smtClean="0"/>
          </a:p>
          <a:p>
            <a:pPr lvl="0"/>
            <a:r>
              <a:rPr lang="en-NZ" b="1" dirty="0" smtClean="0"/>
              <a:t>Improper synchronization:</a:t>
            </a:r>
          </a:p>
          <a:p>
            <a:pPr lvl="1">
              <a:buFont typeface="Arial" pitchFamily="34" charset="0"/>
              <a:buChar char="•"/>
            </a:pPr>
            <a:r>
              <a:rPr lang="en-NZ" dirty="0" smtClean="0"/>
              <a:t>Often a routine must be suspended awaiting an event elsewhere in the system. </a:t>
            </a:r>
          </a:p>
          <a:p>
            <a:pPr lvl="2">
              <a:buFont typeface="Arial" pitchFamily="34" charset="0"/>
              <a:buChar char="•"/>
            </a:pPr>
            <a:r>
              <a:rPr lang="en-NZ" dirty="0" smtClean="0"/>
              <a:t> e.g. a program that initiates an I/O read must wait until the data are available in a buffer before proceeding. </a:t>
            </a:r>
          </a:p>
          <a:p>
            <a:pPr lvl="1">
              <a:buFont typeface="Arial" pitchFamily="34" charset="0"/>
              <a:buChar char="•"/>
            </a:pPr>
            <a:r>
              <a:rPr lang="en-NZ" dirty="0" smtClean="0"/>
              <a:t> In such cases, a signal from some other routine is required.</a:t>
            </a:r>
          </a:p>
          <a:p>
            <a:pPr lvl="1">
              <a:buFont typeface="Arial" pitchFamily="34" charset="0"/>
              <a:buChar char="•"/>
            </a:pPr>
            <a:r>
              <a:rPr lang="en-NZ" dirty="0" smtClean="0"/>
              <a:t>Improper design of the signalling mechanism can result in signals being lost or duplicate signals being received.</a:t>
            </a:r>
          </a:p>
          <a:p>
            <a:pPr lvl="1">
              <a:buFont typeface="Arial" pitchFamily="34" charset="0"/>
              <a:buChar char="•"/>
            </a:pPr>
            <a:endParaRPr lang="en-NZ" dirty="0" smtClean="0"/>
          </a:p>
          <a:p>
            <a:r>
              <a:rPr lang="en-NZ" b="1" dirty="0" smtClean="0"/>
              <a:t>Failed mutual exclusion: </a:t>
            </a:r>
          </a:p>
          <a:p>
            <a:pPr lvl="1">
              <a:buFont typeface="Arial" pitchFamily="34" charset="0"/>
              <a:buChar char="•"/>
            </a:pPr>
            <a:r>
              <a:rPr lang="en-NZ" b="1" dirty="0" smtClean="0"/>
              <a:t> </a:t>
            </a:r>
            <a:r>
              <a:rPr lang="en-NZ" dirty="0" smtClean="0"/>
              <a:t>Often more than one user or program will attempt to make use of a shared resource at the same time.</a:t>
            </a:r>
          </a:p>
          <a:p>
            <a:pPr lvl="2">
              <a:buFont typeface="Arial" pitchFamily="34" charset="0"/>
              <a:buChar char="•"/>
            </a:pPr>
            <a:r>
              <a:rPr lang="en-NZ" dirty="0" smtClean="0"/>
              <a:t> e.g. two users may attempt to edit the same file at the same time. </a:t>
            </a:r>
          </a:p>
          <a:p>
            <a:pPr lvl="1">
              <a:buFont typeface="Arial" pitchFamily="34" charset="0"/>
              <a:buChar char="•"/>
            </a:pPr>
            <a:r>
              <a:rPr lang="en-NZ" dirty="0" smtClean="0"/>
              <a:t> If these accesses are not controlled, an error can occur.</a:t>
            </a:r>
          </a:p>
          <a:p>
            <a:pPr lvl="1">
              <a:buFont typeface="Arial" pitchFamily="34" charset="0"/>
              <a:buChar char="•"/>
            </a:pPr>
            <a:r>
              <a:rPr lang="en-NZ" dirty="0" smtClean="0"/>
              <a:t> There must be some sort of mutual exclusion mechanism that permits only one routine at a time to perform an update against the file.</a:t>
            </a:r>
          </a:p>
          <a:p>
            <a:endParaRPr lang="en-NZ" dirty="0" smtClean="0"/>
          </a:p>
          <a:p>
            <a:r>
              <a:rPr lang="en-NZ" b="1" dirty="0" smtClean="0"/>
              <a:t>Nondeterminate program operation: </a:t>
            </a:r>
          </a:p>
          <a:p>
            <a:pPr lvl="1">
              <a:buFont typeface="Arial" pitchFamily="34" charset="0"/>
              <a:buChar char="•"/>
            </a:pPr>
            <a:r>
              <a:rPr lang="en-NZ" b="1" dirty="0" smtClean="0"/>
              <a:t> </a:t>
            </a:r>
            <a:r>
              <a:rPr lang="en-NZ" dirty="0" smtClean="0"/>
              <a:t>The results of a particular program normally should depend only on the input to that program and not on the activities of other programs in a shared system. </a:t>
            </a:r>
          </a:p>
          <a:p>
            <a:pPr lvl="1">
              <a:buFont typeface="Arial" pitchFamily="34" charset="0"/>
              <a:buChar char="•"/>
            </a:pPr>
            <a:r>
              <a:rPr lang="en-NZ" dirty="0" smtClean="0"/>
              <a:t> But when programs share memory, and their execution is interleaved by the processor, they may interfere with each other by overwriting common memory areas in unpredictable ways.</a:t>
            </a:r>
          </a:p>
          <a:p>
            <a:pPr lvl="1">
              <a:buFont typeface="Arial" pitchFamily="34" charset="0"/>
              <a:buChar char="•"/>
            </a:pPr>
            <a:r>
              <a:rPr lang="en-NZ" dirty="0" smtClean="0"/>
              <a:t> Thus, the order in which various programs are scheduled may affect the outcome of any particular program.</a:t>
            </a:r>
          </a:p>
          <a:p>
            <a:pPr lvl="1">
              <a:buFont typeface="Arial" pitchFamily="34" charset="0"/>
              <a:buChar char="•"/>
            </a:pPr>
            <a:endParaRPr lang="en-NZ" dirty="0" smtClean="0"/>
          </a:p>
          <a:p>
            <a:r>
              <a:rPr lang="en-NZ" b="1" dirty="0" smtClean="0"/>
              <a:t>Deadlocks: </a:t>
            </a:r>
          </a:p>
          <a:p>
            <a:pPr lvl="1">
              <a:buFont typeface="Arial" pitchFamily="34" charset="0"/>
              <a:buChar char="•"/>
            </a:pPr>
            <a:r>
              <a:rPr lang="en-NZ" b="1" dirty="0" smtClean="0"/>
              <a:t> </a:t>
            </a:r>
            <a:r>
              <a:rPr lang="en-NZ" dirty="0" smtClean="0"/>
              <a:t>It is possible for two or more programs to be hung up waiting for each other. </a:t>
            </a:r>
          </a:p>
          <a:p>
            <a:pPr lvl="2">
              <a:buFont typeface="Arial" pitchFamily="34" charset="0"/>
              <a:buChar char="•"/>
            </a:pPr>
            <a:r>
              <a:rPr lang="en-NZ" dirty="0" smtClean="0"/>
              <a:t> e.g. two programs may each require two I/O devices to perform some operation (e.g., disk to tape copy). </a:t>
            </a:r>
          </a:p>
          <a:p>
            <a:pPr lvl="2">
              <a:buFont typeface="Arial" pitchFamily="34" charset="0"/>
              <a:buChar char="•"/>
            </a:pPr>
            <a:r>
              <a:rPr lang="en-NZ" dirty="0" smtClean="0"/>
              <a:t> One of the programs has seized control of one of the devices and the other program has control of the other device. </a:t>
            </a:r>
          </a:p>
          <a:p>
            <a:pPr lvl="2">
              <a:buFont typeface="Arial" pitchFamily="34" charset="0"/>
              <a:buChar char="•"/>
            </a:pPr>
            <a:r>
              <a:rPr lang="en-NZ" dirty="0" smtClean="0"/>
              <a:t> Each is waiting for the other program to release the desired resource. </a:t>
            </a:r>
          </a:p>
          <a:p>
            <a:pPr lvl="1">
              <a:buFont typeface="Arial" pitchFamily="34" charset="0"/>
              <a:buChar char="•"/>
            </a:pPr>
            <a:r>
              <a:rPr lang="en-NZ" dirty="0" smtClean="0"/>
              <a:t> Such a deadlock may depend on the chance timing of resource allocation and release.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72</a:t>
            </a:fld>
            <a:endParaRPr lang="en-US" dirty="0"/>
          </a:p>
        </p:txBody>
      </p:sp>
    </p:spTree>
    <p:extLst>
      <p:ext uri="{BB962C8B-B14F-4D97-AF65-F5344CB8AC3E}">
        <p14:creationId xmlns:p14="http://schemas.microsoft.com/office/powerpoint/2010/main" val="1491261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processing required for a single instruction is called an </a:t>
            </a:r>
            <a:r>
              <a:rPr lang="en-US" sz="1200" i="1" kern="1200" baseline="0" dirty="0" smtClean="0">
                <a:solidFill>
                  <a:schemeClr val="tx1"/>
                </a:solidFill>
                <a:latin typeface="+mn-lt"/>
                <a:ea typeface="+mn-ea"/>
                <a:cs typeface="+mn-cs"/>
              </a:rPr>
              <a:t>instruction cycle. </a:t>
            </a:r>
            <a:r>
              <a:rPr lang="en-US" sz="1200" kern="1200" baseline="0" dirty="0" smtClean="0">
                <a:solidFill>
                  <a:schemeClr val="tx1"/>
                </a:solidFill>
                <a:latin typeface="+mn-lt"/>
                <a:ea typeface="+mn-ea"/>
                <a:cs typeface="+mn-cs"/>
              </a:rPr>
              <a:t>Using a simplified two-step description, the instruction cycle is depicted in Figure 1.2 . The two steps are referred to as the </a:t>
            </a:r>
            <a:r>
              <a:rPr lang="en-US" sz="1200" i="1" kern="1200" baseline="0" dirty="0" smtClean="0">
                <a:solidFill>
                  <a:schemeClr val="tx1"/>
                </a:solidFill>
                <a:latin typeface="+mn-lt"/>
                <a:ea typeface="+mn-ea"/>
                <a:cs typeface="+mn-cs"/>
              </a:rPr>
              <a:t>fetch stage and the execute stage. Program execution </a:t>
            </a:r>
            <a:r>
              <a:rPr lang="en-US" sz="1200" kern="1200" baseline="0" dirty="0" smtClean="0">
                <a:solidFill>
                  <a:schemeClr val="tx1"/>
                </a:solidFill>
                <a:latin typeface="+mn-lt"/>
                <a:ea typeface="+mn-ea"/>
                <a:cs typeface="+mn-cs"/>
              </a:rPr>
              <a:t>halts only if the processor is turned off, some sort of unrecoverable error occurs, or a program instruction that halts the processor is encountered.</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extLst>
      <p:ext uri="{BB962C8B-B14F-4D97-AF65-F5344CB8AC3E}">
        <p14:creationId xmlns:p14="http://schemas.microsoft.com/office/powerpoint/2010/main" val="2034357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smtClean="0"/>
              <a:t>We can think of a process as consisting of three components:</a:t>
            </a:r>
          </a:p>
          <a:p>
            <a:pPr lvl="1"/>
            <a:r>
              <a:rPr lang="en-NZ" dirty="0" smtClean="0"/>
              <a:t>• An executable program</a:t>
            </a:r>
          </a:p>
          <a:p>
            <a:pPr lvl="1"/>
            <a:r>
              <a:rPr lang="en-NZ" dirty="0" smtClean="0"/>
              <a:t>• The associated data needed by the program (variables, work space, buffers, etc.)</a:t>
            </a:r>
          </a:p>
          <a:p>
            <a:pPr lvl="1"/>
            <a:r>
              <a:rPr lang="en-NZ" dirty="0" smtClean="0"/>
              <a:t>• The execution context of the program</a:t>
            </a:r>
          </a:p>
          <a:p>
            <a:pPr lvl="1"/>
            <a:endParaRPr lang="en-NZ" dirty="0" smtClean="0"/>
          </a:p>
          <a:p>
            <a:r>
              <a:rPr lang="en-NZ" dirty="0" smtClean="0"/>
              <a:t>This last element is essential.</a:t>
            </a:r>
          </a:p>
          <a:p>
            <a:endParaRPr lang="en-NZ" dirty="0" smtClean="0"/>
          </a:p>
          <a:p>
            <a:r>
              <a:rPr lang="en-NZ" dirty="0" smtClean="0"/>
              <a:t>The execution context, or process state, is the internal data by which the OS is able to supervise and control the process.</a:t>
            </a:r>
          </a:p>
          <a:p>
            <a:pPr lvl="1">
              <a:buFont typeface="Arial" pitchFamily="34" charset="0"/>
              <a:buChar char="•"/>
            </a:pPr>
            <a:r>
              <a:rPr lang="en-NZ" dirty="0" smtClean="0"/>
              <a:t> This internal information is separated from the process, because the OS has information not permitted to the process. </a:t>
            </a:r>
          </a:p>
          <a:p>
            <a:pPr lvl="0">
              <a:buFont typeface="Arial" pitchFamily="34" charset="0"/>
              <a:buNone/>
            </a:pPr>
            <a:endParaRPr lang="en-NZ" dirty="0" smtClean="0"/>
          </a:p>
          <a:p>
            <a:pPr lvl="0">
              <a:buFont typeface="Arial" pitchFamily="34" charset="0"/>
              <a:buNone/>
            </a:pPr>
            <a:r>
              <a:rPr lang="en-NZ" dirty="0" smtClean="0"/>
              <a:t>The context includes all of the information that the OS needs to manage the process and that the processor needs to execute the process properly</a:t>
            </a:r>
            <a:r>
              <a:rPr lang="en-NZ" baseline="0" dirty="0" smtClean="0"/>
              <a:t> including:</a:t>
            </a:r>
          </a:p>
          <a:p>
            <a:pPr lvl="1">
              <a:buFont typeface="Arial" pitchFamily="34" charset="0"/>
              <a:buChar char="•"/>
            </a:pPr>
            <a:r>
              <a:rPr lang="en-NZ" baseline="0" dirty="0" smtClean="0"/>
              <a:t> </a:t>
            </a:r>
            <a:r>
              <a:rPr lang="en-NZ" dirty="0" smtClean="0"/>
              <a:t>contents of the various processor registers, such as the program counter and data registers</a:t>
            </a:r>
          </a:p>
          <a:p>
            <a:pPr lvl="1">
              <a:buFont typeface="Arial" pitchFamily="34" charset="0"/>
              <a:buChar char="•"/>
            </a:pPr>
            <a:r>
              <a:rPr lang="en-NZ" dirty="0" smtClean="0"/>
              <a:t>And information of use to the OS, such as the priority of the process and whether the process is waiting for the completion of a particular I/O event.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73</a:t>
            </a:fld>
            <a:endParaRPr lang="en-US" dirty="0"/>
          </a:p>
        </p:txBody>
      </p:sp>
    </p:spTree>
    <p:extLst>
      <p:ext uri="{BB962C8B-B14F-4D97-AF65-F5344CB8AC3E}">
        <p14:creationId xmlns:p14="http://schemas.microsoft.com/office/powerpoint/2010/main" val="1121716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The needs of users can be met best by a computing environment that supports</a:t>
            </a:r>
          </a:p>
          <a:p>
            <a:r>
              <a:rPr lang="en-US" sz="1200" kern="1200" baseline="0" dirty="0" smtClean="0">
                <a:solidFill>
                  <a:schemeClr val="tx1"/>
                </a:solidFill>
                <a:latin typeface="+mn-lt"/>
                <a:ea typeface="+mn-ea"/>
                <a:cs typeface="+mn-cs"/>
              </a:rPr>
              <a:t>modular programming and the flexible use of data. System managers need efficient</a:t>
            </a:r>
          </a:p>
          <a:p>
            <a:r>
              <a:rPr lang="en-US" sz="1200" kern="1200" baseline="0" dirty="0" smtClean="0">
                <a:solidFill>
                  <a:schemeClr val="tx1"/>
                </a:solidFill>
                <a:latin typeface="+mn-lt"/>
                <a:ea typeface="+mn-ea"/>
                <a:cs typeface="+mn-cs"/>
              </a:rPr>
              <a:t>and orderly control of storage allocation. The OS, to satisfy these requirements, has</a:t>
            </a:r>
          </a:p>
          <a:p>
            <a:r>
              <a:rPr lang="en-US" sz="1200" kern="1200" baseline="0" dirty="0" smtClean="0">
                <a:solidFill>
                  <a:schemeClr val="tx1"/>
                </a:solidFill>
                <a:latin typeface="+mn-lt"/>
                <a:ea typeface="+mn-ea"/>
                <a:cs typeface="+mn-cs"/>
              </a:rPr>
              <a:t>five principal storage management responsibilities: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 isolation: The OS must prevent independent processes from interfering</a:t>
            </a:r>
          </a:p>
          <a:p>
            <a:r>
              <a:rPr lang="en-US" sz="1200" kern="1200" baseline="0" dirty="0" smtClean="0">
                <a:solidFill>
                  <a:schemeClr val="tx1"/>
                </a:solidFill>
                <a:latin typeface="+mn-lt"/>
                <a:ea typeface="+mn-ea"/>
                <a:cs typeface="+mn-cs"/>
              </a:rPr>
              <a:t>with each other’s memory, both data and instructions.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Automatic allocation and management: Programs should be dynamically</a:t>
            </a:r>
          </a:p>
          <a:p>
            <a:r>
              <a:rPr lang="en-US" sz="1200" kern="1200" baseline="0" dirty="0" smtClean="0">
                <a:solidFill>
                  <a:schemeClr val="tx1"/>
                </a:solidFill>
                <a:latin typeface="+mn-lt"/>
                <a:ea typeface="+mn-ea"/>
                <a:cs typeface="+mn-cs"/>
              </a:rPr>
              <a:t>allocated across the memory hierarchy as required. Allocation should be</a:t>
            </a:r>
          </a:p>
          <a:p>
            <a:r>
              <a:rPr lang="en-US" sz="1200" kern="1200" baseline="0" dirty="0" smtClean="0">
                <a:solidFill>
                  <a:schemeClr val="tx1"/>
                </a:solidFill>
                <a:latin typeface="+mn-lt"/>
                <a:ea typeface="+mn-ea"/>
                <a:cs typeface="+mn-cs"/>
              </a:rPr>
              <a:t>transparent to the programmer. Thus, the programmer is relieved of concerns</a:t>
            </a:r>
          </a:p>
          <a:p>
            <a:r>
              <a:rPr lang="en-US" sz="1200" kern="1200" baseline="0" dirty="0" smtClean="0">
                <a:solidFill>
                  <a:schemeClr val="tx1"/>
                </a:solidFill>
                <a:latin typeface="+mn-lt"/>
                <a:ea typeface="+mn-ea"/>
                <a:cs typeface="+mn-cs"/>
              </a:rPr>
              <a:t>relating to memory limitations, and the OS can achieve efficiency by assigning</a:t>
            </a:r>
          </a:p>
          <a:p>
            <a:r>
              <a:rPr lang="en-US" sz="1200" kern="1200" baseline="0" dirty="0" smtClean="0">
                <a:solidFill>
                  <a:schemeClr val="tx1"/>
                </a:solidFill>
                <a:latin typeface="+mn-lt"/>
                <a:ea typeface="+mn-ea"/>
                <a:cs typeface="+mn-cs"/>
              </a:rPr>
              <a:t>memory to jobs only as needed.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Support of modular programming: Programmers should be able to define program</a:t>
            </a:r>
          </a:p>
          <a:p>
            <a:r>
              <a:rPr lang="en-US" sz="1200" kern="1200" baseline="0" dirty="0" smtClean="0">
                <a:solidFill>
                  <a:schemeClr val="tx1"/>
                </a:solidFill>
                <a:latin typeface="+mn-lt"/>
                <a:ea typeface="+mn-ea"/>
                <a:cs typeface="+mn-cs"/>
              </a:rPr>
              <a:t>modules, and to create, destroy, and alter the size of modules dynamically.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Protection and access control: Sharing of memory, at any level of the memory</a:t>
            </a:r>
          </a:p>
          <a:p>
            <a:r>
              <a:rPr lang="en-US" sz="1200" kern="1200" baseline="0" dirty="0" smtClean="0">
                <a:solidFill>
                  <a:schemeClr val="tx1"/>
                </a:solidFill>
                <a:latin typeface="+mn-lt"/>
                <a:ea typeface="+mn-ea"/>
                <a:cs typeface="+mn-cs"/>
              </a:rPr>
              <a:t>hierarchy, creates the potential for one program to address the memory space</a:t>
            </a:r>
          </a:p>
          <a:p>
            <a:r>
              <a:rPr lang="en-US" sz="1200" kern="1200" baseline="0" dirty="0" smtClean="0">
                <a:solidFill>
                  <a:schemeClr val="tx1"/>
                </a:solidFill>
                <a:latin typeface="+mn-lt"/>
                <a:ea typeface="+mn-ea"/>
                <a:cs typeface="+mn-cs"/>
              </a:rPr>
              <a:t>of another. This is desirable when sharing is needed by particular applications.</a:t>
            </a:r>
          </a:p>
          <a:p>
            <a:r>
              <a:rPr lang="en-US" sz="1200" kern="1200" baseline="0" dirty="0" smtClean="0">
                <a:solidFill>
                  <a:schemeClr val="tx1"/>
                </a:solidFill>
                <a:latin typeface="+mn-lt"/>
                <a:ea typeface="+mn-ea"/>
                <a:cs typeface="+mn-cs"/>
              </a:rPr>
              <a:t>At other times, it threatens the integrity of programs and even of the OS itself.</a:t>
            </a:r>
          </a:p>
          <a:p>
            <a:r>
              <a:rPr lang="en-US" sz="1200" kern="1200" baseline="0" dirty="0" smtClean="0">
                <a:solidFill>
                  <a:schemeClr val="tx1"/>
                </a:solidFill>
                <a:latin typeface="+mn-lt"/>
                <a:ea typeface="+mn-ea"/>
                <a:cs typeface="+mn-cs"/>
              </a:rPr>
              <a:t>The OS must allow portions of memory to be accessible in various ways by</a:t>
            </a:r>
          </a:p>
          <a:p>
            <a:r>
              <a:rPr lang="en-US" sz="1200" kern="1200" baseline="0" dirty="0" smtClean="0">
                <a:solidFill>
                  <a:schemeClr val="tx1"/>
                </a:solidFill>
                <a:latin typeface="+mn-lt"/>
                <a:ea typeface="+mn-ea"/>
                <a:cs typeface="+mn-cs"/>
              </a:rPr>
              <a:t>various users.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Long-term storage: Many application programs require means for storing</a:t>
            </a:r>
          </a:p>
          <a:p>
            <a:r>
              <a:rPr lang="en-US" sz="1200" kern="1200" baseline="0" dirty="0" smtClean="0">
                <a:solidFill>
                  <a:schemeClr val="tx1"/>
                </a:solidFill>
                <a:latin typeface="+mn-lt"/>
                <a:ea typeface="+mn-ea"/>
                <a:cs typeface="+mn-cs"/>
              </a:rPr>
              <a:t>information for extended periods of time, after the computer has been</a:t>
            </a:r>
          </a:p>
          <a:p>
            <a:r>
              <a:rPr lang="en-US" sz="1200" kern="1200" baseline="0" dirty="0" smtClean="0">
                <a:solidFill>
                  <a:schemeClr val="tx1"/>
                </a:solidFill>
                <a:latin typeface="+mn-lt"/>
                <a:ea typeface="+mn-ea"/>
                <a:cs typeface="+mn-cs"/>
              </a:rPr>
              <a:t>powered down.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74</a:t>
            </a:fld>
            <a:endParaRPr lang="en-US" dirty="0"/>
          </a:p>
        </p:txBody>
      </p:sp>
    </p:spTree>
    <p:extLst>
      <p:ext uri="{BB962C8B-B14F-4D97-AF65-F5344CB8AC3E}">
        <p14:creationId xmlns:p14="http://schemas.microsoft.com/office/powerpoint/2010/main" val="8942711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Typically, operating systems meet these requirements with virtual memory</a:t>
            </a:r>
          </a:p>
          <a:p>
            <a:r>
              <a:rPr lang="en-US" sz="1200" kern="1200" baseline="0" dirty="0" smtClean="0">
                <a:solidFill>
                  <a:schemeClr val="tx1"/>
                </a:solidFill>
                <a:latin typeface="+mn-lt"/>
                <a:ea typeface="+mn-ea"/>
                <a:cs typeface="+mn-cs"/>
              </a:rPr>
              <a:t>and file system facilities. The file system implements a long-term store, with information</a:t>
            </a:r>
          </a:p>
          <a:p>
            <a:r>
              <a:rPr lang="en-US" sz="1200" kern="1200" baseline="0" dirty="0" smtClean="0">
                <a:solidFill>
                  <a:schemeClr val="tx1"/>
                </a:solidFill>
                <a:latin typeface="+mn-lt"/>
                <a:ea typeface="+mn-ea"/>
                <a:cs typeface="+mn-cs"/>
              </a:rPr>
              <a:t>stored in named objects, called files. The file is a convenient concept for the</a:t>
            </a:r>
          </a:p>
          <a:p>
            <a:r>
              <a:rPr lang="en-US" sz="1200" kern="1200" baseline="0" dirty="0" smtClean="0">
                <a:solidFill>
                  <a:schemeClr val="tx1"/>
                </a:solidFill>
                <a:latin typeface="+mn-lt"/>
                <a:ea typeface="+mn-ea"/>
                <a:cs typeface="+mn-cs"/>
              </a:rPr>
              <a:t>programmer and is a useful unit of access control and protection for the OS.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Virtual memory is a facility that allows programs to address memory from</a:t>
            </a:r>
          </a:p>
          <a:p>
            <a:r>
              <a:rPr lang="en-US" sz="1200" kern="1200" baseline="0" dirty="0" smtClean="0">
                <a:solidFill>
                  <a:schemeClr val="tx1"/>
                </a:solidFill>
                <a:latin typeface="+mn-lt"/>
                <a:ea typeface="+mn-ea"/>
                <a:cs typeface="+mn-cs"/>
              </a:rPr>
              <a:t>a logical point of view, without regard to the amount of main memory physically</a:t>
            </a:r>
          </a:p>
          <a:p>
            <a:r>
              <a:rPr lang="en-US" sz="1200" kern="1200" baseline="0" dirty="0" smtClean="0">
                <a:solidFill>
                  <a:schemeClr val="tx1"/>
                </a:solidFill>
                <a:latin typeface="+mn-lt"/>
                <a:ea typeface="+mn-ea"/>
                <a:cs typeface="+mn-cs"/>
              </a:rPr>
              <a:t>available. Virtual memory was conceived to meet the requirement of having multiple</a:t>
            </a:r>
          </a:p>
          <a:p>
            <a:r>
              <a:rPr lang="en-US" sz="1200" kern="1200" baseline="0" dirty="0" smtClean="0">
                <a:solidFill>
                  <a:schemeClr val="tx1"/>
                </a:solidFill>
                <a:latin typeface="+mn-lt"/>
                <a:ea typeface="+mn-ea"/>
                <a:cs typeface="+mn-cs"/>
              </a:rPr>
              <a:t>user jobs reside in main memory concurrently, so that there would not be a hiatus</a:t>
            </a:r>
          </a:p>
          <a:p>
            <a:r>
              <a:rPr lang="en-US" sz="1200" kern="1200" baseline="0" dirty="0" smtClean="0">
                <a:solidFill>
                  <a:schemeClr val="tx1"/>
                </a:solidFill>
                <a:latin typeface="+mn-lt"/>
                <a:ea typeface="+mn-ea"/>
                <a:cs typeface="+mn-cs"/>
              </a:rPr>
              <a:t>between the execution of successive processes while one process was written out</a:t>
            </a:r>
          </a:p>
          <a:p>
            <a:r>
              <a:rPr lang="en-US" sz="1200" kern="1200" baseline="0" dirty="0" smtClean="0">
                <a:solidFill>
                  <a:schemeClr val="tx1"/>
                </a:solidFill>
                <a:latin typeface="+mn-lt"/>
                <a:ea typeface="+mn-ea"/>
                <a:cs typeface="+mn-cs"/>
              </a:rPr>
              <a:t>to secondary store and the successor process was read in.</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75</a:t>
            </a:fld>
            <a:endParaRPr lang="en-US" dirty="0"/>
          </a:p>
        </p:txBody>
      </p:sp>
    </p:spTree>
    <p:extLst>
      <p:ext uri="{BB962C8B-B14F-4D97-AF65-F5344CB8AC3E}">
        <p14:creationId xmlns:p14="http://schemas.microsoft.com/office/powerpoint/2010/main" val="19601686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2.10 highlights the addressing concerns in a virtual memory scheme.</a:t>
            </a:r>
          </a:p>
          <a:p>
            <a:r>
              <a:rPr lang="en-US" sz="1200" kern="1200" baseline="0" dirty="0" smtClean="0">
                <a:solidFill>
                  <a:schemeClr val="tx1"/>
                </a:solidFill>
                <a:latin typeface="+mn-lt"/>
                <a:ea typeface="+mn-ea"/>
                <a:cs typeface="+mn-cs"/>
              </a:rPr>
              <a:t>Storage consists of directly addressable (by machine instructions) main memory</a:t>
            </a:r>
          </a:p>
          <a:p>
            <a:r>
              <a:rPr lang="en-US" sz="1200" kern="1200" baseline="0" dirty="0" smtClean="0">
                <a:solidFill>
                  <a:schemeClr val="tx1"/>
                </a:solidFill>
                <a:latin typeface="+mn-lt"/>
                <a:ea typeface="+mn-ea"/>
                <a:cs typeface="+mn-cs"/>
              </a:rPr>
              <a:t>and lower-speed auxiliary memory that is accessed indirectly by loading blocks</a:t>
            </a:r>
          </a:p>
          <a:p>
            <a:r>
              <a:rPr lang="en-US" sz="1200" kern="1200" baseline="0" dirty="0" smtClean="0">
                <a:solidFill>
                  <a:schemeClr val="tx1"/>
                </a:solidFill>
                <a:latin typeface="+mn-lt"/>
                <a:ea typeface="+mn-ea"/>
                <a:cs typeface="+mn-cs"/>
              </a:rPr>
              <a:t>into main memory. Address translation hardware (memory management unit) is</a:t>
            </a:r>
          </a:p>
          <a:p>
            <a:r>
              <a:rPr lang="en-US" sz="1200" kern="1200" baseline="0" dirty="0" smtClean="0">
                <a:solidFill>
                  <a:schemeClr val="tx1"/>
                </a:solidFill>
                <a:latin typeface="+mn-lt"/>
                <a:ea typeface="+mn-ea"/>
                <a:cs typeface="+mn-cs"/>
              </a:rPr>
              <a:t>interposed between the processor and memory. Programs reference locations using</a:t>
            </a:r>
          </a:p>
          <a:p>
            <a:r>
              <a:rPr lang="en-US" sz="1200" kern="1200" baseline="0" dirty="0" smtClean="0">
                <a:solidFill>
                  <a:schemeClr val="tx1"/>
                </a:solidFill>
                <a:latin typeface="+mn-lt"/>
                <a:ea typeface="+mn-ea"/>
                <a:cs typeface="+mn-cs"/>
              </a:rPr>
              <a:t>virtual addresses, which are mapped into real main memory addresses. If a reference</a:t>
            </a:r>
          </a:p>
          <a:p>
            <a:r>
              <a:rPr lang="en-US" sz="1200" kern="1200" baseline="0" dirty="0" smtClean="0">
                <a:solidFill>
                  <a:schemeClr val="tx1"/>
                </a:solidFill>
                <a:latin typeface="+mn-lt"/>
                <a:ea typeface="+mn-ea"/>
                <a:cs typeface="+mn-cs"/>
              </a:rPr>
              <a:t>is made to a virtual address not in real memory, then a portion of the contents</a:t>
            </a:r>
          </a:p>
          <a:p>
            <a:r>
              <a:rPr lang="en-US" sz="1200" kern="1200" baseline="0" dirty="0" smtClean="0">
                <a:solidFill>
                  <a:schemeClr val="tx1"/>
                </a:solidFill>
                <a:latin typeface="+mn-lt"/>
                <a:ea typeface="+mn-ea"/>
                <a:cs typeface="+mn-cs"/>
              </a:rPr>
              <a:t>of real memory is swapped out to auxiliary memory and the desired block of data</a:t>
            </a:r>
          </a:p>
          <a:p>
            <a:r>
              <a:rPr lang="en-US" sz="1200" kern="1200" baseline="0" dirty="0" smtClean="0">
                <a:solidFill>
                  <a:schemeClr val="tx1"/>
                </a:solidFill>
                <a:latin typeface="+mn-lt"/>
                <a:ea typeface="+mn-ea"/>
                <a:cs typeface="+mn-cs"/>
              </a:rPr>
              <a:t>is swapped in. During this activity, the process that generated the address reference</a:t>
            </a:r>
          </a:p>
          <a:p>
            <a:r>
              <a:rPr lang="en-US" sz="1200" kern="1200" baseline="0" dirty="0" smtClean="0">
                <a:solidFill>
                  <a:schemeClr val="tx1"/>
                </a:solidFill>
                <a:latin typeface="+mn-lt"/>
                <a:ea typeface="+mn-ea"/>
                <a:cs typeface="+mn-cs"/>
              </a:rPr>
              <a:t>must be suspended. The OS designer needs to develop an address translation mechanism</a:t>
            </a:r>
          </a:p>
          <a:p>
            <a:r>
              <a:rPr lang="en-US" sz="1200" kern="1200" baseline="0" dirty="0" smtClean="0">
                <a:solidFill>
                  <a:schemeClr val="tx1"/>
                </a:solidFill>
                <a:latin typeface="+mn-lt"/>
                <a:ea typeface="+mn-ea"/>
                <a:cs typeface="+mn-cs"/>
              </a:rPr>
              <a:t>that generates little overhead and a storage allocation policy that minimizes</a:t>
            </a:r>
          </a:p>
          <a:p>
            <a:r>
              <a:rPr lang="en-US" sz="1200" kern="1200" baseline="0" dirty="0" smtClean="0">
                <a:solidFill>
                  <a:schemeClr val="tx1"/>
                </a:solidFill>
                <a:latin typeface="+mn-lt"/>
                <a:ea typeface="+mn-ea"/>
                <a:cs typeface="+mn-cs"/>
              </a:rPr>
              <a:t>the traffic between memory levels.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76</a:t>
            </a:fld>
            <a:endParaRPr lang="en-US" dirty="0"/>
          </a:p>
        </p:txBody>
      </p:sp>
    </p:spTree>
    <p:extLst>
      <p:ext uri="{BB962C8B-B14F-4D97-AF65-F5344CB8AC3E}">
        <p14:creationId xmlns:p14="http://schemas.microsoft.com/office/powerpoint/2010/main" val="7385981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growth in the use of time-sharing systems and, more recently, computer networks</a:t>
            </a:r>
          </a:p>
          <a:p>
            <a:r>
              <a:rPr lang="en-US" sz="1200" kern="1200" baseline="0" dirty="0" smtClean="0">
                <a:solidFill>
                  <a:schemeClr val="tx1"/>
                </a:solidFill>
                <a:latin typeface="+mn-lt"/>
                <a:ea typeface="+mn-ea"/>
                <a:cs typeface="+mn-cs"/>
              </a:rPr>
              <a:t>has brought with it a growth in concern for the protection of information.</a:t>
            </a:r>
          </a:p>
          <a:p>
            <a:r>
              <a:rPr lang="en-US" sz="1200" kern="1200" baseline="0" dirty="0" smtClean="0">
                <a:solidFill>
                  <a:schemeClr val="tx1"/>
                </a:solidFill>
                <a:latin typeface="+mn-lt"/>
                <a:ea typeface="+mn-ea"/>
                <a:cs typeface="+mn-cs"/>
              </a:rPr>
              <a:t>The nature of the threat that concerns an organization will vary greatly depending</a:t>
            </a:r>
          </a:p>
          <a:p>
            <a:r>
              <a:rPr lang="en-US" sz="1200" kern="1200" baseline="0" dirty="0" smtClean="0">
                <a:solidFill>
                  <a:schemeClr val="tx1"/>
                </a:solidFill>
                <a:latin typeface="+mn-lt"/>
                <a:ea typeface="+mn-ea"/>
                <a:cs typeface="+mn-cs"/>
              </a:rPr>
              <a:t>on the circumstances. However, there are some general-purpose tools that can be</a:t>
            </a:r>
          </a:p>
          <a:p>
            <a:r>
              <a:rPr lang="en-US" sz="1200" kern="1200" baseline="0" dirty="0" smtClean="0">
                <a:solidFill>
                  <a:schemeClr val="tx1"/>
                </a:solidFill>
                <a:latin typeface="+mn-lt"/>
                <a:ea typeface="+mn-ea"/>
                <a:cs typeface="+mn-cs"/>
              </a:rPr>
              <a:t>built into computers and operating systems that support a variety of protection and</a:t>
            </a:r>
          </a:p>
          <a:p>
            <a:r>
              <a:rPr lang="en-US" sz="1200" kern="1200" baseline="0" dirty="0" smtClean="0">
                <a:solidFill>
                  <a:schemeClr val="tx1"/>
                </a:solidFill>
                <a:latin typeface="+mn-lt"/>
                <a:ea typeface="+mn-ea"/>
                <a:cs typeface="+mn-cs"/>
              </a:rPr>
              <a:t>security mechanisms. In general, we are concerned with the problem of controlling</a:t>
            </a:r>
          </a:p>
          <a:p>
            <a:r>
              <a:rPr lang="en-US" sz="1200" kern="1200" baseline="0" dirty="0" smtClean="0">
                <a:solidFill>
                  <a:schemeClr val="tx1"/>
                </a:solidFill>
                <a:latin typeface="+mn-lt"/>
                <a:ea typeface="+mn-ea"/>
                <a:cs typeface="+mn-cs"/>
              </a:rPr>
              <a:t>access to computer systems and the information stored in them.</a:t>
            </a:r>
          </a:p>
          <a:p>
            <a:r>
              <a:rPr lang="en-US" sz="1200" kern="1200" baseline="0" dirty="0" smtClean="0">
                <a:solidFill>
                  <a:schemeClr val="tx1"/>
                </a:solidFill>
                <a:latin typeface="+mn-lt"/>
                <a:ea typeface="+mn-ea"/>
                <a:cs typeface="+mn-cs"/>
              </a:rPr>
              <a:t>Much of the work in security and protection as it relates to operating systems</a:t>
            </a:r>
          </a:p>
          <a:p>
            <a:r>
              <a:rPr lang="en-US" sz="1200" kern="1200" baseline="0" dirty="0" smtClean="0">
                <a:solidFill>
                  <a:schemeClr val="tx1"/>
                </a:solidFill>
                <a:latin typeface="+mn-lt"/>
                <a:ea typeface="+mn-ea"/>
                <a:cs typeface="+mn-cs"/>
              </a:rPr>
              <a:t>can be roughly grouped into four categories:</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Availability: Concerned with protecting the system against interruption.</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Confidentiality: Assures that users cannot read data for which access is</a:t>
            </a:r>
          </a:p>
          <a:p>
            <a:r>
              <a:rPr lang="en-US" sz="1200" kern="1200" baseline="0" dirty="0" smtClean="0">
                <a:solidFill>
                  <a:schemeClr val="tx1"/>
                </a:solidFill>
                <a:latin typeface="+mn-lt"/>
                <a:ea typeface="+mn-ea"/>
                <a:cs typeface="+mn-cs"/>
              </a:rPr>
              <a:t>unauthorized.</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Data integrity: Protection of data from unauthorized modification.</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Authenticity: Concerned with the proper verification of the identity of users</a:t>
            </a:r>
          </a:p>
          <a:p>
            <a:r>
              <a:rPr lang="en-US" sz="1200" kern="1200" baseline="0" dirty="0" smtClean="0">
                <a:solidFill>
                  <a:schemeClr val="tx1"/>
                </a:solidFill>
                <a:latin typeface="+mn-lt"/>
                <a:ea typeface="+mn-ea"/>
                <a:cs typeface="+mn-cs"/>
              </a:rPr>
              <a:t>and the validity of messages or data.</a:t>
            </a:r>
            <a:endParaRPr lang="en-NZ" b="1"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77</a:t>
            </a:fld>
            <a:endParaRPr lang="en-US" dirty="0"/>
          </a:p>
        </p:txBody>
      </p:sp>
    </p:spTree>
    <p:extLst>
      <p:ext uri="{BB962C8B-B14F-4D97-AF65-F5344CB8AC3E}">
        <p14:creationId xmlns:p14="http://schemas.microsoft.com/office/powerpoint/2010/main" val="9150733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NZ" dirty="0" smtClean="0"/>
              <a:t>A key responsibility of the OS is to manage the various resources available to it (main memory space, I/O devices, processors) and to schedule their use by the various active processes. </a:t>
            </a:r>
          </a:p>
          <a:p>
            <a:endParaRPr lang="en-NZ" dirty="0" smtClean="0"/>
          </a:p>
          <a:p>
            <a:r>
              <a:rPr lang="en-NZ" dirty="0" smtClean="0"/>
              <a:t>Any resource allocation and scheduling policy must consider three factors:</a:t>
            </a:r>
          </a:p>
          <a:p>
            <a:r>
              <a:rPr lang="en-NZ" b="1" dirty="0" smtClean="0"/>
              <a:t>Fairness: </a:t>
            </a:r>
          </a:p>
          <a:p>
            <a:pPr lvl="1">
              <a:buFont typeface="Arial" pitchFamily="34" charset="0"/>
              <a:buChar char="•"/>
            </a:pPr>
            <a:r>
              <a:rPr lang="en-NZ" b="1" dirty="0" smtClean="0"/>
              <a:t> </a:t>
            </a:r>
            <a:r>
              <a:rPr lang="en-NZ" dirty="0" smtClean="0"/>
              <a:t>Typically, we would like all processes that are competing for the use of a particular resource to be given approximately equal and fair access to that resource. </a:t>
            </a:r>
          </a:p>
          <a:p>
            <a:pPr lvl="1">
              <a:buFont typeface="Arial" pitchFamily="34" charset="0"/>
              <a:buChar char="•"/>
            </a:pPr>
            <a:r>
              <a:rPr lang="en-NZ" dirty="0" smtClean="0"/>
              <a:t> This is especially so for jobs of the same class, that is, jobs of similar demands.</a:t>
            </a:r>
          </a:p>
          <a:p>
            <a:pPr lvl="1">
              <a:buFont typeface="Arial" pitchFamily="34" charset="0"/>
              <a:buChar char="•"/>
            </a:pPr>
            <a:endParaRPr lang="en-NZ" dirty="0" smtClean="0"/>
          </a:p>
          <a:p>
            <a:r>
              <a:rPr lang="en-NZ" b="1" dirty="0" smtClean="0"/>
              <a:t>Differential responsiveness: </a:t>
            </a:r>
          </a:p>
          <a:p>
            <a:pPr lvl="1">
              <a:buFont typeface="Arial" pitchFamily="34" charset="0"/>
              <a:buChar char="•"/>
            </a:pPr>
            <a:r>
              <a:rPr lang="en-NZ" b="1" dirty="0" smtClean="0"/>
              <a:t> </a:t>
            </a:r>
            <a:r>
              <a:rPr lang="en-NZ" dirty="0" smtClean="0"/>
              <a:t>On the other hand, the OS may need to discriminate among different classes of jobs with different service requirements. </a:t>
            </a:r>
          </a:p>
          <a:p>
            <a:pPr lvl="1">
              <a:buFont typeface="Arial" pitchFamily="34" charset="0"/>
              <a:buChar char="•"/>
            </a:pPr>
            <a:r>
              <a:rPr lang="en-NZ" dirty="0" smtClean="0"/>
              <a:t> The OS should attempt to make allocation and scheduling decisions to meet the total set of requirements. </a:t>
            </a:r>
          </a:p>
          <a:p>
            <a:pPr lvl="1">
              <a:buFont typeface="Arial" pitchFamily="34" charset="0"/>
              <a:buChar char="•"/>
            </a:pPr>
            <a:r>
              <a:rPr lang="en-NZ" dirty="0" smtClean="0"/>
              <a:t> The OS should also make these decisions dynamically. </a:t>
            </a:r>
          </a:p>
          <a:p>
            <a:pPr lvl="1">
              <a:buFont typeface="Arial" pitchFamily="34" charset="0"/>
              <a:buChar char="•"/>
            </a:pPr>
            <a:r>
              <a:rPr lang="en-NZ" dirty="0" smtClean="0"/>
              <a:t> e.g. if a process is waiting for the use of an I/O device, the OS may wish to schedule that process for execution as soon as possible to free up the device for later demands from other processes.</a:t>
            </a:r>
          </a:p>
          <a:p>
            <a:pPr lvl="1">
              <a:buFont typeface="Arial" pitchFamily="34" charset="0"/>
              <a:buChar char="•"/>
            </a:pPr>
            <a:endParaRPr lang="en-NZ" dirty="0" smtClean="0"/>
          </a:p>
          <a:p>
            <a:r>
              <a:rPr lang="en-NZ" b="1" dirty="0" smtClean="0"/>
              <a:t>Efficiency: </a:t>
            </a:r>
          </a:p>
          <a:p>
            <a:pPr lvl="1">
              <a:buFont typeface="Arial" pitchFamily="34" charset="0"/>
              <a:buChar char="•"/>
            </a:pPr>
            <a:r>
              <a:rPr lang="en-NZ" b="1" dirty="0" smtClean="0"/>
              <a:t> </a:t>
            </a:r>
            <a:r>
              <a:rPr lang="en-NZ" dirty="0" smtClean="0"/>
              <a:t>The OS should attempt to </a:t>
            </a:r>
          </a:p>
          <a:p>
            <a:pPr lvl="2">
              <a:buFont typeface="Arial" pitchFamily="34" charset="0"/>
              <a:buChar char="•"/>
            </a:pPr>
            <a:r>
              <a:rPr lang="en-NZ" dirty="0" smtClean="0"/>
              <a:t> maximize throughput, </a:t>
            </a:r>
          </a:p>
          <a:p>
            <a:pPr lvl="2">
              <a:buFont typeface="Arial" pitchFamily="34" charset="0"/>
              <a:buChar char="•"/>
            </a:pPr>
            <a:r>
              <a:rPr lang="en-NZ" dirty="0" smtClean="0"/>
              <a:t> minimize response time, and</a:t>
            </a:r>
          </a:p>
          <a:p>
            <a:pPr lvl="2">
              <a:buFont typeface="Arial" pitchFamily="34" charset="0"/>
              <a:buChar char="•"/>
            </a:pPr>
            <a:r>
              <a:rPr lang="en-NZ" dirty="0" smtClean="0"/>
              <a:t> accommodate as many users as possible.</a:t>
            </a:r>
          </a:p>
          <a:p>
            <a:pPr lvl="1">
              <a:buFont typeface="Arial" pitchFamily="34" charset="0"/>
              <a:buChar char="•"/>
            </a:pPr>
            <a:r>
              <a:rPr lang="en-NZ" dirty="0" smtClean="0"/>
              <a:t>These criteria conflict; </a:t>
            </a:r>
          </a:p>
          <a:p>
            <a:pPr lvl="1">
              <a:buFont typeface="Arial" pitchFamily="34" charset="0"/>
              <a:buChar char="•"/>
            </a:pPr>
            <a:r>
              <a:rPr lang="en-NZ" dirty="0" smtClean="0"/>
              <a:t> Finding the right balance for a particular situation is an ongoing problem for operating system research.</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78</a:t>
            </a:fld>
            <a:endParaRPr lang="en-US" dirty="0"/>
          </a:p>
        </p:txBody>
      </p:sp>
    </p:spTree>
    <p:extLst>
      <p:ext uri="{BB962C8B-B14F-4D97-AF65-F5344CB8AC3E}">
        <p14:creationId xmlns:p14="http://schemas.microsoft.com/office/powerpoint/2010/main" val="11861884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smtClean="0"/>
              <a:t>The rate of change in the demands on operating systems requires not just modifications and enhancements to existing architectures but new ways of organizing the OS. </a:t>
            </a:r>
          </a:p>
          <a:p>
            <a:endParaRPr lang="en-NZ" dirty="0" smtClean="0"/>
          </a:p>
          <a:p>
            <a:r>
              <a:rPr lang="en-NZ" dirty="0" smtClean="0"/>
              <a:t>A wide range of different approaches and design elements has been tried in both experimental and commercial operating systems, but much of the work fits into the following categories:</a:t>
            </a:r>
          </a:p>
          <a:p>
            <a:pPr lvl="1"/>
            <a:r>
              <a:rPr lang="en-NZ" dirty="0" smtClean="0"/>
              <a:t>• Microkernel architecture</a:t>
            </a:r>
          </a:p>
          <a:p>
            <a:pPr lvl="1"/>
            <a:r>
              <a:rPr lang="en-NZ" dirty="0" smtClean="0"/>
              <a:t>• Multithreading</a:t>
            </a:r>
          </a:p>
          <a:p>
            <a:pPr lvl="1"/>
            <a:r>
              <a:rPr lang="en-NZ" dirty="0" smtClean="0"/>
              <a:t>• Symmetric multiprocessing</a:t>
            </a:r>
          </a:p>
          <a:p>
            <a:pPr lvl="1"/>
            <a:r>
              <a:rPr lang="en-NZ" dirty="0" smtClean="0"/>
              <a:t>• Distributed operating systems</a:t>
            </a:r>
          </a:p>
          <a:p>
            <a:pPr lvl="1"/>
            <a:r>
              <a:rPr lang="en-NZ" dirty="0" smtClean="0"/>
              <a:t>• Object-oriented design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79</a:t>
            </a:fld>
            <a:endParaRPr lang="en-US" dirty="0"/>
          </a:p>
        </p:txBody>
      </p:sp>
    </p:spTree>
    <p:extLst>
      <p:ext uri="{BB962C8B-B14F-4D97-AF65-F5344CB8AC3E}">
        <p14:creationId xmlns:p14="http://schemas.microsoft.com/office/powerpoint/2010/main" val="763103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Most operating systems, until recently, featured a large </a:t>
            </a:r>
            <a:r>
              <a:rPr lang="en-US" sz="1200" b="1" kern="1200" baseline="0" dirty="0" smtClean="0">
                <a:solidFill>
                  <a:schemeClr val="tx1"/>
                </a:solidFill>
                <a:latin typeface="+mn-lt"/>
                <a:ea typeface="+mn-ea"/>
                <a:cs typeface="+mn-cs"/>
              </a:rPr>
              <a:t>monolithic kernel .</a:t>
            </a:r>
          </a:p>
          <a:p>
            <a:r>
              <a:rPr lang="en-US" sz="1200" kern="1200" baseline="0" dirty="0" smtClean="0">
                <a:solidFill>
                  <a:schemeClr val="tx1"/>
                </a:solidFill>
                <a:latin typeface="+mn-lt"/>
                <a:ea typeface="+mn-ea"/>
                <a:cs typeface="+mn-cs"/>
              </a:rPr>
              <a:t>Most of what is thought of as OS functionality is provided in these large kernels,</a:t>
            </a:r>
          </a:p>
          <a:p>
            <a:r>
              <a:rPr lang="en-US" sz="1200" kern="1200" baseline="0" dirty="0" smtClean="0">
                <a:solidFill>
                  <a:schemeClr val="tx1"/>
                </a:solidFill>
                <a:latin typeface="+mn-lt"/>
                <a:ea typeface="+mn-ea"/>
                <a:cs typeface="+mn-cs"/>
              </a:rPr>
              <a:t>including scheduling, file system, networking, device drivers, memory management,</a:t>
            </a:r>
          </a:p>
          <a:p>
            <a:r>
              <a:rPr lang="en-US" sz="1200" kern="1200" baseline="0" dirty="0" smtClean="0">
                <a:solidFill>
                  <a:schemeClr val="tx1"/>
                </a:solidFill>
                <a:latin typeface="+mn-lt"/>
                <a:ea typeface="+mn-ea"/>
                <a:cs typeface="+mn-cs"/>
              </a:rPr>
              <a:t>and more. Typically, a monolithic kernel is implemented as a single process, with</a:t>
            </a:r>
          </a:p>
          <a:p>
            <a:r>
              <a:rPr lang="en-US" sz="1200" kern="1200" baseline="0" dirty="0" smtClean="0">
                <a:solidFill>
                  <a:schemeClr val="tx1"/>
                </a:solidFill>
                <a:latin typeface="+mn-lt"/>
                <a:ea typeface="+mn-ea"/>
                <a:cs typeface="+mn-cs"/>
              </a:rPr>
              <a:t>all elements sharing the same address space. A </a:t>
            </a:r>
            <a:r>
              <a:rPr lang="en-US" sz="1200" b="1" kern="1200" baseline="0" dirty="0" smtClean="0">
                <a:solidFill>
                  <a:schemeClr val="tx1"/>
                </a:solidFill>
                <a:latin typeface="+mn-lt"/>
                <a:ea typeface="+mn-ea"/>
                <a:cs typeface="+mn-cs"/>
              </a:rPr>
              <a:t>microkernel architecture assigns</a:t>
            </a:r>
          </a:p>
          <a:p>
            <a:r>
              <a:rPr lang="en-US" sz="1200" kern="1200" baseline="0" dirty="0" smtClean="0">
                <a:solidFill>
                  <a:schemeClr val="tx1"/>
                </a:solidFill>
                <a:latin typeface="+mn-lt"/>
                <a:ea typeface="+mn-ea"/>
                <a:cs typeface="+mn-cs"/>
              </a:rPr>
              <a:t>only a few essential functions to the kernel, including address spaces, interprocess</a:t>
            </a:r>
          </a:p>
          <a:p>
            <a:r>
              <a:rPr lang="en-US" sz="1200" kern="1200" baseline="0" dirty="0" smtClean="0">
                <a:solidFill>
                  <a:schemeClr val="tx1"/>
                </a:solidFill>
                <a:latin typeface="+mn-lt"/>
                <a:ea typeface="+mn-ea"/>
                <a:cs typeface="+mn-cs"/>
              </a:rPr>
              <a:t>communication (IPC), and basic scheduling. Other OS services are provided by</a:t>
            </a:r>
          </a:p>
          <a:p>
            <a:r>
              <a:rPr lang="en-US" sz="1200" kern="1200" baseline="0" dirty="0" smtClean="0">
                <a:solidFill>
                  <a:schemeClr val="tx1"/>
                </a:solidFill>
                <a:latin typeface="+mn-lt"/>
                <a:ea typeface="+mn-ea"/>
                <a:cs typeface="+mn-cs"/>
              </a:rPr>
              <a:t>processes, sometimes called servers, that run in user mode and are treated like any</a:t>
            </a:r>
          </a:p>
          <a:p>
            <a:r>
              <a:rPr lang="en-US" sz="1200" kern="1200" baseline="0" dirty="0" smtClean="0">
                <a:solidFill>
                  <a:schemeClr val="tx1"/>
                </a:solidFill>
                <a:latin typeface="+mn-lt"/>
                <a:ea typeface="+mn-ea"/>
                <a:cs typeface="+mn-cs"/>
              </a:rPr>
              <a:t>other application by the microkernel. This approach decouples kernel and server</a:t>
            </a:r>
          </a:p>
          <a:p>
            <a:r>
              <a:rPr lang="en-US" sz="1200" kern="1200" baseline="0" dirty="0" smtClean="0">
                <a:solidFill>
                  <a:schemeClr val="tx1"/>
                </a:solidFill>
                <a:latin typeface="+mn-lt"/>
                <a:ea typeface="+mn-ea"/>
                <a:cs typeface="+mn-cs"/>
              </a:rPr>
              <a:t>development. Servers may be customized to specific application or environment</a:t>
            </a:r>
          </a:p>
          <a:p>
            <a:r>
              <a:rPr lang="en-US" sz="1200" kern="1200" baseline="0" dirty="0" smtClean="0">
                <a:solidFill>
                  <a:schemeClr val="tx1"/>
                </a:solidFill>
                <a:latin typeface="+mn-lt"/>
                <a:ea typeface="+mn-ea"/>
                <a:cs typeface="+mn-cs"/>
              </a:rPr>
              <a:t>requirements. The microkernel approach simplifies implementation, provides flexibility,</a:t>
            </a:r>
          </a:p>
          <a:p>
            <a:r>
              <a:rPr lang="en-US" sz="1200" kern="1200" baseline="0" dirty="0" smtClean="0">
                <a:solidFill>
                  <a:schemeClr val="tx1"/>
                </a:solidFill>
                <a:latin typeface="+mn-lt"/>
                <a:ea typeface="+mn-ea"/>
                <a:cs typeface="+mn-cs"/>
              </a:rPr>
              <a:t>and is well suited to a distributed environment. In essence, a microkernel</a:t>
            </a:r>
          </a:p>
          <a:p>
            <a:r>
              <a:rPr lang="en-US" sz="1200" kern="1200" baseline="0" dirty="0" smtClean="0">
                <a:solidFill>
                  <a:schemeClr val="tx1"/>
                </a:solidFill>
                <a:latin typeface="+mn-lt"/>
                <a:ea typeface="+mn-ea"/>
                <a:cs typeface="+mn-cs"/>
              </a:rPr>
              <a:t>interacts with local and remote server processes in the same way, facilitating construction</a:t>
            </a:r>
          </a:p>
          <a:p>
            <a:r>
              <a:rPr lang="en-US" sz="1200" kern="1200" baseline="0" dirty="0" smtClean="0">
                <a:solidFill>
                  <a:schemeClr val="tx1"/>
                </a:solidFill>
                <a:latin typeface="+mn-lt"/>
                <a:ea typeface="+mn-ea"/>
                <a:cs typeface="+mn-cs"/>
              </a:rPr>
              <a:t>of distributed systems.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80</a:t>
            </a:fld>
            <a:endParaRPr lang="en-US" dirty="0"/>
          </a:p>
        </p:txBody>
      </p:sp>
    </p:spTree>
    <p:extLst>
      <p:ext uri="{BB962C8B-B14F-4D97-AF65-F5344CB8AC3E}">
        <p14:creationId xmlns:p14="http://schemas.microsoft.com/office/powerpoint/2010/main" val="13757541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1" kern="1200" baseline="0" dirty="0" smtClean="0">
                <a:solidFill>
                  <a:schemeClr val="tx1"/>
                </a:solidFill>
                <a:latin typeface="+mn-lt"/>
                <a:ea typeface="+mn-ea"/>
                <a:cs typeface="+mn-cs"/>
              </a:rPr>
              <a:t>Multithreading is a technique in which a process, executing an application, is</a:t>
            </a:r>
          </a:p>
          <a:p>
            <a:r>
              <a:rPr lang="en-US" sz="1200" kern="1200" baseline="0" dirty="0" smtClean="0">
                <a:solidFill>
                  <a:schemeClr val="tx1"/>
                </a:solidFill>
                <a:latin typeface="+mn-lt"/>
                <a:ea typeface="+mn-ea"/>
                <a:cs typeface="+mn-cs"/>
              </a:rPr>
              <a:t>divided into threads that can run concurrently. We can make the following distinction: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Thread: A dispatchable unit of work. It includes a processor context (which</a:t>
            </a:r>
          </a:p>
          <a:p>
            <a:r>
              <a:rPr lang="en-US" sz="1200" kern="1200" baseline="0" dirty="0" smtClean="0">
                <a:solidFill>
                  <a:schemeClr val="tx1"/>
                </a:solidFill>
                <a:latin typeface="+mn-lt"/>
                <a:ea typeface="+mn-ea"/>
                <a:cs typeface="+mn-cs"/>
              </a:rPr>
              <a:t>includes the program counter and stack pointer) and its own data area for a</a:t>
            </a:r>
          </a:p>
          <a:p>
            <a:r>
              <a:rPr lang="en-US" sz="1200" kern="1200" baseline="0" dirty="0" smtClean="0">
                <a:solidFill>
                  <a:schemeClr val="tx1"/>
                </a:solidFill>
                <a:latin typeface="+mn-lt"/>
                <a:ea typeface="+mn-ea"/>
                <a:cs typeface="+mn-cs"/>
              </a:rPr>
              <a:t>stack (to enable subroutine branching). A thread executes sequentially and is</a:t>
            </a:r>
          </a:p>
          <a:p>
            <a:r>
              <a:rPr lang="en-US" sz="1200" kern="1200" baseline="0" dirty="0" smtClean="0">
                <a:solidFill>
                  <a:schemeClr val="tx1"/>
                </a:solidFill>
                <a:latin typeface="+mn-lt"/>
                <a:ea typeface="+mn-ea"/>
                <a:cs typeface="+mn-cs"/>
              </a:rPr>
              <a:t>interruptible so that the processor can turn to another thread.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 : A collection of one or more threads and associated system resources</a:t>
            </a:r>
          </a:p>
          <a:p>
            <a:r>
              <a:rPr lang="en-US" sz="1200" kern="1200" baseline="0" dirty="0" smtClean="0">
                <a:solidFill>
                  <a:schemeClr val="tx1"/>
                </a:solidFill>
                <a:latin typeface="+mn-lt"/>
                <a:ea typeface="+mn-ea"/>
                <a:cs typeface="+mn-cs"/>
              </a:rPr>
              <a:t>(such as memory containing both code and data, open files, and devices). This</a:t>
            </a:r>
          </a:p>
          <a:p>
            <a:r>
              <a:rPr lang="en-US" sz="1200" kern="1200" baseline="0" dirty="0" smtClean="0">
                <a:solidFill>
                  <a:schemeClr val="tx1"/>
                </a:solidFill>
                <a:latin typeface="+mn-lt"/>
                <a:ea typeface="+mn-ea"/>
                <a:cs typeface="+mn-cs"/>
              </a:rPr>
              <a:t>corresponds closely to the concept of a program in execution. By breaking</a:t>
            </a:r>
          </a:p>
          <a:p>
            <a:r>
              <a:rPr lang="en-US" sz="1200" kern="1200" baseline="0" dirty="0" smtClean="0">
                <a:solidFill>
                  <a:schemeClr val="tx1"/>
                </a:solidFill>
                <a:latin typeface="+mn-lt"/>
                <a:ea typeface="+mn-ea"/>
                <a:cs typeface="+mn-cs"/>
              </a:rPr>
              <a:t>a single application into multiple threads, the programmer has great control</a:t>
            </a:r>
          </a:p>
          <a:p>
            <a:r>
              <a:rPr lang="en-US" sz="1200" kern="1200" baseline="0" dirty="0" smtClean="0">
                <a:solidFill>
                  <a:schemeClr val="tx1"/>
                </a:solidFill>
                <a:latin typeface="+mn-lt"/>
                <a:ea typeface="+mn-ea"/>
                <a:cs typeface="+mn-cs"/>
              </a:rPr>
              <a:t>over the modularity of the application and the timing of application-related</a:t>
            </a:r>
          </a:p>
          <a:p>
            <a:r>
              <a:rPr lang="en-US" sz="1200" kern="1200" baseline="0" dirty="0" smtClean="0">
                <a:solidFill>
                  <a:schemeClr val="tx1"/>
                </a:solidFill>
                <a:latin typeface="+mn-lt"/>
                <a:ea typeface="+mn-ea"/>
                <a:cs typeface="+mn-cs"/>
              </a:rPr>
              <a:t>events.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Multithreading is useful for applications that perform a number of essentially</a:t>
            </a:r>
          </a:p>
          <a:p>
            <a:r>
              <a:rPr lang="en-US" sz="1200" kern="1200" baseline="0" dirty="0" smtClean="0">
                <a:solidFill>
                  <a:schemeClr val="tx1"/>
                </a:solidFill>
                <a:latin typeface="+mn-lt"/>
                <a:ea typeface="+mn-ea"/>
                <a:cs typeface="+mn-cs"/>
              </a:rPr>
              <a:t>independent tasks that do not need to be serialized. An example is a database server</a:t>
            </a:r>
          </a:p>
          <a:p>
            <a:r>
              <a:rPr lang="en-US" sz="1200" kern="1200" baseline="0" dirty="0" smtClean="0">
                <a:solidFill>
                  <a:schemeClr val="tx1"/>
                </a:solidFill>
                <a:latin typeface="+mn-lt"/>
                <a:ea typeface="+mn-ea"/>
                <a:cs typeface="+mn-cs"/>
              </a:rPr>
              <a:t>that listens for and processes numerous client requests. With multiple threads running</a:t>
            </a:r>
          </a:p>
          <a:p>
            <a:r>
              <a:rPr lang="en-US" sz="1200" kern="1200" baseline="0" dirty="0" smtClean="0">
                <a:solidFill>
                  <a:schemeClr val="tx1"/>
                </a:solidFill>
                <a:latin typeface="+mn-lt"/>
                <a:ea typeface="+mn-ea"/>
                <a:cs typeface="+mn-cs"/>
              </a:rPr>
              <a:t>within the same process, switching back and forth among threads involves</a:t>
            </a:r>
          </a:p>
          <a:p>
            <a:r>
              <a:rPr lang="en-US" sz="1200" kern="1200" baseline="0" dirty="0" smtClean="0">
                <a:solidFill>
                  <a:schemeClr val="tx1"/>
                </a:solidFill>
                <a:latin typeface="+mn-lt"/>
                <a:ea typeface="+mn-ea"/>
                <a:cs typeface="+mn-cs"/>
              </a:rPr>
              <a:t>less processor overhead than a major process switch between different processes.</a:t>
            </a:r>
          </a:p>
          <a:p>
            <a:r>
              <a:rPr lang="en-US" sz="1200" kern="1200" baseline="0" dirty="0" smtClean="0">
                <a:solidFill>
                  <a:schemeClr val="tx1"/>
                </a:solidFill>
                <a:latin typeface="+mn-lt"/>
                <a:ea typeface="+mn-ea"/>
                <a:cs typeface="+mn-cs"/>
              </a:rPr>
              <a:t>Threads are also useful for structuring processes that are part of the OS kernel as</a:t>
            </a:r>
          </a:p>
          <a:p>
            <a:r>
              <a:rPr lang="en-US" sz="1200" kern="1200" baseline="0" dirty="0" smtClean="0">
                <a:solidFill>
                  <a:schemeClr val="tx1"/>
                </a:solidFill>
                <a:latin typeface="+mn-lt"/>
                <a:ea typeface="+mn-ea"/>
                <a:cs typeface="+mn-cs"/>
              </a:rPr>
              <a:t>described in subsequent chapters.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81</a:t>
            </a:fld>
            <a:endParaRPr lang="en-US" dirty="0"/>
          </a:p>
        </p:txBody>
      </p:sp>
    </p:spTree>
    <p:extLst>
      <p:ext uri="{BB962C8B-B14F-4D97-AF65-F5344CB8AC3E}">
        <p14:creationId xmlns:p14="http://schemas.microsoft.com/office/powerpoint/2010/main" val="5594812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smtClean="0">
                <a:solidFill>
                  <a:schemeClr val="tx1"/>
                </a:solidFill>
                <a:latin typeface="+mn-lt"/>
                <a:ea typeface="+mn-ea"/>
                <a:cs typeface="+mn-cs"/>
              </a:rPr>
              <a:t>Symmetric multiprocessing (SMP) is a term that refers to a computer hardware</a:t>
            </a:r>
          </a:p>
          <a:p>
            <a:r>
              <a:rPr lang="en-US" sz="1200" kern="1200" baseline="0" dirty="0" smtClean="0">
                <a:solidFill>
                  <a:schemeClr val="tx1"/>
                </a:solidFill>
                <a:latin typeface="+mn-lt"/>
                <a:ea typeface="+mn-ea"/>
                <a:cs typeface="+mn-cs"/>
              </a:rPr>
              <a:t>architecture (described in Chapter 1 ) and also to the OS behavior that exploits</a:t>
            </a:r>
          </a:p>
          <a:p>
            <a:r>
              <a:rPr lang="en-US" sz="1200" kern="1200" baseline="0" dirty="0" smtClean="0">
                <a:solidFill>
                  <a:schemeClr val="tx1"/>
                </a:solidFill>
                <a:latin typeface="+mn-lt"/>
                <a:ea typeface="+mn-ea"/>
                <a:cs typeface="+mn-cs"/>
              </a:rPr>
              <a:t>that architecture. The OS of an SMP schedules processes or threads across all of the</a:t>
            </a:r>
          </a:p>
          <a:p>
            <a:r>
              <a:rPr lang="en-US" sz="1200" kern="1200" baseline="0" dirty="0" smtClean="0">
                <a:solidFill>
                  <a:schemeClr val="tx1"/>
                </a:solidFill>
                <a:latin typeface="+mn-lt"/>
                <a:ea typeface="+mn-ea"/>
                <a:cs typeface="+mn-cs"/>
              </a:rPr>
              <a:t>processors.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Multithreading and SMP are often discussed together, but the two are</a:t>
            </a:r>
          </a:p>
          <a:p>
            <a:r>
              <a:rPr lang="en-US" sz="1200" kern="1200" baseline="0" dirty="0" smtClean="0">
                <a:solidFill>
                  <a:schemeClr val="tx1"/>
                </a:solidFill>
                <a:latin typeface="+mn-lt"/>
                <a:ea typeface="+mn-ea"/>
                <a:cs typeface="+mn-cs"/>
              </a:rPr>
              <a:t>independent facilities. Even on a uniprocessor system, multithreading is useful for</a:t>
            </a:r>
          </a:p>
          <a:p>
            <a:r>
              <a:rPr lang="en-US" sz="1200" kern="1200" baseline="0" dirty="0" smtClean="0">
                <a:solidFill>
                  <a:schemeClr val="tx1"/>
                </a:solidFill>
                <a:latin typeface="+mn-lt"/>
                <a:ea typeface="+mn-ea"/>
                <a:cs typeface="+mn-cs"/>
              </a:rPr>
              <a:t>structuring applications and kernel processes. An SMP system is useful even for</a:t>
            </a:r>
          </a:p>
          <a:p>
            <a:r>
              <a:rPr lang="en-US" sz="1200" kern="1200" baseline="0" dirty="0" smtClean="0">
                <a:solidFill>
                  <a:schemeClr val="tx1"/>
                </a:solidFill>
                <a:latin typeface="+mn-lt"/>
                <a:ea typeface="+mn-ea"/>
                <a:cs typeface="+mn-cs"/>
              </a:rPr>
              <a:t>nonthreaded processes, because several processes can run in parallel. However, the</a:t>
            </a:r>
          </a:p>
          <a:p>
            <a:r>
              <a:rPr lang="en-US" sz="1200" kern="1200" baseline="0" dirty="0" smtClean="0">
                <a:solidFill>
                  <a:schemeClr val="tx1"/>
                </a:solidFill>
                <a:latin typeface="+mn-lt"/>
                <a:ea typeface="+mn-ea"/>
                <a:cs typeface="+mn-cs"/>
              </a:rPr>
              <a:t>two facilities complement each other and can be used effectively together.</a:t>
            </a:r>
          </a:p>
          <a:p>
            <a:r>
              <a:rPr lang="en-US" sz="1200" kern="1200" baseline="0" dirty="0" smtClean="0">
                <a:solidFill>
                  <a:schemeClr val="tx1"/>
                </a:solidFill>
                <a:latin typeface="+mn-lt"/>
                <a:ea typeface="+mn-ea"/>
                <a:cs typeface="+mn-cs"/>
              </a:rPr>
              <a:t>An attractive feature of an SMP is that the existence of multiple processors is</a:t>
            </a:r>
          </a:p>
          <a:p>
            <a:r>
              <a:rPr lang="en-US" sz="1200" kern="1200" baseline="0" dirty="0" smtClean="0">
                <a:solidFill>
                  <a:schemeClr val="tx1"/>
                </a:solidFill>
                <a:latin typeface="+mn-lt"/>
                <a:ea typeface="+mn-ea"/>
                <a:cs typeface="+mn-cs"/>
              </a:rPr>
              <a:t>transparent to the user. The OS takes care of scheduling of threads or processes on</a:t>
            </a:r>
          </a:p>
          <a:p>
            <a:r>
              <a:rPr lang="en-US" sz="1200" kern="1200" baseline="0" dirty="0" smtClean="0">
                <a:solidFill>
                  <a:schemeClr val="tx1"/>
                </a:solidFill>
                <a:latin typeface="+mn-lt"/>
                <a:ea typeface="+mn-ea"/>
                <a:cs typeface="+mn-cs"/>
              </a:rPr>
              <a:t>individual processors and of synchronization among processors.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82</a:t>
            </a:fld>
            <a:endParaRPr lang="en-US" dirty="0"/>
          </a:p>
        </p:txBody>
      </p:sp>
    </p:spTree>
    <p:extLst>
      <p:ext uri="{BB962C8B-B14F-4D97-AF65-F5344CB8AC3E}">
        <p14:creationId xmlns:p14="http://schemas.microsoft.com/office/powerpoint/2010/main" val="1132125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Virtually all computers provide a mechanism by which other modules (I/O, memory) may interrupt the normal sequencing of the processor.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Interrupts are provided primarily as a way to improve processor utilization. For example, most I/O devices are much slower than the processor. Suppose that the processor is transferring data to a printer using the instruction cycle scheme of Figure 1.2 . After each write operation, the processor must pause and remain idle until the printer catches up. The length of this pause may be on the order of many thousands or even millions of instruction cycles. Clearly, this is a very wasteful use of the processor.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extLst>
      <p:ext uri="{BB962C8B-B14F-4D97-AF65-F5344CB8AC3E}">
        <p14:creationId xmlns:p14="http://schemas.microsoft.com/office/powerpoint/2010/main" val="124396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mn-lt"/>
                <a:ea typeface="+mn-ea"/>
                <a:cs typeface="+mn-cs"/>
              </a:rPr>
              <a:t>SMP has a number of potential advantages over uniprocessor architecture,</a:t>
            </a:r>
          </a:p>
          <a:p>
            <a:r>
              <a:rPr lang="en-US" sz="1200" kern="1200" baseline="0" dirty="0" smtClean="0">
                <a:solidFill>
                  <a:schemeClr val="tx1"/>
                </a:solidFill>
                <a:latin typeface="+mn-lt"/>
                <a:ea typeface="+mn-ea"/>
                <a:cs typeface="+mn-cs"/>
              </a:rPr>
              <a:t>including the 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Performance: If the work to be done by a computer can be organized so that</a:t>
            </a:r>
          </a:p>
          <a:p>
            <a:r>
              <a:rPr lang="en-US" sz="1200" kern="1200" baseline="0" dirty="0" smtClean="0">
                <a:solidFill>
                  <a:schemeClr val="tx1"/>
                </a:solidFill>
                <a:latin typeface="+mn-lt"/>
                <a:ea typeface="+mn-ea"/>
                <a:cs typeface="+mn-cs"/>
              </a:rPr>
              <a:t>some portions of the work can be done in parallel, then a system with multiple</a:t>
            </a:r>
          </a:p>
          <a:p>
            <a:r>
              <a:rPr lang="en-US" sz="1200" kern="1200" baseline="0" dirty="0" smtClean="0">
                <a:solidFill>
                  <a:schemeClr val="tx1"/>
                </a:solidFill>
                <a:latin typeface="+mn-lt"/>
                <a:ea typeface="+mn-ea"/>
                <a:cs typeface="+mn-cs"/>
              </a:rPr>
              <a:t>processors will yield greater performance than one with a single processor of</a:t>
            </a:r>
          </a:p>
          <a:p>
            <a:r>
              <a:rPr lang="en-US" sz="1200" kern="1200" baseline="0" dirty="0" smtClean="0">
                <a:solidFill>
                  <a:schemeClr val="tx1"/>
                </a:solidFill>
                <a:latin typeface="+mn-lt"/>
                <a:ea typeface="+mn-ea"/>
                <a:cs typeface="+mn-cs"/>
              </a:rPr>
              <a:t>the same type. This is illustrated in Figure 2.12 . With multiprogramming, only</a:t>
            </a:r>
          </a:p>
          <a:p>
            <a:r>
              <a:rPr lang="en-US" sz="1200" kern="1200" baseline="0" dirty="0" smtClean="0">
                <a:solidFill>
                  <a:schemeClr val="tx1"/>
                </a:solidFill>
                <a:latin typeface="+mn-lt"/>
                <a:ea typeface="+mn-ea"/>
                <a:cs typeface="+mn-cs"/>
              </a:rPr>
              <a:t>one process can execute at a time; meanwhile all other processes are waiting</a:t>
            </a:r>
          </a:p>
          <a:p>
            <a:r>
              <a:rPr lang="en-US" sz="1200" kern="1200" baseline="0" dirty="0" smtClean="0">
                <a:solidFill>
                  <a:schemeClr val="tx1"/>
                </a:solidFill>
                <a:latin typeface="+mn-lt"/>
                <a:ea typeface="+mn-ea"/>
                <a:cs typeface="+mn-cs"/>
              </a:rPr>
              <a:t>for the processor. With multiprocessing, more than one process can be running</a:t>
            </a:r>
          </a:p>
          <a:p>
            <a:r>
              <a:rPr lang="en-US" sz="1200" kern="1200" baseline="0" dirty="0" smtClean="0">
                <a:solidFill>
                  <a:schemeClr val="tx1"/>
                </a:solidFill>
                <a:latin typeface="+mn-lt"/>
                <a:ea typeface="+mn-ea"/>
                <a:cs typeface="+mn-cs"/>
              </a:rPr>
              <a:t>simultaneously, each on a different processor.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Availability: In a symmetric multiprocessor, because all processors can perform</a:t>
            </a:r>
          </a:p>
          <a:p>
            <a:r>
              <a:rPr lang="en-US" sz="1200" kern="1200" baseline="0" dirty="0" smtClean="0">
                <a:solidFill>
                  <a:schemeClr val="tx1"/>
                </a:solidFill>
                <a:latin typeface="+mn-lt"/>
                <a:ea typeface="+mn-ea"/>
                <a:cs typeface="+mn-cs"/>
              </a:rPr>
              <a:t>the same functions, the failure of a single processor does not halt the</a:t>
            </a:r>
          </a:p>
          <a:p>
            <a:r>
              <a:rPr lang="en-US" sz="1200" kern="1200" baseline="0" dirty="0" smtClean="0">
                <a:solidFill>
                  <a:schemeClr val="tx1"/>
                </a:solidFill>
                <a:latin typeface="+mn-lt"/>
                <a:ea typeface="+mn-ea"/>
                <a:cs typeface="+mn-cs"/>
              </a:rPr>
              <a:t>system. Instead, the system can continue to function at reduced performance.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Incremental growth: A user can enhance the performance of a system by adding</a:t>
            </a:r>
          </a:p>
          <a:p>
            <a:r>
              <a:rPr lang="en-US" sz="1200" kern="1200" baseline="0" dirty="0" smtClean="0">
                <a:solidFill>
                  <a:schemeClr val="tx1"/>
                </a:solidFill>
                <a:latin typeface="+mn-lt"/>
                <a:ea typeface="+mn-ea"/>
                <a:cs typeface="+mn-cs"/>
              </a:rPr>
              <a:t>an additional processor.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Scaling: Vendors can offer a range of products with different price and performance</a:t>
            </a:r>
          </a:p>
          <a:p>
            <a:r>
              <a:rPr lang="en-US" sz="1200" kern="1200" baseline="0" dirty="0" smtClean="0">
                <a:solidFill>
                  <a:schemeClr val="tx1"/>
                </a:solidFill>
                <a:latin typeface="+mn-lt"/>
                <a:ea typeface="+mn-ea"/>
                <a:cs typeface="+mn-cs"/>
              </a:rPr>
              <a:t>characteristics based on the number of processors configured in the</a:t>
            </a:r>
          </a:p>
          <a:p>
            <a:r>
              <a:rPr lang="en-US" sz="1200" kern="1200" baseline="0" dirty="0" smtClean="0">
                <a:solidFill>
                  <a:schemeClr val="tx1"/>
                </a:solidFill>
                <a:latin typeface="+mn-lt"/>
                <a:ea typeface="+mn-ea"/>
                <a:cs typeface="+mn-cs"/>
              </a:rPr>
              <a:t>system.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It is important to note that these are potential, rather than guaranteed, benefits. The</a:t>
            </a:r>
          </a:p>
          <a:p>
            <a:r>
              <a:rPr lang="en-US" sz="1200" kern="1200" baseline="0" dirty="0" smtClean="0">
                <a:solidFill>
                  <a:schemeClr val="tx1"/>
                </a:solidFill>
                <a:latin typeface="+mn-lt"/>
                <a:ea typeface="+mn-ea"/>
                <a:cs typeface="+mn-cs"/>
              </a:rPr>
              <a:t>OS must provide tools and functions to exploit the parallelism in an SMP system.</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83</a:t>
            </a:fld>
            <a:endParaRPr lang="en-US" dirty="0"/>
          </a:p>
        </p:txBody>
      </p:sp>
    </p:spTree>
    <p:extLst>
      <p:ext uri="{BB962C8B-B14F-4D97-AF65-F5344CB8AC3E}">
        <p14:creationId xmlns:p14="http://schemas.microsoft.com/office/powerpoint/2010/main" val="10676144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If the work to be done by a computer can be organized so that</a:t>
            </a:r>
          </a:p>
          <a:p>
            <a:r>
              <a:rPr lang="en-US" sz="1200" kern="1200" baseline="0" dirty="0" smtClean="0">
                <a:solidFill>
                  <a:schemeClr val="tx1"/>
                </a:solidFill>
                <a:latin typeface="+mn-lt"/>
                <a:ea typeface="+mn-ea"/>
                <a:cs typeface="+mn-cs"/>
              </a:rPr>
              <a:t>some portions of the work can be done in parallel, then a system with multiple</a:t>
            </a:r>
          </a:p>
          <a:p>
            <a:r>
              <a:rPr lang="en-US" sz="1200" kern="1200" baseline="0" dirty="0" smtClean="0">
                <a:solidFill>
                  <a:schemeClr val="tx1"/>
                </a:solidFill>
                <a:latin typeface="+mn-lt"/>
                <a:ea typeface="+mn-ea"/>
                <a:cs typeface="+mn-cs"/>
              </a:rPr>
              <a:t>processors will yield greater performance than one with a single processor of</a:t>
            </a:r>
          </a:p>
          <a:p>
            <a:r>
              <a:rPr lang="en-US" sz="1200" kern="1200" baseline="0" dirty="0" smtClean="0">
                <a:solidFill>
                  <a:schemeClr val="tx1"/>
                </a:solidFill>
                <a:latin typeface="+mn-lt"/>
                <a:ea typeface="+mn-ea"/>
                <a:cs typeface="+mn-cs"/>
              </a:rPr>
              <a:t>the same type. This is illustrated in Figure 2.12 . With multiprogramming, only</a:t>
            </a:r>
          </a:p>
          <a:p>
            <a:r>
              <a:rPr lang="en-US" sz="1200" kern="1200" baseline="0" dirty="0" smtClean="0">
                <a:solidFill>
                  <a:schemeClr val="tx1"/>
                </a:solidFill>
                <a:latin typeface="+mn-lt"/>
                <a:ea typeface="+mn-ea"/>
                <a:cs typeface="+mn-cs"/>
              </a:rPr>
              <a:t>one process can execute at a time; meanwhile all other processes are waiting</a:t>
            </a:r>
          </a:p>
          <a:p>
            <a:r>
              <a:rPr lang="en-US" sz="1200" kern="1200" baseline="0" dirty="0" smtClean="0">
                <a:solidFill>
                  <a:schemeClr val="tx1"/>
                </a:solidFill>
                <a:latin typeface="+mn-lt"/>
                <a:ea typeface="+mn-ea"/>
                <a:cs typeface="+mn-cs"/>
              </a:rPr>
              <a:t>for the processor. With multiprocessing, more than one process can be running</a:t>
            </a:r>
          </a:p>
          <a:p>
            <a:r>
              <a:rPr lang="en-US" sz="1200" kern="1200" baseline="0" dirty="0" smtClean="0">
                <a:solidFill>
                  <a:schemeClr val="tx1"/>
                </a:solidFill>
                <a:latin typeface="+mn-lt"/>
                <a:ea typeface="+mn-ea"/>
                <a:cs typeface="+mn-cs"/>
              </a:rPr>
              <a:t>simultaneously, each on a different processor.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84</a:t>
            </a:fld>
            <a:endParaRPr lang="en-US" dirty="0"/>
          </a:p>
        </p:txBody>
      </p:sp>
    </p:spTree>
    <p:extLst>
      <p:ext uri="{BB962C8B-B14F-4D97-AF65-F5344CB8AC3E}">
        <p14:creationId xmlns:p14="http://schemas.microsoft.com/office/powerpoint/2010/main" val="19814841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different problem is to provide the appearance of a single</a:t>
            </a:r>
          </a:p>
          <a:p>
            <a:r>
              <a:rPr lang="en-US" sz="1200" kern="1200" baseline="0" dirty="0" smtClean="0">
                <a:solidFill>
                  <a:schemeClr val="tx1"/>
                </a:solidFill>
                <a:latin typeface="+mn-lt"/>
                <a:ea typeface="+mn-ea"/>
                <a:cs typeface="+mn-cs"/>
              </a:rPr>
              <a:t>system for a cluster of separate computers—a multicomputer system. In this</a:t>
            </a:r>
          </a:p>
          <a:p>
            <a:r>
              <a:rPr lang="en-US" sz="1200" kern="1200" baseline="0" dirty="0" smtClean="0">
                <a:solidFill>
                  <a:schemeClr val="tx1"/>
                </a:solidFill>
                <a:latin typeface="+mn-lt"/>
                <a:ea typeface="+mn-ea"/>
                <a:cs typeface="+mn-cs"/>
              </a:rPr>
              <a:t>case, we are dealing with a collection of entities (computers), each with its own</a:t>
            </a:r>
          </a:p>
          <a:p>
            <a:r>
              <a:rPr lang="en-US" sz="1200" kern="1200" baseline="0" dirty="0" smtClean="0">
                <a:solidFill>
                  <a:schemeClr val="tx1"/>
                </a:solidFill>
                <a:latin typeface="+mn-lt"/>
                <a:ea typeface="+mn-ea"/>
                <a:cs typeface="+mn-cs"/>
              </a:rPr>
              <a:t>main memory, secondary memory, and other I/O modules. A </a:t>
            </a:r>
            <a:r>
              <a:rPr lang="en-US" sz="1200" b="1" kern="1200" baseline="0" dirty="0" smtClean="0">
                <a:solidFill>
                  <a:schemeClr val="tx1"/>
                </a:solidFill>
                <a:latin typeface="+mn-lt"/>
                <a:ea typeface="+mn-ea"/>
                <a:cs typeface="+mn-cs"/>
              </a:rPr>
              <a:t>distributed operating</a:t>
            </a:r>
          </a:p>
          <a:p>
            <a:r>
              <a:rPr lang="en-US" sz="1200" b="1" kern="1200" baseline="0" dirty="0" smtClean="0">
                <a:solidFill>
                  <a:schemeClr val="tx1"/>
                </a:solidFill>
                <a:latin typeface="+mn-lt"/>
                <a:ea typeface="+mn-ea"/>
                <a:cs typeface="+mn-cs"/>
              </a:rPr>
              <a:t>system provides the illusion of a single main memory space and a single secondary</a:t>
            </a:r>
          </a:p>
          <a:p>
            <a:r>
              <a:rPr lang="en-US" sz="1200" kern="1200" baseline="0" dirty="0" smtClean="0">
                <a:solidFill>
                  <a:schemeClr val="tx1"/>
                </a:solidFill>
                <a:latin typeface="+mn-lt"/>
                <a:ea typeface="+mn-ea"/>
                <a:cs typeface="+mn-cs"/>
              </a:rPr>
              <a:t>memory space, plus other unified access facilities, such as a distributed file system.</a:t>
            </a:r>
          </a:p>
          <a:p>
            <a:r>
              <a:rPr lang="en-US" sz="1200" kern="1200" baseline="0" dirty="0" smtClean="0">
                <a:solidFill>
                  <a:schemeClr val="tx1"/>
                </a:solidFill>
                <a:latin typeface="+mn-lt"/>
                <a:ea typeface="+mn-ea"/>
                <a:cs typeface="+mn-cs"/>
              </a:rPr>
              <a:t>Although clusters are becoming increasingly popular, and there are many cluster</a:t>
            </a:r>
          </a:p>
          <a:p>
            <a:r>
              <a:rPr lang="en-US" sz="1200" kern="1200" baseline="0" dirty="0" smtClean="0">
                <a:solidFill>
                  <a:schemeClr val="tx1"/>
                </a:solidFill>
                <a:latin typeface="+mn-lt"/>
                <a:ea typeface="+mn-ea"/>
                <a:cs typeface="+mn-cs"/>
              </a:rPr>
              <a:t>products on the market, the state of the art for distributed operating systems lags</a:t>
            </a:r>
          </a:p>
          <a:p>
            <a:r>
              <a:rPr lang="en-US" sz="1200" kern="1200" baseline="0" dirty="0" smtClean="0">
                <a:solidFill>
                  <a:schemeClr val="tx1"/>
                </a:solidFill>
                <a:latin typeface="+mn-lt"/>
                <a:ea typeface="+mn-ea"/>
                <a:cs typeface="+mn-cs"/>
              </a:rPr>
              <a:t>that of uniprocessor and SMP operating systems. We examine such systems in</a:t>
            </a:r>
          </a:p>
          <a:p>
            <a:r>
              <a:rPr lang="en-US" sz="1200" kern="1200" baseline="0" dirty="0" smtClean="0">
                <a:solidFill>
                  <a:schemeClr val="tx1"/>
                </a:solidFill>
                <a:latin typeface="+mn-lt"/>
                <a:ea typeface="+mn-ea"/>
                <a:cs typeface="+mn-cs"/>
              </a:rPr>
              <a:t>Part Eight.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innovation in OS design is the use of object-oriented technologies.</a:t>
            </a:r>
          </a:p>
          <a:p>
            <a:r>
              <a:rPr lang="en-US" sz="1200" b="1" kern="1200" baseline="0" dirty="0" smtClean="0">
                <a:solidFill>
                  <a:schemeClr val="tx1"/>
                </a:solidFill>
                <a:latin typeface="+mn-lt"/>
                <a:ea typeface="+mn-ea"/>
                <a:cs typeface="+mn-cs"/>
              </a:rPr>
              <a:t>Object-oriented design lends discipline to the process of adding modular extensions</a:t>
            </a:r>
          </a:p>
          <a:p>
            <a:r>
              <a:rPr lang="en-US" sz="1200" kern="1200" baseline="0" dirty="0" smtClean="0">
                <a:solidFill>
                  <a:schemeClr val="tx1"/>
                </a:solidFill>
                <a:latin typeface="+mn-lt"/>
                <a:ea typeface="+mn-ea"/>
                <a:cs typeface="+mn-cs"/>
              </a:rPr>
              <a:t>to a small kernel. At the OS level, an object-based structure enables programmers</a:t>
            </a:r>
          </a:p>
          <a:p>
            <a:r>
              <a:rPr lang="en-US" sz="1200" kern="1200" baseline="0" dirty="0" smtClean="0">
                <a:solidFill>
                  <a:schemeClr val="tx1"/>
                </a:solidFill>
                <a:latin typeface="+mn-lt"/>
                <a:ea typeface="+mn-ea"/>
                <a:cs typeface="+mn-cs"/>
              </a:rPr>
              <a:t>to customize an OS without disrupting system integrity. Object orientation also</a:t>
            </a:r>
          </a:p>
          <a:p>
            <a:r>
              <a:rPr lang="en-US" sz="1200" kern="1200" baseline="0" dirty="0" smtClean="0">
                <a:solidFill>
                  <a:schemeClr val="tx1"/>
                </a:solidFill>
                <a:latin typeface="+mn-lt"/>
                <a:ea typeface="+mn-ea"/>
                <a:cs typeface="+mn-cs"/>
              </a:rPr>
              <a:t>eases the development of distributed tools and full-blown distributed operating</a:t>
            </a:r>
          </a:p>
          <a:p>
            <a:r>
              <a:rPr lang="en-US" sz="1200" kern="1200" baseline="0" dirty="0" smtClean="0">
                <a:solidFill>
                  <a:schemeClr val="tx1"/>
                </a:solidFill>
                <a:latin typeface="+mn-lt"/>
                <a:ea typeface="+mn-ea"/>
                <a:cs typeface="+mn-cs"/>
              </a:rPr>
              <a:t>systems.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85</a:t>
            </a:fld>
            <a:endParaRPr lang="en-US" dirty="0"/>
          </a:p>
        </p:txBody>
      </p:sp>
    </p:spTree>
    <p:extLst>
      <p:ext uri="{BB962C8B-B14F-4D97-AF65-F5344CB8AC3E}">
        <p14:creationId xmlns:p14="http://schemas.microsoft.com/office/powerpoint/2010/main" val="8825670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Fault tolerance refers to the ability of a system or component to continue normal</a:t>
            </a:r>
          </a:p>
          <a:p>
            <a:r>
              <a:rPr lang="en-US" sz="1200" kern="1200" baseline="0" dirty="0" smtClean="0">
                <a:solidFill>
                  <a:schemeClr val="tx1"/>
                </a:solidFill>
                <a:latin typeface="+mn-lt"/>
                <a:ea typeface="+mn-ea"/>
                <a:cs typeface="+mn-cs"/>
              </a:rPr>
              <a:t>operation despite the presence of hardware or software faults. This typically involves</a:t>
            </a:r>
          </a:p>
          <a:p>
            <a:r>
              <a:rPr lang="en-US" sz="1200" kern="1200" baseline="0" dirty="0" smtClean="0">
                <a:solidFill>
                  <a:schemeClr val="tx1"/>
                </a:solidFill>
                <a:latin typeface="+mn-lt"/>
                <a:ea typeface="+mn-ea"/>
                <a:cs typeface="+mn-cs"/>
              </a:rPr>
              <a:t>some degree of redundancy. Fault tolerance is intended to increase the reliability</a:t>
            </a:r>
          </a:p>
          <a:p>
            <a:r>
              <a:rPr lang="en-US" sz="1200" kern="1200" baseline="0" dirty="0" smtClean="0">
                <a:solidFill>
                  <a:schemeClr val="tx1"/>
                </a:solidFill>
                <a:latin typeface="+mn-lt"/>
                <a:ea typeface="+mn-ea"/>
                <a:cs typeface="+mn-cs"/>
              </a:rPr>
              <a:t>of a system. Typically, increased fault tolerance, and therefore increased reliability,</a:t>
            </a:r>
          </a:p>
          <a:p>
            <a:r>
              <a:rPr lang="en-US" sz="1200" kern="1200" baseline="0" dirty="0" smtClean="0">
                <a:solidFill>
                  <a:schemeClr val="tx1"/>
                </a:solidFill>
                <a:latin typeface="+mn-lt"/>
                <a:ea typeface="+mn-ea"/>
                <a:cs typeface="+mn-cs"/>
              </a:rPr>
              <a:t>comes with a cost, either in financial terms or performance, or both. Thus, the extent</a:t>
            </a:r>
          </a:p>
          <a:p>
            <a:r>
              <a:rPr lang="en-US" sz="1200" kern="1200" baseline="0" dirty="0" smtClean="0">
                <a:solidFill>
                  <a:schemeClr val="tx1"/>
                </a:solidFill>
                <a:latin typeface="+mn-lt"/>
                <a:ea typeface="+mn-ea"/>
                <a:cs typeface="+mn-cs"/>
              </a:rPr>
              <a:t>adoption of fault tolerance measures must be determined by how critical the</a:t>
            </a:r>
          </a:p>
          <a:p>
            <a:r>
              <a:rPr lang="en-US" sz="1200" kern="1200" baseline="0" dirty="0" smtClean="0">
                <a:solidFill>
                  <a:schemeClr val="tx1"/>
                </a:solidFill>
                <a:latin typeface="+mn-lt"/>
                <a:ea typeface="+mn-ea"/>
                <a:cs typeface="+mn-cs"/>
              </a:rPr>
              <a:t>resource is.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86</a:t>
            </a:fld>
            <a:endParaRPr lang="en-US" dirty="0"/>
          </a:p>
        </p:txBody>
      </p:sp>
    </p:spTree>
    <p:extLst>
      <p:ext uri="{BB962C8B-B14F-4D97-AF65-F5344CB8AC3E}">
        <p14:creationId xmlns:p14="http://schemas.microsoft.com/office/powerpoint/2010/main" val="12695340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kern="1200" baseline="0" dirty="0" smtClean="0">
                <a:solidFill>
                  <a:schemeClr val="tx1"/>
                </a:solidFill>
                <a:latin typeface="+mn-lt"/>
                <a:ea typeface="+mn-ea"/>
                <a:cs typeface="+mn-cs"/>
              </a:rPr>
              <a:t>The basic measures of the quality of the operation of a system that relate to fault</a:t>
            </a:r>
          </a:p>
          <a:p>
            <a:r>
              <a:rPr lang="en-US" sz="1200" b="0" kern="1200" baseline="0" dirty="0" smtClean="0">
                <a:solidFill>
                  <a:schemeClr val="tx1"/>
                </a:solidFill>
                <a:latin typeface="+mn-lt"/>
                <a:ea typeface="+mn-ea"/>
                <a:cs typeface="+mn-cs"/>
              </a:rPr>
              <a:t>tolerance are reliability, mean time to failure (MTTF), and availability. These concepts</a:t>
            </a:r>
          </a:p>
          <a:p>
            <a:r>
              <a:rPr lang="en-US" sz="1200" b="0" kern="1200" baseline="0" dirty="0" smtClean="0">
                <a:solidFill>
                  <a:schemeClr val="tx1"/>
                </a:solidFill>
                <a:latin typeface="+mn-lt"/>
                <a:ea typeface="+mn-ea"/>
                <a:cs typeface="+mn-cs"/>
              </a:rPr>
              <a:t>were developed with reference to hardware faults but apply more generally to</a:t>
            </a:r>
          </a:p>
          <a:p>
            <a:r>
              <a:rPr lang="en-US" sz="1200" b="0" kern="1200" baseline="0" dirty="0" smtClean="0">
                <a:solidFill>
                  <a:schemeClr val="tx1"/>
                </a:solidFill>
                <a:latin typeface="+mn-lt"/>
                <a:ea typeface="+mn-ea"/>
                <a:cs typeface="+mn-cs"/>
              </a:rPr>
              <a:t>hardware of software faults.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The reliability R (</a:t>
            </a:r>
            <a:r>
              <a:rPr lang="en-US" sz="1200" b="0" kern="1200" baseline="0" dirty="0" err="1" smtClean="0">
                <a:solidFill>
                  <a:schemeClr val="tx1"/>
                </a:solidFill>
                <a:latin typeface="+mn-lt"/>
                <a:ea typeface="+mn-ea"/>
                <a:cs typeface="+mn-cs"/>
              </a:rPr>
              <a:t>t</a:t>
            </a:r>
            <a:r>
              <a:rPr lang="en-US" sz="1200" b="0" kern="1200" baseline="0" dirty="0" smtClean="0">
                <a:solidFill>
                  <a:schemeClr val="tx1"/>
                </a:solidFill>
                <a:latin typeface="+mn-lt"/>
                <a:ea typeface="+mn-ea"/>
                <a:cs typeface="+mn-cs"/>
              </a:rPr>
              <a:t> ) of a system is defined as the probability of its correction</a:t>
            </a:r>
          </a:p>
          <a:p>
            <a:r>
              <a:rPr lang="en-US" sz="1200" b="0" kern="1200" baseline="0" dirty="0" smtClean="0">
                <a:solidFill>
                  <a:schemeClr val="tx1"/>
                </a:solidFill>
                <a:latin typeface="+mn-lt"/>
                <a:ea typeface="+mn-ea"/>
                <a:cs typeface="+mn-cs"/>
              </a:rPr>
              <a:t>operation up to time </a:t>
            </a:r>
            <a:r>
              <a:rPr lang="en-US" sz="1200" b="0" kern="1200" baseline="0" dirty="0" err="1" smtClean="0">
                <a:solidFill>
                  <a:schemeClr val="tx1"/>
                </a:solidFill>
                <a:latin typeface="+mn-lt"/>
                <a:ea typeface="+mn-ea"/>
                <a:cs typeface="+mn-cs"/>
              </a:rPr>
              <a:t>t</a:t>
            </a:r>
            <a:r>
              <a:rPr lang="en-US" sz="1200" b="0" kern="1200" baseline="0" dirty="0" smtClean="0">
                <a:solidFill>
                  <a:schemeClr val="tx1"/>
                </a:solidFill>
                <a:latin typeface="+mn-lt"/>
                <a:ea typeface="+mn-ea"/>
                <a:cs typeface="+mn-cs"/>
              </a:rPr>
              <a:t>  given that the system was operating correctly at time </a:t>
            </a:r>
            <a:r>
              <a:rPr lang="en-US" sz="1200" b="0" kern="1200" baseline="0" dirty="0" err="1" smtClean="0">
                <a:solidFill>
                  <a:schemeClr val="tx1"/>
                </a:solidFill>
                <a:latin typeface="+mn-lt"/>
                <a:ea typeface="+mn-ea"/>
                <a:cs typeface="+mn-cs"/>
              </a:rPr>
              <a:t>t</a:t>
            </a:r>
            <a:r>
              <a:rPr lang="en-US" sz="1200" b="0" kern="1200" baseline="0" dirty="0" smtClean="0">
                <a:solidFill>
                  <a:schemeClr val="tx1"/>
                </a:solidFill>
                <a:latin typeface="+mn-lt"/>
                <a:ea typeface="+mn-ea"/>
                <a:cs typeface="+mn-cs"/>
              </a:rPr>
              <a:t>  = 0.</a:t>
            </a:r>
          </a:p>
          <a:p>
            <a:r>
              <a:rPr lang="en-US" sz="1200" b="0" kern="1200" baseline="0" dirty="0" smtClean="0">
                <a:solidFill>
                  <a:schemeClr val="tx1"/>
                </a:solidFill>
                <a:latin typeface="+mn-lt"/>
                <a:ea typeface="+mn-ea"/>
                <a:cs typeface="+mn-cs"/>
              </a:rPr>
              <a:t>For computer systems and operating systems, the term correct operation  means the</a:t>
            </a:r>
          </a:p>
          <a:p>
            <a:r>
              <a:rPr lang="en-US" sz="1200" b="0" kern="1200" baseline="0" dirty="0" smtClean="0">
                <a:solidFill>
                  <a:schemeClr val="tx1"/>
                </a:solidFill>
                <a:latin typeface="+mn-lt"/>
                <a:ea typeface="+mn-ea"/>
                <a:cs typeface="+mn-cs"/>
              </a:rPr>
              <a:t>correct execution of a set of programs and the protection of data from unintended</a:t>
            </a:r>
          </a:p>
          <a:p>
            <a:r>
              <a:rPr lang="en-US" sz="1200" b="0" kern="1200" baseline="0" dirty="0" smtClean="0">
                <a:solidFill>
                  <a:schemeClr val="tx1"/>
                </a:solidFill>
                <a:latin typeface="+mn-lt"/>
                <a:ea typeface="+mn-ea"/>
                <a:cs typeface="+mn-cs"/>
              </a:rPr>
              <a:t>modification.</a:t>
            </a:r>
          </a:p>
          <a:p>
            <a:endParaRPr lang="en-US" sz="1200" b="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mean time to repair (MTTR)  is the average time it takes to repair or</a:t>
            </a:r>
          </a:p>
          <a:p>
            <a:r>
              <a:rPr lang="en-US" sz="1200" kern="1200" baseline="0" dirty="0" smtClean="0">
                <a:solidFill>
                  <a:schemeClr val="tx1"/>
                </a:solidFill>
                <a:latin typeface="+mn-lt"/>
                <a:ea typeface="+mn-ea"/>
                <a:cs typeface="+mn-cs"/>
              </a:rPr>
              <a:t>replace a faulty element.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availability  of a system or service is defined as the fraction of time the</a:t>
            </a:r>
          </a:p>
          <a:p>
            <a:r>
              <a:rPr lang="en-US" sz="1200" kern="1200" baseline="0" dirty="0" smtClean="0">
                <a:solidFill>
                  <a:schemeClr val="tx1"/>
                </a:solidFill>
                <a:latin typeface="+mn-lt"/>
                <a:ea typeface="+mn-ea"/>
                <a:cs typeface="+mn-cs"/>
              </a:rPr>
              <a:t>system is available to service users’ requests. Equivalently, availability is the probability</a:t>
            </a:r>
          </a:p>
          <a:p>
            <a:r>
              <a:rPr lang="en-US" sz="1200" kern="1200" baseline="0" dirty="0" smtClean="0">
                <a:solidFill>
                  <a:schemeClr val="tx1"/>
                </a:solidFill>
                <a:latin typeface="+mn-lt"/>
                <a:ea typeface="+mn-ea"/>
                <a:cs typeface="+mn-cs"/>
              </a:rPr>
              <a:t>that an entity is operating correctly under given conditions at a given instant</a:t>
            </a:r>
          </a:p>
          <a:p>
            <a:r>
              <a:rPr lang="en-US" sz="1200" kern="1200" baseline="0" dirty="0" smtClean="0">
                <a:solidFill>
                  <a:schemeClr val="tx1"/>
                </a:solidFill>
                <a:latin typeface="+mn-lt"/>
                <a:ea typeface="+mn-ea"/>
                <a:cs typeface="+mn-cs"/>
              </a:rPr>
              <a:t>of time. The time during which the system is not available is called downtime ; the</a:t>
            </a:r>
          </a:p>
          <a:p>
            <a:r>
              <a:rPr lang="en-US" sz="1200" kern="1200" baseline="0" dirty="0" smtClean="0">
                <a:solidFill>
                  <a:schemeClr val="tx1"/>
                </a:solidFill>
                <a:latin typeface="+mn-lt"/>
                <a:ea typeface="+mn-ea"/>
                <a:cs typeface="+mn-cs"/>
              </a:rPr>
              <a:t> time during which the system is available is called uptime .</a:t>
            </a:r>
          </a:p>
          <a:p>
            <a:endParaRPr lang="en-US" sz="1200" b="0" kern="1200" baseline="0" dirty="0" smtClean="0">
              <a:solidFill>
                <a:schemeClr val="tx1"/>
              </a:solidFill>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87</a:t>
            </a:fld>
            <a:endParaRPr lang="en-US" dirty="0"/>
          </a:p>
        </p:txBody>
      </p:sp>
    </p:spTree>
    <p:extLst>
      <p:ext uri="{BB962C8B-B14F-4D97-AF65-F5344CB8AC3E}">
        <p14:creationId xmlns:p14="http://schemas.microsoft.com/office/powerpoint/2010/main" val="14458866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2.13 illustrates the relationship among these three</a:t>
            </a:r>
          </a:p>
          <a:p>
            <a:r>
              <a:rPr lang="en-US" sz="1200" kern="1200" baseline="0" dirty="0" smtClean="0">
                <a:solidFill>
                  <a:schemeClr val="tx1"/>
                </a:solidFill>
                <a:latin typeface="+mn-lt"/>
                <a:ea typeface="+mn-ea"/>
                <a:cs typeface="+mn-cs"/>
              </a:rPr>
              <a:t>parameters.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88</a:t>
            </a:fld>
            <a:endParaRPr lang="en-US" dirty="0"/>
          </a:p>
        </p:txBody>
      </p:sp>
    </p:spTree>
    <p:extLst>
      <p:ext uri="{BB962C8B-B14F-4D97-AF65-F5344CB8AC3E}">
        <p14:creationId xmlns:p14="http://schemas.microsoft.com/office/powerpoint/2010/main" val="15392274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mn-lt"/>
                <a:ea typeface="+mn-ea"/>
                <a:cs typeface="+mn-cs"/>
              </a:rPr>
              <a:t>The IEEE Standards Dictionary defines a fault as an erroneous hardware or software</a:t>
            </a:r>
          </a:p>
          <a:p>
            <a:r>
              <a:rPr lang="en-US" sz="1200" kern="1200" baseline="0" dirty="0" smtClean="0">
                <a:solidFill>
                  <a:schemeClr val="tx1"/>
                </a:solidFill>
                <a:latin typeface="+mn-lt"/>
                <a:ea typeface="+mn-ea"/>
                <a:cs typeface="+mn-cs"/>
              </a:rPr>
              <a:t>state resulting from component failure, operator error, physical interference</a:t>
            </a:r>
          </a:p>
          <a:p>
            <a:r>
              <a:rPr lang="en-US" sz="1200" kern="1200" baseline="0" dirty="0" smtClean="0">
                <a:solidFill>
                  <a:schemeClr val="tx1"/>
                </a:solidFill>
                <a:latin typeface="+mn-lt"/>
                <a:ea typeface="+mn-ea"/>
                <a:cs typeface="+mn-cs"/>
              </a:rPr>
              <a:t>from the environment, design error, program error, or data structure error. The</a:t>
            </a:r>
          </a:p>
          <a:p>
            <a:r>
              <a:rPr lang="en-US" sz="1200" kern="1200" baseline="0" dirty="0" smtClean="0">
                <a:solidFill>
                  <a:schemeClr val="tx1"/>
                </a:solidFill>
                <a:latin typeface="+mn-lt"/>
                <a:ea typeface="+mn-ea"/>
                <a:cs typeface="+mn-cs"/>
              </a:rPr>
              <a:t>standard also states that a fault manifests itself as (1) a defect in a hardware device</a:t>
            </a:r>
          </a:p>
          <a:p>
            <a:r>
              <a:rPr lang="en-US" sz="1200" kern="1200" baseline="0" dirty="0" smtClean="0">
                <a:solidFill>
                  <a:schemeClr val="tx1"/>
                </a:solidFill>
                <a:latin typeface="+mn-lt"/>
                <a:ea typeface="+mn-ea"/>
                <a:cs typeface="+mn-cs"/>
              </a:rPr>
              <a:t>or component; for example, a short circuit or broken wire, or (2) an incorrect step,</a:t>
            </a:r>
          </a:p>
          <a:p>
            <a:r>
              <a:rPr lang="en-US" sz="1200" kern="1200" baseline="0" dirty="0" smtClean="0">
                <a:solidFill>
                  <a:schemeClr val="tx1"/>
                </a:solidFill>
                <a:latin typeface="+mn-lt"/>
                <a:ea typeface="+mn-ea"/>
                <a:cs typeface="+mn-cs"/>
              </a:rPr>
              <a:t>process, or data definition in a computer program.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can group faults into the following categories: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Permanent:  A fault that, after it occurs, is always present. The fault persists</a:t>
            </a:r>
          </a:p>
          <a:p>
            <a:r>
              <a:rPr lang="en-US" sz="1200" kern="1200" baseline="0" dirty="0" smtClean="0">
                <a:solidFill>
                  <a:schemeClr val="tx1"/>
                </a:solidFill>
                <a:latin typeface="+mn-lt"/>
                <a:ea typeface="+mn-ea"/>
                <a:cs typeface="+mn-cs"/>
              </a:rPr>
              <a:t>until the faulty component is replaced or repaired. Examples include disk</a:t>
            </a:r>
          </a:p>
          <a:p>
            <a:r>
              <a:rPr lang="en-US" sz="1200" kern="1200" baseline="0" dirty="0" smtClean="0">
                <a:solidFill>
                  <a:schemeClr val="tx1"/>
                </a:solidFill>
                <a:latin typeface="+mn-lt"/>
                <a:ea typeface="+mn-ea"/>
                <a:cs typeface="+mn-cs"/>
              </a:rPr>
              <a:t>head crashes, software bugs, and a burnt-out communications component.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Temporary:  A fault that is not present all the time for all operating conditions.</a:t>
            </a:r>
          </a:p>
          <a:p>
            <a:r>
              <a:rPr lang="en-US" sz="1200" kern="1200" baseline="0" dirty="0" smtClean="0">
                <a:solidFill>
                  <a:schemeClr val="tx1"/>
                </a:solidFill>
                <a:latin typeface="+mn-lt"/>
                <a:ea typeface="+mn-ea"/>
                <a:cs typeface="+mn-cs"/>
              </a:rPr>
              <a:t>Temporary faults can be further classified as follows: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Transient:  A fault that occurs only once. Examples include bit transmission</a:t>
            </a:r>
          </a:p>
          <a:p>
            <a:r>
              <a:rPr lang="en-US" sz="1200" kern="1200" baseline="0" dirty="0" smtClean="0">
                <a:solidFill>
                  <a:schemeClr val="tx1"/>
                </a:solidFill>
                <a:latin typeface="+mn-lt"/>
                <a:ea typeface="+mn-ea"/>
                <a:cs typeface="+mn-cs"/>
              </a:rPr>
              <a:t>errors due to an impulse noise, power supply disturbances, and radiation</a:t>
            </a:r>
          </a:p>
          <a:p>
            <a:r>
              <a:rPr lang="en-US" sz="1200" kern="1200" baseline="0" dirty="0" smtClean="0">
                <a:solidFill>
                  <a:schemeClr val="tx1"/>
                </a:solidFill>
                <a:latin typeface="+mn-lt"/>
                <a:ea typeface="+mn-ea"/>
                <a:cs typeface="+mn-cs"/>
              </a:rPr>
              <a:t>that alters a memory bit.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Intermittent:  A fault that occurs at multiple, unpredictable times. An example</a:t>
            </a:r>
          </a:p>
          <a:p>
            <a:r>
              <a:rPr lang="en-US" sz="1200" kern="1200" baseline="0" dirty="0" smtClean="0">
                <a:solidFill>
                  <a:schemeClr val="tx1"/>
                </a:solidFill>
                <a:latin typeface="+mn-lt"/>
                <a:ea typeface="+mn-ea"/>
                <a:cs typeface="+mn-cs"/>
              </a:rPr>
              <a:t>of an intermittent fault is one caused by a loose connection.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In general, fault tolerance is built into a system by adding redundancy.</a:t>
            </a:r>
          </a:p>
          <a:p>
            <a:r>
              <a:rPr lang="en-US" sz="1200" kern="1200" baseline="0" dirty="0" smtClean="0">
                <a:solidFill>
                  <a:schemeClr val="tx1"/>
                </a:solidFill>
                <a:latin typeface="+mn-lt"/>
                <a:ea typeface="+mn-ea"/>
                <a:cs typeface="+mn-cs"/>
              </a:rPr>
              <a:t>Methods of redundancy include the 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Spatial (physical) redundancy:  Physical redundancy involves the use of multiple</a:t>
            </a:r>
          </a:p>
          <a:p>
            <a:r>
              <a:rPr lang="en-US" sz="1200" kern="1200" baseline="0" dirty="0" smtClean="0">
                <a:solidFill>
                  <a:schemeClr val="tx1"/>
                </a:solidFill>
                <a:latin typeface="+mn-lt"/>
                <a:ea typeface="+mn-ea"/>
                <a:cs typeface="+mn-cs"/>
              </a:rPr>
              <a:t>components that either perform the same function simultaneously or are</a:t>
            </a:r>
          </a:p>
          <a:p>
            <a:r>
              <a:rPr lang="en-US" sz="1200" kern="1200" baseline="0" dirty="0" smtClean="0">
                <a:solidFill>
                  <a:schemeClr val="tx1"/>
                </a:solidFill>
                <a:latin typeface="+mn-lt"/>
                <a:ea typeface="+mn-ea"/>
                <a:cs typeface="+mn-cs"/>
              </a:rPr>
              <a:t> configured so that one component is available as a backup in case of the failure</a:t>
            </a:r>
          </a:p>
          <a:p>
            <a:r>
              <a:rPr lang="en-US" sz="1200" kern="1200" baseline="0" dirty="0" smtClean="0">
                <a:solidFill>
                  <a:schemeClr val="tx1"/>
                </a:solidFill>
                <a:latin typeface="+mn-lt"/>
                <a:ea typeface="+mn-ea"/>
                <a:cs typeface="+mn-cs"/>
              </a:rPr>
              <a:t>of another component. An example of the former is the use of multiple</a:t>
            </a:r>
          </a:p>
          <a:p>
            <a:r>
              <a:rPr lang="en-US" sz="1200" kern="1200" baseline="0" dirty="0" smtClean="0">
                <a:solidFill>
                  <a:schemeClr val="tx1"/>
                </a:solidFill>
                <a:latin typeface="+mn-lt"/>
                <a:ea typeface="+mn-ea"/>
                <a:cs typeface="+mn-cs"/>
              </a:rPr>
              <a:t>parallel circuitry with the majority result produced as output. An example of</a:t>
            </a:r>
          </a:p>
          <a:p>
            <a:r>
              <a:rPr lang="en-US" sz="1200" kern="1200" baseline="0" dirty="0" smtClean="0">
                <a:solidFill>
                  <a:schemeClr val="tx1"/>
                </a:solidFill>
                <a:latin typeface="+mn-lt"/>
                <a:ea typeface="+mn-ea"/>
                <a:cs typeface="+mn-cs"/>
              </a:rPr>
              <a:t>the latter is a backup name server on the Internet.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Temporal redundancy:  Temporal redundancy involves repeating a function or</a:t>
            </a:r>
          </a:p>
          <a:p>
            <a:r>
              <a:rPr lang="en-US" sz="1200" kern="1200" baseline="0" dirty="0" smtClean="0">
                <a:solidFill>
                  <a:schemeClr val="tx1"/>
                </a:solidFill>
                <a:latin typeface="+mn-lt"/>
                <a:ea typeface="+mn-ea"/>
                <a:cs typeface="+mn-cs"/>
              </a:rPr>
              <a:t>operation when an error is detected. This approach is effective with temporary</a:t>
            </a:r>
          </a:p>
          <a:p>
            <a:r>
              <a:rPr lang="en-US" sz="1200" kern="1200" baseline="0" dirty="0" smtClean="0">
                <a:solidFill>
                  <a:schemeClr val="tx1"/>
                </a:solidFill>
                <a:latin typeface="+mn-lt"/>
                <a:ea typeface="+mn-ea"/>
                <a:cs typeface="+mn-cs"/>
              </a:rPr>
              <a:t>faults but not useful for permanent faults. An example is the retransmission of</a:t>
            </a:r>
          </a:p>
          <a:p>
            <a:r>
              <a:rPr lang="en-US" sz="1200" kern="1200" baseline="0" dirty="0" smtClean="0">
                <a:solidFill>
                  <a:schemeClr val="tx1"/>
                </a:solidFill>
                <a:latin typeface="+mn-lt"/>
                <a:ea typeface="+mn-ea"/>
                <a:cs typeface="+mn-cs"/>
              </a:rPr>
              <a:t>a block of data when an error is detected, such as is done with data link control</a:t>
            </a:r>
          </a:p>
          <a:p>
            <a:r>
              <a:rPr lang="en-US" sz="1200" kern="1200" baseline="0" dirty="0" smtClean="0">
                <a:solidFill>
                  <a:schemeClr val="tx1"/>
                </a:solidFill>
                <a:latin typeface="+mn-lt"/>
                <a:ea typeface="+mn-ea"/>
                <a:cs typeface="+mn-cs"/>
              </a:rPr>
              <a:t>protocols.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Information redundancy:  Information redundancy provides fault tolerance by</a:t>
            </a:r>
          </a:p>
          <a:p>
            <a:r>
              <a:rPr lang="en-US" sz="1200" kern="1200" baseline="0" dirty="0" smtClean="0">
                <a:solidFill>
                  <a:schemeClr val="tx1"/>
                </a:solidFill>
                <a:latin typeface="+mn-lt"/>
                <a:ea typeface="+mn-ea"/>
                <a:cs typeface="+mn-cs"/>
              </a:rPr>
              <a:t>replicating or coding data in such a way that bit errors can be both detected and</a:t>
            </a:r>
          </a:p>
          <a:p>
            <a:r>
              <a:rPr lang="en-US" sz="1200" kern="1200" baseline="0" dirty="0" smtClean="0">
                <a:solidFill>
                  <a:schemeClr val="tx1"/>
                </a:solidFill>
                <a:latin typeface="+mn-lt"/>
                <a:ea typeface="+mn-ea"/>
                <a:cs typeface="+mn-cs"/>
              </a:rPr>
              <a:t>corrected. An example is the error-control coding circuitry used with memory</a:t>
            </a:r>
          </a:p>
          <a:p>
            <a:r>
              <a:rPr lang="en-US" sz="1200" kern="1200" baseline="0" dirty="0" smtClean="0">
                <a:solidFill>
                  <a:schemeClr val="tx1"/>
                </a:solidFill>
                <a:latin typeface="+mn-lt"/>
                <a:ea typeface="+mn-ea"/>
                <a:cs typeface="+mn-cs"/>
              </a:rPr>
              <a:t>systems, and error-correction techniques used with RAID disks, described in</a:t>
            </a:r>
          </a:p>
          <a:p>
            <a:r>
              <a:rPr lang="en-US" sz="1200" kern="1200" baseline="0" dirty="0" smtClean="0">
                <a:solidFill>
                  <a:schemeClr val="tx1"/>
                </a:solidFill>
                <a:latin typeface="+mn-lt"/>
                <a:ea typeface="+mn-ea"/>
                <a:cs typeface="+mn-cs"/>
              </a:rPr>
              <a:t>subsequent chapters.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89</a:t>
            </a:fld>
            <a:endParaRPr lang="en-US" dirty="0"/>
          </a:p>
        </p:txBody>
      </p:sp>
    </p:spTree>
    <p:extLst>
      <p:ext uri="{BB962C8B-B14F-4D97-AF65-F5344CB8AC3E}">
        <p14:creationId xmlns:p14="http://schemas.microsoft.com/office/powerpoint/2010/main" val="18930046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A number of techniques can be incorporated into OS software to support fault tolerance.</a:t>
            </a:r>
          </a:p>
          <a:p>
            <a:r>
              <a:rPr lang="en-US" sz="1200" kern="1200" baseline="0" dirty="0" smtClean="0">
                <a:solidFill>
                  <a:schemeClr val="tx1"/>
                </a:solidFill>
                <a:latin typeface="+mn-lt"/>
                <a:ea typeface="+mn-ea"/>
                <a:cs typeface="+mn-cs"/>
              </a:rPr>
              <a:t>A number of examples will be evident throughout the book. The following</a:t>
            </a:r>
          </a:p>
          <a:p>
            <a:r>
              <a:rPr lang="en-US" sz="1200" kern="1200" baseline="0" dirty="0" smtClean="0">
                <a:solidFill>
                  <a:schemeClr val="tx1"/>
                </a:solidFill>
                <a:latin typeface="+mn-lt"/>
                <a:ea typeface="+mn-ea"/>
                <a:cs typeface="+mn-cs"/>
              </a:rPr>
              <a:t>list provides examples: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Process isolation:  As was mentioned earlier in this chapter, processes are</a:t>
            </a:r>
          </a:p>
          <a:p>
            <a:r>
              <a:rPr lang="en-US" sz="1200" kern="1200" baseline="0" dirty="0" smtClean="0">
                <a:solidFill>
                  <a:schemeClr val="tx1"/>
                </a:solidFill>
                <a:latin typeface="+mn-lt"/>
                <a:ea typeface="+mn-ea"/>
                <a:cs typeface="+mn-cs"/>
              </a:rPr>
              <a:t>generally isolated from one another in terms main memory, file access, and</a:t>
            </a:r>
          </a:p>
          <a:p>
            <a:r>
              <a:rPr lang="en-US" sz="1200" kern="1200" baseline="0" dirty="0" smtClean="0">
                <a:solidFill>
                  <a:schemeClr val="tx1"/>
                </a:solidFill>
                <a:latin typeface="+mn-lt"/>
                <a:ea typeface="+mn-ea"/>
                <a:cs typeface="+mn-cs"/>
              </a:rPr>
              <a:t>flow of execution. The structure provided by the OS for managing processes</a:t>
            </a:r>
          </a:p>
          <a:p>
            <a:r>
              <a:rPr lang="en-US" sz="1200" kern="1200" baseline="0" dirty="0" smtClean="0">
                <a:solidFill>
                  <a:schemeClr val="tx1"/>
                </a:solidFill>
                <a:latin typeface="+mn-lt"/>
                <a:ea typeface="+mn-ea"/>
                <a:cs typeface="+mn-cs"/>
              </a:rPr>
              <a:t>provides a certain level of protection for other processes from a process that</a:t>
            </a:r>
          </a:p>
          <a:p>
            <a:r>
              <a:rPr lang="en-US" sz="1200" kern="1200" baseline="0" dirty="0" smtClean="0">
                <a:solidFill>
                  <a:schemeClr val="tx1"/>
                </a:solidFill>
                <a:latin typeface="+mn-lt"/>
                <a:ea typeface="+mn-ea"/>
                <a:cs typeface="+mn-cs"/>
              </a:rPr>
              <a:t>produces a fault.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Concurrency controls:  Chapters 5 and 6 discuss of the difficulties and faults</a:t>
            </a:r>
          </a:p>
          <a:p>
            <a:r>
              <a:rPr lang="en-US" sz="1200" kern="1200" baseline="0" dirty="0" smtClean="0">
                <a:solidFill>
                  <a:schemeClr val="tx1"/>
                </a:solidFill>
                <a:latin typeface="+mn-lt"/>
                <a:ea typeface="+mn-ea"/>
                <a:cs typeface="+mn-cs"/>
              </a:rPr>
              <a:t>that can occur when processes communicate or cooperate. These chapters also</a:t>
            </a:r>
          </a:p>
          <a:p>
            <a:r>
              <a:rPr lang="en-US" sz="1200" kern="1200" baseline="0" dirty="0" smtClean="0">
                <a:solidFill>
                  <a:schemeClr val="tx1"/>
                </a:solidFill>
                <a:latin typeface="+mn-lt"/>
                <a:ea typeface="+mn-ea"/>
                <a:cs typeface="+mn-cs"/>
              </a:rPr>
              <a:t>discuss techniques used to ensure correct operation and to recover from fault</a:t>
            </a:r>
          </a:p>
          <a:p>
            <a:r>
              <a:rPr lang="en-US" sz="1200" kern="1200" baseline="0" dirty="0" smtClean="0">
                <a:solidFill>
                  <a:schemeClr val="tx1"/>
                </a:solidFill>
                <a:latin typeface="+mn-lt"/>
                <a:ea typeface="+mn-ea"/>
                <a:cs typeface="+mn-cs"/>
              </a:rPr>
              <a:t>conditions, such as deadlock.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Virtual machines:  Virtual machines, discussed in Chapter 14, provide a greater</a:t>
            </a:r>
          </a:p>
          <a:p>
            <a:r>
              <a:rPr lang="en-US" sz="1200" kern="1200" baseline="0" dirty="0" smtClean="0">
                <a:solidFill>
                  <a:schemeClr val="tx1"/>
                </a:solidFill>
                <a:latin typeface="+mn-lt"/>
                <a:ea typeface="+mn-ea"/>
                <a:cs typeface="+mn-cs"/>
              </a:rPr>
              <a:t>degree of application isolation and hence fault isolation. Virtual machines can</a:t>
            </a:r>
          </a:p>
          <a:p>
            <a:r>
              <a:rPr lang="en-US" sz="1200" kern="1200" baseline="0" dirty="0" smtClean="0">
                <a:solidFill>
                  <a:schemeClr val="tx1"/>
                </a:solidFill>
                <a:latin typeface="+mn-lt"/>
                <a:ea typeface="+mn-ea"/>
                <a:cs typeface="+mn-cs"/>
              </a:rPr>
              <a:t>also be used to provide redundancy, with one virtual machine serving as a</a:t>
            </a:r>
          </a:p>
          <a:p>
            <a:r>
              <a:rPr lang="en-US" sz="1200" kern="1200" baseline="0" dirty="0" smtClean="0">
                <a:solidFill>
                  <a:schemeClr val="tx1"/>
                </a:solidFill>
                <a:latin typeface="+mn-lt"/>
                <a:ea typeface="+mn-ea"/>
                <a:cs typeface="+mn-cs"/>
              </a:rPr>
              <a:t>backup for another.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Checkpoints and rollbacks:  A checkpoint is a copy of an application’s state</a:t>
            </a:r>
          </a:p>
          <a:p>
            <a:r>
              <a:rPr lang="en-US" sz="1200" kern="1200" baseline="0" dirty="0" smtClean="0">
                <a:solidFill>
                  <a:schemeClr val="tx1"/>
                </a:solidFill>
                <a:latin typeface="+mn-lt"/>
                <a:ea typeface="+mn-ea"/>
                <a:cs typeface="+mn-cs"/>
              </a:rPr>
              <a:t>saved in some storage that is immune to the failures under consideration. A</a:t>
            </a:r>
          </a:p>
          <a:p>
            <a:r>
              <a:rPr lang="en-US" sz="1200" kern="1200" baseline="0" dirty="0" smtClean="0">
                <a:solidFill>
                  <a:schemeClr val="tx1"/>
                </a:solidFill>
                <a:latin typeface="+mn-lt"/>
                <a:ea typeface="+mn-ea"/>
                <a:cs typeface="+mn-cs"/>
              </a:rPr>
              <a:t>rollback restarts the execution from a previously saved checkpoint. When a</a:t>
            </a:r>
          </a:p>
          <a:p>
            <a:r>
              <a:rPr lang="en-US" sz="1200" kern="1200" baseline="0" dirty="0" smtClean="0">
                <a:solidFill>
                  <a:schemeClr val="tx1"/>
                </a:solidFill>
                <a:latin typeface="+mn-lt"/>
                <a:ea typeface="+mn-ea"/>
                <a:cs typeface="+mn-cs"/>
              </a:rPr>
              <a:t>failure occurs, the application’s state is rolled back to the previous checkpoint</a:t>
            </a:r>
          </a:p>
          <a:p>
            <a:r>
              <a:rPr lang="en-US" sz="1200" kern="1200" baseline="0" dirty="0" smtClean="0">
                <a:solidFill>
                  <a:schemeClr val="tx1"/>
                </a:solidFill>
                <a:latin typeface="+mn-lt"/>
                <a:ea typeface="+mn-ea"/>
                <a:cs typeface="+mn-cs"/>
              </a:rPr>
              <a:t>and restarted from there. This technique can be used to recover from transient</a:t>
            </a:r>
          </a:p>
          <a:p>
            <a:r>
              <a:rPr lang="en-US" sz="1200" kern="1200" baseline="0" dirty="0" smtClean="0">
                <a:solidFill>
                  <a:schemeClr val="tx1"/>
                </a:solidFill>
                <a:latin typeface="+mn-lt"/>
                <a:ea typeface="+mn-ea"/>
                <a:cs typeface="+mn-cs"/>
              </a:rPr>
              <a:t>as well as permanent hardware failures and certain types of software failures.</a:t>
            </a:r>
          </a:p>
          <a:p>
            <a:r>
              <a:rPr lang="en-US" sz="1200" kern="1200" baseline="0" dirty="0" smtClean="0">
                <a:solidFill>
                  <a:schemeClr val="tx1"/>
                </a:solidFill>
                <a:latin typeface="+mn-lt"/>
                <a:ea typeface="+mn-ea"/>
                <a:cs typeface="+mn-cs"/>
              </a:rPr>
              <a:t>Database and transaction processing systems typically have such capabilities</a:t>
            </a:r>
          </a:p>
          <a:p>
            <a:r>
              <a:rPr lang="en-US" sz="1200" kern="1200" baseline="0" dirty="0" smtClean="0">
                <a:solidFill>
                  <a:schemeClr val="tx1"/>
                </a:solidFill>
                <a:latin typeface="+mn-lt"/>
                <a:ea typeface="+mn-ea"/>
                <a:cs typeface="+mn-cs"/>
              </a:rPr>
              <a:t>built in.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much wider array of techniques could be discussed, but a full treatment of OS fault tolerance is beyond our scope.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90</a:t>
            </a:fld>
            <a:endParaRPr lang="en-US" dirty="0"/>
          </a:p>
        </p:txBody>
      </p:sp>
    </p:spTree>
    <p:extLst>
      <p:ext uri="{BB962C8B-B14F-4D97-AF65-F5344CB8AC3E}">
        <p14:creationId xmlns:p14="http://schemas.microsoft.com/office/powerpoint/2010/main" val="18623839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kern="1200" baseline="0" dirty="0" smtClean="0">
                <a:solidFill>
                  <a:schemeClr val="tx1"/>
                </a:solidFill>
                <a:latin typeface="+mn-lt"/>
                <a:ea typeface="+mn-ea"/>
                <a:cs typeface="+mn-cs"/>
              </a:rPr>
              <a:t>In an SMP system, the kernel can execute on any processor, and typically each</a:t>
            </a:r>
          </a:p>
          <a:p>
            <a:r>
              <a:rPr lang="en-US" sz="1200" kern="1200" baseline="0" dirty="0" smtClean="0">
                <a:solidFill>
                  <a:schemeClr val="tx1"/>
                </a:solidFill>
                <a:latin typeface="+mn-lt"/>
                <a:ea typeface="+mn-ea"/>
                <a:cs typeface="+mn-cs"/>
              </a:rPr>
              <a:t>processor does self-scheduling from the pool of available processes or threads.</a:t>
            </a:r>
          </a:p>
          <a:p>
            <a:r>
              <a:rPr lang="en-US" sz="1200" kern="1200" baseline="0" dirty="0" smtClean="0">
                <a:solidFill>
                  <a:schemeClr val="tx1"/>
                </a:solidFill>
                <a:latin typeface="+mn-lt"/>
                <a:ea typeface="+mn-ea"/>
                <a:cs typeface="+mn-cs"/>
              </a:rPr>
              <a:t>The kernel can be constructed as multiple processes or multiple threads, allowing</a:t>
            </a:r>
          </a:p>
          <a:p>
            <a:r>
              <a:rPr lang="en-US" sz="1200" kern="1200" baseline="0" dirty="0" smtClean="0">
                <a:solidFill>
                  <a:schemeClr val="tx1"/>
                </a:solidFill>
                <a:latin typeface="+mn-lt"/>
                <a:ea typeface="+mn-ea"/>
                <a:cs typeface="+mn-cs"/>
              </a:rPr>
              <a:t>portions of the kernel to execute in parallel. The SMP approach complicates the OS.</a:t>
            </a:r>
          </a:p>
          <a:p>
            <a:r>
              <a:rPr lang="en-US" sz="1200" kern="1200" baseline="0" dirty="0" smtClean="0">
                <a:solidFill>
                  <a:schemeClr val="tx1"/>
                </a:solidFill>
                <a:latin typeface="+mn-lt"/>
                <a:ea typeface="+mn-ea"/>
                <a:cs typeface="+mn-cs"/>
              </a:rPr>
              <a:t>The OS designer must deal with the complexity due to sharing resources (like data</a:t>
            </a:r>
          </a:p>
          <a:p>
            <a:r>
              <a:rPr lang="en-US" sz="1200" kern="1200" baseline="0" dirty="0" smtClean="0">
                <a:solidFill>
                  <a:schemeClr val="tx1"/>
                </a:solidFill>
                <a:latin typeface="+mn-lt"/>
                <a:ea typeface="+mn-ea"/>
                <a:cs typeface="+mn-cs"/>
              </a:rPr>
              <a:t>structures) and coordinating actions (like accessing devices) from multiple parts of</a:t>
            </a:r>
          </a:p>
          <a:p>
            <a:r>
              <a:rPr lang="en-US" sz="1200" kern="1200" baseline="0" dirty="0" smtClean="0">
                <a:solidFill>
                  <a:schemeClr val="tx1"/>
                </a:solidFill>
                <a:latin typeface="+mn-lt"/>
                <a:ea typeface="+mn-ea"/>
                <a:cs typeface="+mn-cs"/>
              </a:rPr>
              <a:t>the OS executing at the same time. Techniques must be employed to resolve and</a:t>
            </a:r>
          </a:p>
          <a:p>
            <a:r>
              <a:rPr lang="en-US" sz="1200" kern="1200" baseline="0" dirty="0" smtClean="0">
                <a:solidFill>
                  <a:schemeClr val="tx1"/>
                </a:solidFill>
                <a:latin typeface="+mn-lt"/>
                <a:ea typeface="+mn-ea"/>
                <a:cs typeface="+mn-cs"/>
              </a:rPr>
              <a:t>synchronize claims to resources.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 SMP operating system manages processor and other computer resources</a:t>
            </a:r>
          </a:p>
          <a:p>
            <a:r>
              <a:rPr lang="en-US" sz="1200" kern="1200" baseline="0" dirty="0" smtClean="0">
                <a:solidFill>
                  <a:schemeClr val="tx1"/>
                </a:solidFill>
                <a:latin typeface="+mn-lt"/>
                <a:ea typeface="+mn-ea"/>
                <a:cs typeface="+mn-cs"/>
              </a:rPr>
              <a:t>so that the user may view the system in the same fashion as a multiprogramming</a:t>
            </a:r>
          </a:p>
          <a:p>
            <a:r>
              <a:rPr lang="en-US" sz="1200" kern="1200" baseline="0" dirty="0" smtClean="0">
                <a:solidFill>
                  <a:schemeClr val="tx1"/>
                </a:solidFill>
                <a:latin typeface="+mn-lt"/>
                <a:ea typeface="+mn-ea"/>
                <a:cs typeface="+mn-cs"/>
              </a:rPr>
              <a:t>uniprocessor system. A user may construct applications that use multiple processes</a:t>
            </a:r>
          </a:p>
          <a:p>
            <a:r>
              <a:rPr lang="en-US" sz="1200" kern="1200" baseline="0" dirty="0" smtClean="0">
                <a:solidFill>
                  <a:schemeClr val="tx1"/>
                </a:solidFill>
                <a:latin typeface="+mn-lt"/>
                <a:ea typeface="+mn-ea"/>
                <a:cs typeface="+mn-cs"/>
              </a:rPr>
              <a:t>or multiple threads within processes without regard to whether a single processor</a:t>
            </a:r>
          </a:p>
          <a:p>
            <a:r>
              <a:rPr lang="en-US" sz="1200" kern="1200" baseline="0" dirty="0" smtClean="0">
                <a:solidFill>
                  <a:schemeClr val="tx1"/>
                </a:solidFill>
                <a:latin typeface="+mn-lt"/>
                <a:ea typeface="+mn-ea"/>
                <a:cs typeface="+mn-cs"/>
              </a:rPr>
              <a:t>or multiple processors will be available. Thus, a multiprocessor OS must provide all</a:t>
            </a:r>
          </a:p>
          <a:p>
            <a:r>
              <a:rPr lang="en-US" sz="1200" kern="1200" baseline="0" dirty="0" smtClean="0">
                <a:solidFill>
                  <a:schemeClr val="tx1"/>
                </a:solidFill>
                <a:latin typeface="+mn-lt"/>
                <a:ea typeface="+mn-ea"/>
                <a:cs typeface="+mn-cs"/>
              </a:rPr>
              <a:t>the functionality of a multiprogramming system plus additional features to accommodate</a:t>
            </a:r>
          </a:p>
          <a:p>
            <a:r>
              <a:rPr lang="en-US" sz="1200" kern="1200" baseline="0" dirty="0" smtClean="0">
                <a:solidFill>
                  <a:schemeClr val="tx1"/>
                </a:solidFill>
                <a:latin typeface="+mn-lt"/>
                <a:ea typeface="+mn-ea"/>
                <a:cs typeface="+mn-cs"/>
              </a:rPr>
              <a:t>multiple processors. The key design issues include the 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Simultaneous concurrent processes or threads: Kernel routines need to be</a:t>
            </a:r>
          </a:p>
          <a:p>
            <a:r>
              <a:rPr lang="en-US" sz="1200" kern="1200" baseline="0" dirty="0" smtClean="0">
                <a:solidFill>
                  <a:schemeClr val="tx1"/>
                </a:solidFill>
                <a:latin typeface="+mn-lt"/>
                <a:ea typeface="+mn-ea"/>
                <a:cs typeface="+mn-cs"/>
              </a:rPr>
              <a:t>reentrant to allow several processors to execute the same kernel code simultaneously.</a:t>
            </a:r>
          </a:p>
          <a:p>
            <a:r>
              <a:rPr lang="en-US" sz="1200" kern="1200" baseline="0" dirty="0" smtClean="0">
                <a:solidFill>
                  <a:schemeClr val="tx1"/>
                </a:solidFill>
                <a:latin typeface="+mn-lt"/>
                <a:ea typeface="+mn-ea"/>
                <a:cs typeface="+mn-cs"/>
              </a:rPr>
              <a:t>With multiple processors executing the same or different parts of the</a:t>
            </a:r>
          </a:p>
          <a:p>
            <a:r>
              <a:rPr lang="en-US" sz="1200" kern="1200" baseline="0" dirty="0" smtClean="0">
                <a:solidFill>
                  <a:schemeClr val="tx1"/>
                </a:solidFill>
                <a:latin typeface="+mn-lt"/>
                <a:ea typeface="+mn-ea"/>
                <a:cs typeface="+mn-cs"/>
              </a:rPr>
              <a:t>kernel, kernel tables and management structures must be managed properly</a:t>
            </a:r>
          </a:p>
          <a:p>
            <a:r>
              <a:rPr lang="en-US" sz="1200" kern="1200" baseline="0" dirty="0" smtClean="0">
                <a:solidFill>
                  <a:schemeClr val="tx1"/>
                </a:solidFill>
                <a:latin typeface="+mn-lt"/>
                <a:ea typeface="+mn-ea"/>
                <a:cs typeface="+mn-cs"/>
              </a:rPr>
              <a:t>to avoid data corruption or invalid operations.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Scheduling: Any processor may perform scheduling, which complicates the</a:t>
            </a:r>
          </a:p>
          <a:p>
            <a:r>
              <a:rPr lang="en-US" sz="1200" kern="1200" baseline="0" dirty="0" smtClean="0">
                <a:solidFill>
                  <a:schemeClr val="tx1"/>
                </a:solidFill>
                <a:latin typeface="+mn-lt"/>
                <a:ea typeface="+mn-ea"/>
                <a:cs typeface="+mn-cs"/>
              </a:rPr>
              <a:t>task of enforcing a scheduling policy and assuring that corruption of the scheduler</a:t>
            </a:r>
          </a:p>
          <a:p>
            <a:r>
              <a:rPr lang="en-US" sz="1200" kern="1200" baseline="0" dirty="0" smtClean="0">
                <a:solidFill>
                  <a:schemeClr val="tx1"/>
                </a:solidFill>
                <a:latin typeface="+mn-lt"/>
                <a:ea typeface="+mn-ea"/>
                <a:cs typeface="+mn-cs"/>
              </a:rPr>
              <a:t>data structures is avoided. If kernel-level multithreading is used, then the</a:t>
            </a:r>
          </a:p>
          <a:p>
            <a:r>
              <a:rPr lang="en-US" sz="1200" kern="1200" baseline="0" dirty="0" smtClean="0">
                <a:solidFill>
                  <a:schemeClr val="tx1"/>
                </a:solidFill>
                <a:latin typeface="+mn-lt"/>
                <a:ea typeface="+mn-ea"/>
                <a:cs typeface="+mn-cs"/>
              </a:rPr>
              <a:t>opportunity exists to schedule multiple threads from the same process simultaneously</a:t>
            </a:r>
          </a:p>
          <a:p>
            <a:r>
              <a:rPr lang="en-US" sz="1200" kern="1200" baseline="0" dirty="0" smtClean="0">
                <a:solidFill>
                  <a:schemeClr val="tx1"/>
                </a:solidFill>
                <a:latin typeface="+mn-lt"/>
                <a:ea typeface="+mn-ea"/>
                <a:cs typeface="+mn-cs"/>
              </a:rPr>
              <a:t>on multiple processors. Multiprocessor scheduling is examined in</a:t>
            </a:r>
          </a:p>
          <a:p>
            <a:r>
              <a:rPr lang="en-US" sz="1200" kern="1200" baseline="0" dirty="0" smtClean="0">
                <a:solidFill>
                  <a:schemeClr val="tx1"/>
                </a:solidFill>
                <a:latin typeface="+mn-lt"/>
                <a:ea typeface="+mn-ea"/>
                <a:cs typeface="+mn-cs"/>
              </a:rPr>
              <a:t>Chapter 10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Synchronization: With multiple active processes having potential access to</a:t>
            </a:r>
          </a:p>
          <a:p>
            <a:r>
              <a:rPr lang="en-US" sz="1200" kern="1200" baseline="0" dirty="0" smtClean="0">
                <a:solidFill>
                  <a:schemeClr val="tx1"/>
                </a:solidFill>
                <a:latin typeface="+mn-lt"/>
                <a:ea typeface="+mn-ea"/>
                <a:cs typeface="+mn-cs"/>
              </a:rPr>
              <a:t>shared address spaces or shared I/O resources, care must be taken to provide</a:t>
            </a:r>
          </a:p>
          <a:p>
            <a:r>
              <a:rPr lang="en-US" sz="1200" kern="1200" baseline="0" dirty="0" smtClean="0">
                <a:solidFill>
                  <a:schemeClr val="tx1"/>
                </a:solidFill>
                <a:latin typeface="+mn-lt"/>
                <a:ea typeface="+mn-ea"/>
                <a:cs typeface="+mn-cs"/>
              </a:rPr>
              <a:t>effective synchronization. Synchronization is a facility that enforces mutual</a:t>
            </a:r>
          </a:p>
          <a:p>
            <a:r>
              <a:rPr lang="en-US" sz="1200" kern="1200" baseline="0" dirty="0" smtClean="0">
                <a:solidFill>
                  <a:schemeClr val="tx1"/>
                </a:solidFill>
                <a:latin typeface="+mn-lt"/>
                <a:ea typeface="+mn-ea"/>
                <a:cs typeface="+mn-cs"/>
              </a:rPr>
              <a:t>exclusion and event ordering. A common synchronization mechanism used in</a:t>
            </a:r>
          </a:p>
          <a:p>
            <a:r>
              <a:rPr lang="en-US" sz="1200" kern="1200" baseline="0" dirty="0" smtClean="0">
                <a:solidFill>
                  <a:schemeClr val="tx1"/>
                </a:solidFill>
                <a:latin typeface="+mn-lt"/>
                <a:ea typeface="+mn-ea"/>
                <a:cs typeface="+mn-cs"/>
              </a:rPr>
              <a:t>multiprocessor operating systems is locks, described in Chapter 5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Memory management: Memory management on a multiprocessor must deal</a:t>
            </a:r>
          </a:p>
          <a:p>
            <a:r>
              <a:rPr lang="en-US" sz="1200" kern="1200" baseline="0" dirty="0" smtClean="0">
                <a:solidFill>
                  <a:schemeClr val="tx1"/>
                </a:solidFill>
                <a:latin typeface="+mn-lt"/>
                <a:ea typeface="+mn-ea"/>
                <a:cs typeface="+mn-cs"/>
              </a:rPr>
              <a:t>with all of the issues found on uniprocessor computers and is discussed in Part</a:t>
            </a:r>
          </a:p>
          <a:p>
            <a:r>
              <a:rPr lang="en-US" sz="1200" kern="1200" baseline="0" dirty="0" smtClean="0">
                <a:solidFill>
                  <a:schemeClr val="tx1"/>
                </a:solidFill>
                <a:latin typeface="+mn-lt"/>
                <a:ea typeface="+mn-ea"/>
                <a:cs typeface="+mn-cs"/>
              </a:rPr>
              <a:t>Three. In addition, the OS needs to exploit the available hardware parallelism</a:t>
            </a:r>
          </a:p>
          <a:p>
            <a:r>
              <a:rPr lang="en-US" sz="1200" kern="1200" baseline="0" dirty="0" smtClean="0">
                <a:solidFill>
                  <a:schemeClr val="tx1"/>
                </a:solidFill>
                <a:latin typeface="+mn-lt"/>
                <a:ea typeface="+mn-ea"/>
                <a:cs typeface="+mn-cs"/>
              </a:rPr>
              <a:t>to achieve the best performance. The paging mechanisms on different processors</a:t>
            </a:r>
          </a:p>
          <a:p>
            <a:r>
              <a:rPr lang="en-US" sz="1200" kern="1200" baseline="0" dirty="0" smtClean="0">
                <a:solidFill>
                  <a:schemeClr val="tx1"/>
                </a:solidFill>
                <a:latin typeface="+mn-lt"/>
                <a:ea typeface="+mn-ea"/>
                <a:cs typeface="+mn-cs"/>
              </a:rPr>
              <a:t>must be coordinated to enforce consistency when several processors</a:t>
            </a:r>
          </a:p>
          <a:p>
            <a:r>
              <a:rPr lang="en-US" sz="1200" kern="1200" baseline="0" dirty="0" smtClean="0">
                <a:solidFill>
                  <a:schemeClr val="tx1"/>
                </a:solidFill>
                <a:latin typeface="+mn-lt"/>
                <a:ea typeface="+mn-ea"/>
                <a:cs typeface="+mn-cs"/>
              </a:rPr>
              <a:t>share a page or segment and to decide on page replacement. The reuse of</a:t>
            </a:r>
          </a:p>
          <a:p>
            <a:r>
              <a:rPr lang="en-US" sz="1200" kern="1200" baseline="0" dirty="0" smtClean="0">
                <a:solidFill>
                  <a:schemeClr val="tx1"/>
                </a:solidFill>
                <a:latin typeface="+mn-lt"/>
                <a:ea typeface="+mn-ea"/>
                <a:cs typeface="+mn-cs"/>
              </a:rPr>
              <a:t>physical pages is the biggest problem of concern; that is, it must be guaranteed</a:t>
            </a:r>
          </a:p>
          <a:p>
            <a:r>
              <a:rPr lang="en-US" sz="1200" kern="1200" baseline="0" dirty="0" smtClean="0">
                <a:solidFill>
                  <a:schemeClr val="tx1"/>
                </a:solidFill>
                <a:latin typeface="+mn-lt"/>
                <a:ea typeface="+mn-ea"/>
                <a:cs typeface="+mn-cs"/>
              </a:rPr>
              <a:t>that a physical page can no longer be accessed with its old contents before the</a:t>
            </a:r>
          </a:p>
          <a:p>
            <a:r>
              <a:rPr lang="en-US" sz="1200" kern="1200" baseline="0" dirty="0" smtClean="0">
                <a:solidFill>
                  <a:schemeClr val="tx1"/>
                </a:solidFill>
                <a:latin typeface="+mn-lt"/>
                <a:ea typeface="+mn-ea"/>
                <a:cs typeface="+mn-cs"/>
              </a:rPr>
              <a:t>page is put to a new use.</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Reliability and fault tolerance: The OS should provide graceful degradation</a:t>
            </a:r>
          </a:p>
          <a:p>
            <a:r>
              <a:rPr lang="en-US" sz="1200" kern="1200" baseline="0" dirty="0" smtClean="0">
                <a:solidFill>
                  <a:schemeClr val="tx1"/>
                </a:solidFill>
                <a:latin typeface="+mn-lt"/>
                <a:ea typeface="+mn-ea"/>
                <a:cs typeface="+mn-cs"/>
              </a:rPr>
              <a:t>in the face of processor failure. The scheduler and other portions of the OS</a:t>
            </a:r>
          </a:p>
          <a:p>
            <a:r>
              <a:rPr lang="en-US" sz="1200" kern="1200" baseline="0" dirty="0" smtClean="0">
                <a:solidFill>
                  <a:schemeClr val="tx1"/>
                </a:solidFill>
                <a:latin typeface="+mn-lt"/>
                <a:ea typeface="+mn-ea"/>
                <a:cs typeface="+mn-cs"/>
              </a:rPr>
              <a:t>must recognize the loss of a processor and restructure management tables</a:t>
            </a:r>
          </a:p>
          <a:p>
            <a:r>
              <a:rPr lang="en-US" sz="1200" kern="1200" baseline="0" dirty="0" smtClean="0">
                <a:solidFill>
                  <a:schemeClr val="tx1"/>
                </a:solidFill>
                <a:latin typeface="+mn-lt"/>
                <a:ea typeface="+mn-ea"/>
                <a:cs typeface="+mn-cs"/>
              </a:rPr>
              <a:t>accordingly.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Because multiprocessor OS design issues generally involve extensions to</a:t>
            </a:r>
          </a:p>
          <a:p>
            <a:r>
              <a:rPr lang="en-US" sz="1200" kern="1200" baseline="0" dirty="0" smtClean="0">
                <a:solidFill>
                  <a:schemeClr val="tx1"/>
                </a:solidFill>
                <a:latin typeface="+mn-lt"/>
                <a:ea typeface="+mn-ea"/>
                <a:cs typeface="+mn-cs"/>
              </a:rPr>
              <a:t>solutions to multiprogramming uniprocessor design problems, we do not treat</a:t>
            </a:r>
          </a:p>
          <a:p>
            <a:r>
              <a:rPr lang="en-US" sz="1200" kern="1200" baseline="0" dirty="0" smtClean="0">
                <a:solidFill>
                  <a:schemeClr val="tx1"/>
                </a:solidFill>
                <a:latin typeface="+mn-lt"/>
                <a:ea typeface="+mn-ea"/>
                <a:cs typeface="+mn-cs"/>
              </a:rPr>
              <a:t>multiprocessor operating systems separately. Rather, specific multiprocessor issues</a:t>
            </a:r>
          </a:p>
          <a:p>
            <a:r>
              <a:rPr lang="en-US" sz="1200" kern="1200" baseline="0" dirty="0" smtClean="0">
                <a:solidFill>
                  <a:schemeClr val="tx1"/>
                </a:solidFill>
                <a:latin typeface="+mn-lt"/>
                <a:ea typeface="+mn-ea"/>
                <a:cs typeface="+mn-cs"/>
              </a:rPr>
              <a:t>are addressed in the proper context throughout this book.</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91</a:t>
            </a:fld>
            <a:endParaRPr lang="en-US" dirty="0"/>
          </a:p>
        </p:txBody>
      </p:sp>
    </p:spTree>
    <p:extLst>
      <p:ext uri="{BB962C8B-B14F-4D97-AF65-F5344CB8AC3E}">
        <p14:creationId xmlns:p14="http://schemas.microsoft.com/office/powerpoint/2010/main" val="17184340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kern="1200" baseline="0" dirty="0" smtClean="0">
                <a:solidFill>
                  <a:schemeClr val="tx1"/>
                </a:solidFill>
                <a:latin typeface="+mn-lt"/>
                <a:ea typeface="+mn-ea"/>
                <a:cs typeface="+mn-cs"/>
              </a:rPr>
              <a:t>The considerations for multicore systems include all the design issues discussed so</a:t>
            </a:r>
          </a:p>
          <a:p>
            <a:r>
              <a:rPr lang="en-US" sz="1200" b="0" kern="1200" baseline="0" dirty="0" smtClean="0">
                <a:solidFill>
                  <a:schemeClr val="tx1"/>
                </a:solidFill>
                <a:latin typeface="+mn-lt"/>
                <a:ea typeface="+mn-ea"/>
                <a:cs typeface="+mn-cs"/>
              </a:rPr>
              <a:t>far in this section for SMP systems. But additional concerns arise. The issue is one</a:t>
            </a:r>
          </a:p>
          <a:p>
            <a:r>
              <a:rPr lang="en-US" sz="1200" b="0" kern="1200" baseline="0" dirty="0" smtClean="0">
                <a:solidFill>
                  <a:schemeClr val="tx1"/>
                </a:solidFill>
                <a:latin typeface="+mn-lt"/>
                <a:ea typeface="+mn-ea"/>
                <a:cs typeface="+mn-cs"/>
              </a:rPr>
              <a:t>of the scale of the potential parallelism. Current </a:t>
            </a:r>
            <a:r>
              <a:rPr lang="en-US" sz="1200" b="0" kern="1200" baseline="0" dirty="0" err="1" smtClean="0">
                <a:solidFill>
                  <a:schemeClr val="tx1"/>
                </a:solidFill>
                <a:latin typeface="+mn-lt"/>
                <a:ea typeface="+mn-ea"/>
                <a:cs typeface="+mn-cs"/>
              </a:rPr>
              <a:t>multicore</a:t>
            </a:r>
            <a:r>
              <a:rPr lang="en-US" sz="1200" b="0" kern="1200" baseline="0" dirty="0" smtClean="0">
                <a:solidFill>
                  <a:schemeClr val="tx1"/>
                </a:solidFill>
                <a:latin typeface="+mn-lt"/>
                <a:ea typeface="+mn-ea"/>
                <a:cs typeface="+mn-cs"/>
              </a:rPr>
              <a:t> vendors offer systems</a:t>
            </a:r>
          </a:p>
          <a:p>
            <a:r>
              <a:rPr lang="en-US" sz="1200" b="0" kern="1200" baseline="0" dirty="0" smtClean="0">
                <a:solidFill>
                  <a:schemeClr val="tx1"/>
                </a:solidFill>
                <a:latin typeface="+mn-lt"/>
                <a:ea typeface="+mn-ea"/>
                <a:cs typeface="+mn-cs"/>
              </a:rPr>
              <a:t>with up to eight cores on a single chip. With each succeeding processor technology</a:t>
            </a:r>
          </a:p>
          <a:p>
            <a:r>
              <a:rPr lang="en-US" sz="1200" b="0" kern="1200" baseline="0" dirty="0" smtClean="0">
                <a:solidFill>
                  <a:schemeClr val="tx1"/>
                </a:solidFill>
                <a:latin typeface="+mn-lt"/>
                <a:ea typeface="+mn-ea"/>
                <a:cs typeface="+mn-cs"/>
              </a:rPr>
              <a:t>generation, the number of cores and the amount of shared and dedicated cache</a:t>
            </a:r>
          </a:p>
          <a:p>
            <a:r>
              <a:rPr lang="en-US" sz="1200" b="0" kern="1200" baseline="0" dirty="0" smtClean="0">
                <a:solidFill>
                  <a:schemeClr val="tx1"/>
                </a:solidFill>
                <a:latin typeface="+mn-lt"/>
                <a:ea typeface="+mn-ea"/>
                <a:cs typeface="+mn-cs"/>
              </a:rPr>
              <a:t>memory increases, so that we are now entering the era of “many-core” systems.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design challenge for a many-core multicore system is to efficiently</a:t>
            </a:r>
          </a:p>
          <a:p>
            <a:r>
              <a:rPr lang="en-US" sz="1200" kern="1200" baseline="0" dirty="0" smtClean="0">
                <a:solidFill>
                  <a:schemeClr val="tx1"/>
                </a:solidFill>
                <a:latin typeface="+mn-lt"/>
                <a:ea typeface="+mn-ea"/>
                <a:cs typeface="+mn-cs"/>
              </a:rPr>
              <a:t>harness the multicore processing power and intelligently manage the substantial</a:t>
            </a:r>
          </a:p>
          <a:p>
            <a:r>
              <a:rPr lang="en-US" sz="1200" kern="1200" baseline="0" dirty="0" smtClean="0">
                <a:solidFill>
                  <a:schemeClr val="tx1"/>
                </a:solidFill>
                <a:latin typeface="+mn-lt"/>
                <a:ea typeface="+mn-ea"/>
                <a:cs typeface="+mn-cs"/>
              </a:rPr>
              <a:t>on-chip resources efficiently. A central concern is how to match the inherent parallelism</a:t>
            </a:r>
          </a:p>
          <a:p>
            <a:r>
              <a:rPr lang="en-US" sz="1200" kern="1200" baseline="0" dirty="0" smtClean="0">
                <a:solidFill>
                  <a:schemeClr val="tx1"/>
                </a:solidFill>
                <a:latin typeface="+mn-lt"/>
                <a:ea typeface="+mn-ea"/>
                <a:cs typeface="+mn-cs"/>
              </a:rPr>
              <a:t>of a many-core system with the performance requirements of applications.</a:t>
            </a:r>
          </a:p>
          <a:p>
            <a:r>
              <a:rPr lang="en-US" sz="1200" kern="1200" baseline="0" dirty="0" smtClean="0">
                <a:solidFill>
                  <a:schemeClr val="tx1"/>
                </a:solidFill>
                <a:latin typeface="+mn-lt"/>
                <a:ea typeface="+mn-ea"/>
                <a:cs typeface="+mn-cs"/>
              </a:rPr>
              <a:t>The potential for parallelism in fact exists at three levels in contemporary multicore</a:t>
            </a:r>
          </a:p>
          <a:p>
            <a:r>
              <a:rPr lang="en-US" sz="1200" kern="1200" baseline="0" dirty="0" smtClean="0">
                <a:solidFill>
                  <a:schemeClr val="tx1"/>
                </a:solidFill>
                <a:latin typeface="+mn-lt"/>
                <a:ea typeface="+mn-ea"/>
                <a:cs typeface="+mn-cs"/>
              </a:rPr>
              <a:t>system. First, there is hardware parallelism within each core processor, known as</a:t>
            </a:r>
          </a:p>
          <a:p>
            <a:r>
              <a:rPr lang="en-US" sz="1200" kern="1200" baseline="0" dirty="0" smtClean="0">
                <a:solidFill>
                  <a:schemeClr val="tx1"/>
                </a:solidFill>
                <a:latin typeface="+mn-lt"/>
                <a:ea typeface="+mn-ea"/>
                <a:cs typeface="+mn-cs"/>
              </a:rPr>
              <a:t>instruction level parallelism, which may or may not be exploited by application programmers</a:t>
            </a:r>
          </a:p>
          <a:p>
            <a:r>
              <a:rPr lang="en-US" sz="1200" kern="1200" baseline="0" dirty="0" smtClean="0">
                <a:solidFill>
                  <a:schemeClr val="tx1"/>
                </a:solidFill>
                <a:latin typeface="+mn-lt"/>
                <a:ea typeface="+mn-ea"/>
                <a:cs typeface="+mn-cs"/>
              </a:rPr>
              <a:t>and compilers. Second, there is the potential for multiprogramming and</a:t>
            </a:r>
          </a:p>
          <a:p>
            <a:r>
              <a:rPr lang="en-US" sz="1200" kern="1200" baseline="0" dirty="0" smtClean="0">
                <a:solidFill>
                  <a:schemeClr val="tx1"/>
                </a:solidFill>
                <a:latin typeface="+mn-lt"/>
                <a:ea typeface="+mn-ea"/>
                <a:cs typeface="+mn-cs"/>
              </a:rPr>
              <a:t>multithreaded execution within each processor. Finally, there is the potential for</a:t>
            </a:r>
          </a:p>
          <a:p>
            <a:r>
              <a:rPr lang="en-US" sz="1200" kern="1200" baseline="0" dirty="0" smtClean="0">
                <a:solidFill>
                  <a:schemeClr val="tx1"/>
                </a:solidFill>
                <a:latin typeface="+mn-lt"/>
                <a:ea typeface="+mn-ea"/>
                <a:cs typeface="+mn-cs"/>
              </a:rPr>
              <a:t>a single application to execute in concurrent processes or threads across multiple</a:t>
            </a:r>
          </a:p>
          <a:p>
            <a:r>
              <a:rPr lang="en-US" sz="1200" kern="1200" baseline="0" dirty="0" smtClean="0">
                <a:solidFill>
                  <a:schemeClr val="tx1"/>
                </a:solidFill>
                <a:latin typeface="+mn-lt"/>
                <a:ea typeface="+mn-ea"/>
                <a:cs typeface="+mn-cs"/>
              </a:rPr>
              <a:t>cores. Without strong and effective OS support for the last two types of parallelism</a:t>
            </a:r>
          </a:p>
          <a:p>
            <a:r>
              <a:rPr lang="en-US" sz="1200" kern="1200" baseline="0" dirty="0" smtClean="0">
                <a:solidFill>
                  <a:schemeClr val="tx1"/>
                </a:solidFill>
                <a:latin typeface="+mn-lt"/>
                <a:ea typeface="+mn-ea"/>
                <a:cs typeface="+mn-cs"/>
              </a:rPr>
              <a:t>just mentioned, hardware resources will not be efficiently used.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essence, then, since the advent of multicore technology, OS designers have</a:t>
            </a:r>
          </a:p>
          <a:p>
            <a:r>
              <a:rPr lang="en-US" sz="1200" kern="1200" baseline="0" dirty="0" smtClean="0">
                <a:solidFill>
                  <a:schemeClr val="tx1"/>
                </a:solidFill>
                <a:latin typeface="+mn-lt"/>
                <a:ea typeface="+mn-ea"/>
                <a:cs typeface="+mn-cs"/>
              </a:rPr>
              <a:t>been struggling with the problem of how best to extract parallelism from computing</a:t>
            </a:r>
          </a:p>
          <a:p>
            <a:r>
              <a:rPr lang="en-US" sz="1200" kern="1200" baseline="0" dirty="0" smtClean="0">
                <a:solidFill>
                  <a:schemeClr val="tx1"/>
                </a:solidFill>
                <a:latin typeface="+mn-lt"/>
                <a:ea typeface="+mn-ea"/>
                <a:cs typeface="+mn-cs"/>
              </a:rPr>
              <a:t>workloads. A variety of approaches are being explored for next-generation operating</a:t>
            </a:r>
          </a:p>
          <a:p>
            <a:r>
              <a:rPr lang="en-US" sz="1200" kern="1200" baseline="0" dirty="0" smtClean="0">
                <a:solidFill>
                  <a:schemeClr val="tx1"/>
                </a:solidFill>
                <a:latin typeface="+mn-lt"/>
                <a:ea typeface="+mn-ea"/>
                <a:cs typeface="+mn-cs"/>
              </a:rPr>
              <a:t>systems. We introduce two general strategies in this section and consider some</a:t>
            </a:r>
          </a:p>
          <a:p>
            <a:r>
              <a:rPr lang="en-US" sz="1200" kern="1200" baseline="0" dirty="0" smtClean="0">
                <a:solidFill>
                  <a:schemeClr val="tx1"/>
                </a:solidFill>
                <a:latin typeface="+mn-lt"/>
                <a:ea typeface="+mn-ea"/>
                <a:cs typeface="+mn-cs"/>
              </a:rPr>
              <a:t>details in later chapters.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92</a:t>
            </a:fld>
            <a:endParaRPr lang="en-US" dirty="0"/>
          </a:p>
        </p:txBody>
      </p:sp>
    </p:spTree>
    <p:extLst>
      <p:ext uri="{BB962C8B-B14F-4D97-AF65-F5344CB8AC3E}">
        <p14:creationId xmlns:p14="http://schemas.microsoft.com/office/powerpoint/2010/main" val="1369362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NZ" dirty="0" smtClean="0"/>
              <a:t>Table 1.1 lists the most common classes of interrupts.</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20</a:t>
            </a:fld>
            <a:endParaRPr lang="en-US" dirty="0"/>
          </a:p>
        </p:txBody>
      </p:sp>
    </p:spTree>
    <p:extLst>
      <p:ext uri="{BB962C8B-B14F-4D97-AF65-F5344CB8AC3E}">
        <p14:creationId xmlns:p14="http://schemas.microsoft.com/office/powerpoint/2010/main" val="2687916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mn-lt"/>
                <a:ea typeface="+mn-ea"/>
                <a:cs typeface="+mn-cs"/>
              </a:rPr>
              <a:t>Most applications can, in principle, be</a:t>
            </a:r>
          </a:p>
          <a:p>
            <a:r>
              <a:rPr lang="en-US" sz="1200" kern="1200" baseline="0" dirty="0" smtClean="0">
                <a:solidFill>
                  <a:schemeClr val="tx1"/>
                </a:solidFill>
                <a:latin typeface="+mn-lt"/>
                <a:ea typeface="+mn-ea"/>
                <a:cs typeface="+mn-cs"/>
              </a:rPr>
              <a:t>subdivided into multiple tasks that can execute in parallel, with these tasks then</a:t>
            </a:r>
          </a:p>
          <a:p>
            <a:r>
              <a:rPr lang="en-US" sz="1200" kern="1200" baseline="0" dirty="0" smtClean="0">
                <a:solidFill>
                  <a:schemeClr val="tx1"/>
                </a:solidFill>
                <a:latin typeface="+mn-lt"/>
                <a:ea typeface="+mn-ea"/>
                <a:cs typeface="+mn-cs"/>
              </a:rPr>
              <a:t>being implemented as multiple processes, perhaps each with multiple threads. The</a:t>
            </a:r>
          </a:p>
          <a:p>
            <a:r>
              <a:rPr lang="en-US" sz="1200" kern="1200" baseline="0" dirty="0" smtClean="0">
                <a:solidFill>
                  <a:schemeClr val="tx1"/>
                </a:solidFill>
                <a:latin typeface="+mn-lt"/>
                <a:ea typeface="+mn-ea"/>
                <a:cs typeface="+mn-cs"/>
              </a:rPr>
              <a:t>difficulty is that the developer must decide how to split up the application work into</a:t>
            </a:r>
          </a:p>
          <a:p>
            <a:r>
              <a:rPr lang="en-US" sz="1200" kern="1200" baseline="0" dirty="0" smtClean="0">
                <a:solidFill>
                  <a:schemeClr val="tx1"/>
                </a:solidFill>
                <a:latin typeface="+mn-lt"/>
                <a:ea typeface="+mn-ea"/>
                <a:cs typeface="+mn-cs"/>
              </a:rPr>
              <a:t>independently executable tasks. That is, the developer must decide what pieces can</a:t>
            </a:r>
          </a:p>
          <a:p>
            <a:r>
              <a:rPr lang="en-US" sz="1200" kern="1200" baseline="0" dirty="0" smtClean="0">
                <a:solidFill>
                  <a:schemeClr val="tx1"/>
                </a:solidFill>
                <a:latin typeface="+mn-lt"/>
                <a:ea typeface="+mn-ea"/>
                <a:cs typeface="+mn-cs"/>
              </a:rPr>
              <a:t>or should be executed asynchronously or in parallel. It is primarily the compiler and</a:t>
            </a:r>
          </a:p>
          <a:p>
            <a:r>
              <a:rPr lang="en-US" sz="1200" kern="1200" baseline="0" dirty="0" smtClean="0">
                <a:solidFill>
                  <a:schemeClr val="tx1"/>
                </a:solidFill>
                <a:latin typeface="+mn-lt"/>
                <a:ea typeface="+mn-ea"/>
                <a:cs typeface="+mn-cs"/>
              </a:rPr>
              <a:t>the programming language features that support the parallel programming design</a:t>
            </a:r>
          </a:p>
          <a:p>
            <a:r>
              <a:rPr lang="en-US" sz="1200" kern="1200" baseline="0" dirty="0" smtClean="0">
                <a:solidFill>
                  <a:schemeClr val="tx1"/>
                </a:solidFill>
                <a:latin typeface="+mn-lt"/>
                <a:ea typeface="+mn-ea"/>
                <a:cs typeface="+mn-cs"/>
              </a:rPr>
              <a:t>process. But, the OS can support this design process, at minimum, by efficiently</a:t>
            </a:r>
          </a:p>
          <a:p>
            <a:r>
              <a:rPr lang="en-US" sz="1200" kern="1200" baseline="0" dirty="0" smtClean="0">
                <a:solidFill>
                  <a:schemeClr val="tx1"/>
                </a:solidFill>
                <a:latin typeface="+mn-lt"/>
                <a:ea typeface="+mn-ea"/>
                <a:cs typeface="+mn-cs"/>
              </a:rPr>
              <a:t>allocating resources among parallel tasks as defined by the developer.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Perhaps the most effective initiative to support developers is implemented in</a:t>
            </a:r>
          </a:p>
          <a:p>
            <a:r>
              <a:rPr lang="en-US" sz="1200" kern="1200" baseline="0" dirty="0" smtClean="0">
                <a:solidFill>
                  <a:schemeClr val="tx1"/>
                </a:solidFill>
                <a:latin typeface="+mn-lt"/>
                <a:ea typeface="+mn-ea"/>
                <a:cs typeface="+mn-cs"/>
              </a:rPr>
              <a:t>the latest release of the UNIX-based Mac OS X operating system. Mac OS X 10.6</a:t>
            </a:r>
          </a:p>
          <a:p>
            <a:r>
              <a:rPr lang="en-US" sz="1200" kern="1200" baseline="0" dirty="0" smtClean="0">
                <a:solidFill>
                  <a:schemeClr val="tx1"/>
                </a:solidFill>
                <a:latin typeface="+mn-lt"/>
                <a:ea typeface="+mn-ea"/>
                <a:cs typeface="+mn-cs"/>
              </a:rPr>
              <a:t>includes a multicore support capability known as Grand Central Dispatch (GCD).</a:t>
            </a:r>
          </a:p>
          <a:p>
            <a:r>
              <a:rPr lang="en-US" sz="1200" kern="1200" baseline="0" dirty="0" smtClean="0">
                <a:solidFill>
                  <a:schemeClr val="tx1"/>
                </a:solidFill>
                <a:latin typeface="+mn-lt"/>
                <a:ea typeface="+mn-ea"/>
                <a:cs typeface="+mn-cs"/>
              </a:rPr>
              <a:t>GCD does not help the developer decide how to break up a task or application into</a:t>
            </a:r>
          </a:p>
          <a:p>
            <a:r>
              <a:rPr lang="en-US" sz="1200" kern="1200" baseline="0" dirty="0" smtClean="0">
                <a:solidFill>
                  <a:schemeClr val="tx1"/>
                </a:solidFill>
                <a:latin typeface="+mn-lt"/>
                <a:ea typeface="+mn-ea"/>
                <a:cs typeface="+mn-cs"/>
              </a:rPr>
              <a:t>separate concurrent parts. But once a developer has identified something that can</a:t>
            </a:r>
          </a:p>
          <a:p>
            <a:r>
              <a:rPr lang="en-US" sz="1200" kern="1200" baseline="0" dirty="0" smtClean="0">
                <a:solidFill>
                  <a:schemeClr val="tx1"/>
                </a:solidFill>
                <a:latin typeface="+mn-lt"/>
                <a:ea typeface="+mn-ea"/>
                <a:cs typeface="+mn-cs"/>
              </a:rPr>
              <a:t>be split off into a separate task, GCD makes it as easy and noninvasive as possible</a:t>
            </a:r>
          </a:p>
          <a:p>
            <a:r>
              <a:rPr lang="en-US" sz="1200" kern="1200" baseline="0" dirty="0" smtClean="0">
                <a:solidFill>
                  <a:schemeClr val="tx1"/>
                </a:solidFill>
                <a:latin typeface="+mn-lt"/>
                <a:ea typeface="+mn-ea"/>
                <a:cs typeface="+mn-cs"/>
              </a:rPr>
              <a:t>to actually do so.</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essence, GCD is a thread pool mechanism, in which the OS maps tasks onto</a:t>
            </a:r>
          </a:p>
          <a:p>
            <a:r>
              <a:rPr lang="en-US" sz="1200" kern="1200" baseline="0" dirty="0" smtClean="0">
                <a:solidFill>
                  <a:schemeClr val="tx1"/>
                </a:solidFill>
                <a:latin typeface="+mn-lt"/>
                <a:ea typeface="+mn-ea"/>
                <a:cs typeface="+mn-cs"/>
              </a:rPr>
              <a:t>threads representing an available degree of concurrency (plus threads for blocking</a:t>
            </a:r>
          </a:p>
          <a:p>
            <a:r>
              <a:rPr lang="en-US" sz="1200" kern="1200" baseline="0" dirty="0" smtClean="0">
                <a:solidFill>
                  <a:schemeClr val="tx1"/>
                </a:solidFill>
                <a:latin typeface="+mn-lt"/>
                <a:ea typeface="+mn-ea"/>
                <a:cs typeface="+mn-cs"/>
              </a:rPr>
              <a:t>on I/O). Windows also has a thread pool mechanism (since 2000), and thread</a:t>
            </a:r>
          </a:p>
          <a:p>
            <a:r>
              <a:rPr lang="en-US" sz="1200" kern="1200" baseline="0" dirty="0" smtClean="0">
                <a:solidFill>
                  <a:schemeClr val="tx1"/>
                </a:solidFill>
                <a:latin typeface="+mn-lt"/>
                <a:ea typeface="+mn-ea"/>
                <a:cs typeface="+mn-cs"/>
              </a:rPr>
              <a:t>pools have been heavily used in server applications for years. What is new in GCD</a:t>
            </a:r>
          </a:p>
          <a:p>
            <a:r>
              <a:rPr lang="en-US" sz="1200" kern="1200" baseline="0" dirty="0" smtClean="0">
                <a:solidFill>
                  <a:schemeClr val="tx1"/>
                </a:solidFill>
                <a:latin typeface="+mn-lt"/>
                <a:ea typeface="+mn-ea"/>
                <a:cs typeface="+mn-cs"/>
              </a:rPr>
              <a:t>is the extension to programming languages to allow anonymous functions (called</a:t>
            </a:r>
          </a:p>
          <a:p>
            <a:r>
              <a:rPr lang="en-US" sz="1200" kern="1200" baseline="0" dirty="0" smtClean="0">
                <a:solidFill>
                  <a:schemeClr val="tx1"/>
                </a:solidFill>
                <a:latin typeface="+mn-lt"/>
                <a:ea typeface="+mn-ea"/>
                <a:cs typeface="+mn-cs"/>
              </a:rPr>
              <a:t>blocks) as a way of specifying tasks. GCD is hence not a major evolutionary step.</a:t>
            </a:r>
          </a:p>
          <a:p>
            <a:r>
              <a:rPr lang="en-US" sz="1200" kern="1200" baseline="0" dirty="0" smtClean="0">
                <a:solidFill>
                  <a:schemeClr val="tx1"/>
                </a:solidFill>
                <a:latin typeface="+mn-lt"/>
                <a:ea typeface="+mn-ea"/>
                <a:cs typeface="+mn-cs"/>
              </a:rPr>
              <a:t>Nevertheless, it is a new and valuable tool for exploiting the available parallelism of</a:t>
            </a:r>
          </a:p>
          <a:p>
            <a:r>
              <a:rPr lang="en-US" sz="1200" kern="1200" baseline="0" dirty="0" smtClean="0">
                <a:solidFill>
                  <a:schemeClr val="tx1"/>
                </a:solidFill>
                <a:latin typeface="+mn-lt"/>
                <a:ea typeface="+mn-ea"/>
                <a:cs typeface="+mn-cs"/>
              </a:rPr>
              <a:t>a multicore system.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One of Apple’s slogans for GCD is “islands of serialization in a sea of concurrency.”</a:t>
            </a:r>
          </a:p>
          <a:p>
            <a:r>
              <a:rPr lang="en-US" sz="1200" kern="1200" baseline="0" dirty="0" smtClean="0">
                <a:solidFill>
                  <a:schemeClr val="tx1"/>
                </a:solidFill>
                <a:latin typeface="+mn-lt"/>
                <a:ea typeface="+mn-ea"/>
                <a:cs typeface="+mn-cs"/>
              </a:rPr>
              <a:t>That captures the practical reality of adding more concurrency to run-of-the-mill</a:t>
            </a:r>
          </a:p>
          <a:p>
            <a:r>
              <a:rPr lang="en-US" sz="1200" kern="1200" baseline="0" dirty="0" smtClean="0">
                <a:solidFill>
                  <a:schemeClr val="tx1"/>
                </a:solidFill>
                <a:latin typeface="+mn-lt"/>
                <a:ea typeface="+mn-ea"/>
                <a:cs typeface="+mn-cs"/>
              </a:rPr>
              <a:t>desktop applications. Those islands are what isolate developers from the thorny</a:t>
            </a:r>
          </a:p>
          <a:p>
            <a:r>
              <a:rPr lang="en-US" sz="1200" kern="1200" baseline="0" dirty="0" smtClean="0">
                <a:solidFill>
                  <a:schemeClr val="tx1"/>
                </a:solidFill>
                <a:latin typeface="+mn-lt"/>
                <a:ea typeface="+mn-ea"/>
                <a:cs typeface="+mn-cs"/>
              </a:rPr>
              <a:t>problems of simultaneous data access, deadlock, and other pitfalls of multithreading.</a:t>
            </a:r>
          </a:p>
          <a:p>
            <a:r>
              <a:rPr lang="en-US" sz="1200" kern="1200" baseline="0" dirty="0" smtClean="0">
                <a:solidFill>
                  <a:schemeClr val="tx1"/>
                </a:solidFill>
                <a:latin typeface="+mn-lt"/>
                <a:ea typeface="+mn-ea"/>
                <a:cs typeface="+mn-cs"/>
              </a:rPr>
              <a:t>Developers are encouraged to identify functions of their applications that would be</a:t>
            </a:r>
          </a:p>
          <a:p>
            <a:r>
              <a:rPr lang="en-US" sz="1200" kern="1200" baseline="0" dirty="0" smtClean="0">
                <a:solidFill>
                  <a:schemeClr val="tx1"/>
                </a:solidFill>
                <a:latin typeface="+mn-lt"/>
                <a:ea typeface="+mn-ea"/>
                <a:cs typeface="+mn-cs"/>
              </a:rPr>
              <a:t>better executed off the main thread, even if they are made up of several sequential or</a:t>
            </a:r>
          </a:p>
          <a:p>
            <a:r>
              <a:rPr lang="en-US" sz="1200" kern="1200" baseline="0" dirty="0" smtClean="0">
                <a:solidFill>
                  <a:schemeClr val="tx1"/>
                </a:solidFill>
                <a:latin typeface="+mn-lt"/>
                <a:ea typeface="+mn-ea"/>
                <a:cs typeface="+mn-cs"/>
              </a:rPr>
              <a:t>otherwise partially interdependent tasks. GCD makes it easy to break off the entire</a:t>
            </a:r>
          </a:p>
          <a:p>
            <a:r>
              <a:rPr lang="en-US" sz="1200" kern="1200" baseline="0" dirty="0" smtClean="0">
                <a:solidFill>
                  <a:schemeClr val="tx1"/>
                </a:solidFill>
                <a:latin typeface="+mn-lt"/>
                <a:ea typeface="+mn-ea"/>
                <a:cs typeface="+mn-cs"/>
              </a:rPr>
              <a:t>unit of work while maintaining the existing order and dependencies between subtasks.</a:t>
            </a:r>
          </a:p>
          <a:p>
            <a:r>
              <a:rPr lang="en-US" sz="1200" kern="1200" baseline="0" dirty="0" smtClean="0">
                <a:solidFill>
                  <a:schemeClr val="tx1"/>
                </a:solidFill>
                <a:latin typeface="+mn-lt"/>
                <a:ea typeface="+mn-ea"/>
                <a:cs typeface="+mn-cs"/>
              </a:rPr>
              <a:t>In later chapters, we look at some of the details of GCD.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93</a:t>
            </a:fld>
            <a:endParaRPr lang="en-US" dirty="0"/>
          </a:p>
        </p:txBody>
      </p:sp>
    </p:spTree>
    <p:extLst>
      <p:ext uri="{BB962C8B-B14F-4D97-AF65-F5344CB8AC3E}">
        <p14:creationId xmlns:p14="http://schemas.microsoft.com/office/powerpoint/2010/main" val="19483042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An alternative approach is to recognize that</a:t>
            </a:r>
          </a:p>
          <a:p>
            <a:r>
              <a:rPr lang="en-US" sz="1200" kern="1200" baseline="0" dirty="0" smtClean="0">
                <a:solidFill>
                  <a:schemeClr val="tx1"/>
                </a:solidFill>
                <a:latin typeface="+mn-lt"/>
                <a:ea typeface="+mn-ea"/>
                <a:cs typeface="+mn-cs"/>
              </a:rPr>
              <a:t>with the ever-increasing number of cores on a chip, the attempt to multiprogram</a:t>
            </a:r>
          </a:p>
          <a:p>
            <a:r>
              <a:rPr lang="en-US" sz="1200" kern="1200" baseline="0" dirty="0" smtClean="0">
                <a:solidFill>
                  <a:schemeClr val="tx1"/>
                </a:solidFill>
                <a:latin typeface="+mn-lt"/>
                <a:ea typeface="+mn-ea"/>
                <a:cs typeface="+mn-cs"/>
              </a:rPr>
              <a:t>individual cores to support multiple applications may be a misplaced use of</a:t>
            </a:r>
          </a:p>
          <a:p>
            <a:r>
              <a:rPr lang="en-US" sz="1200" kern="1200" baseline="0" dirty="0" smtClean="0">
                <a:solidFill>
                  <a:schemeClr val="tx1"/>
                </a:solidFill>
                <a:latin typeface="+mn-lt"/>
                <a:ea typeface="+mn-ea"/>
                <a:cs typeface="+mn-cs"/>
              </a:rPr>
              <a:t>resources [JACK10]. If instead, we allow one or more cores to be dedicated to a</a:t>
            </a:r>
          </a:p>
          <a:p>
            <a:r>
              <a:rPr lang="en-US" sz="1200" kern="1200" baseline="0" dirty="0" smtClean="0">
                <a:solidFill>
                  <a:schemeClr val="tx1"/>
                </a:solidFill>
                <a:latin typeface="+mn-lt"/>
                <a:ea typeface="+mn-ea"/>
                <a:cs typeface="+mn-cs"/>
              </a:rPr>
              <a:t>particular process and then leave the processor alone to devote its efforts to that</a:t>
            </a:r>
          </a:p>
          <a:p>
            <a:r>
              <a:rPr lang="en-US" sz="1200" kern="1200" baseline="0" dirty="0" smtClean="0">
                <a:solidFill>
                  <a:schemeClr val="tx1"/>
                </a:solidFill>
                <a:latin typeface="+mn-lt"/>
                <a:ea typeface="+mn-ea"/>
                <a:cs typeface="+mn-cs"/>
              </a:rPr>
              <a:t>process, we avoid much of the overhead of task switching and scheduling decisions.</a:t>
            </a:r>
          </a:p>
          <a:p>
            <a:r>
              <a:rPr lang="en-US" sz="1200" kern="1200" baseline="0" dirty="0" smtClean="0">
                <a:solidFill>
                  <a:schemeClr val="tx1"/>
                </a:solidFill>
                <a:latin typeface="+mn-lt"/>
                <a:ea typeface="+mn-ea"/>
                <a:cs typeface="+mn-cs"/>
              </a:rPr>
              <a:t>The multicore OS could then act as a hypervisor that makes a high-level decision</a:t>
            </a:r>
          </a:p>
          <a:p>
            <a:r>
              <a:rPr lang="en-US" sz="1200" kern="1200" baseline="0" dirty="0" smtClean="0">
                <a:solidFill>
                  <a:schemeClr val="tx1"/>
                </a:solidFill>
                <a:latin typeface="+mn-lt"/>
                <a:ea typeface="+mn-ea"/>
                <a:cs typeface="+mn-cs"/>
              </a:rPr>
              <a:t>to allocate cores to applications but does little in the way of resource allocation</a:t>
            </a:r>
          </a:p>
          <a:p>
            <a:r>
              <a:rPr lang="en-US" sz="1200" kern="1200" baseline="0" dirty="0" smtClean="0">
                <a:solidFill>
                  <a:schemeClr val="tx1"/>
                </a:solidFill>
                <a:latin typeface="+mn-lt"/>
                <a:ea typeface="+mn-ea"/>
                <a:cs typeface="+mn-cs"/>
              </a:rPr>
              <a:t>beyond that.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reasoning behind this approach is as follows. In the early days of computing,</a:t>
            </a:r>
          </a:p>
          <a:p>
            <a:r>
              <a:rPr lang="en-US" sz="1200" kern="1200" baseline="0" dirty="0" smtClean="0">
                <a:solidFill>
                  <a:schemeClr val="tx1"/>
                </a:solidFill>
                <a:latin typeface="+mn-lt"/>
                <a:ea typeface="+mn-ea"/>
                <a:cs typeface="+mn-cs"/>
              </a:rPr>
              <a:t>one program was run on a single processor. With multiprogramming,</a:t>
            </a:r>
          </a:p>
          <a:p>
            <a:r>
              <a:rPr lang="en-US" sz="1200" kern="1200" baseline="0" dirty="0" smtClean="0">
                <a:solidFill>
                  <a:schemeClr val="tx1"/>
                </a:solidFill>
                <a:latin typeface="+mn-lt"/>
                <a:ea typeface="+mn-ea"/>
                <a:cs typeface="+mn-cs"/>
              </a:rPr>
              <a:t>each application is given the illusion that it is running on a dedicated processor.</a:t>
            </a:r>
          </a:p>
          <a:p>
            <a:r>
              <a:rPr lang="en-US" sz="1200" kern="1200" baseline="0" dirty="0" smtClean="0">
                <a:solidFill>
                  <a:schemeClr val="tx1"/>
                </a:solidFill>
                <a:latin typeface="+mn-lt"/>
                <a:ea typeface="+mn-ea"/>
                <a:cs typeface="+mn-cs"/>
              </a:rPr>
              <a:t>Multiprogramming is based on the concept of a process, which is an abstraction of</a:t>
            </a:r>
          </a:p>
          <a:p>
            <a:r>
              <a:rPr lang="en-US" sz="1200" kern="1200" baseline="0" dirty="0" smtClean="0">
                <a:solidFill>
                  <a:schemeClr val="tx1"/>
                </a:solidFill>
                <a:latin typeface="+mn-lt"/>
                <a:ea typeface="+mn-ea"/>
                <a:cs typeface="+mn-cs"/>
              </a:rPr>
              <a:t>an execution environment. To manage processes, the OS requires protected space,</a:t>
            </a:r>
          </a:p>
          <a:p>
            <a:r>
              <a:rPr lang="en-US" sz="1200" kern="1200" baseline="0" dirty="0" smtClean="0">
                <a:solidFill>
                  <a:schemeClr val="tx1"/>
                </a:solidFill>
                <a:latin typeface="+mn-lt"/>
                <a:ea typeface="+mn-ea"/>
                <a:cs typeface="+mn-cs"/>
              </a:rPr>
              <a:t>free from user and program interference. For this purpose, the distinction between</a:t>
            </a:r>
          </a:p>
          <a:p>
            <a:r>
              <a:rPr lang="en-US" sz="1200" kern="1200" baseline="0" dirty="0" smtClean="0">
                <a:solidFill>
                  <a:schemeClr val="tx1"/>
                </a:solidFill>
                <a:latin typeface="+mn-lt"/>
                <a:ea typeface="+mn-ea"/>
                <a:cs typeface="+mn-cs"/>
              </a:rPr>
              <a:t>kernel mode and user mode was developed. In effect, kernel mode and user mode</a:t>
            </a:r>
          </a:p>
          <a:p>
            <a:r>
              <a:rPr lang="en-US" sz="1200" kern="1200" baseline="0" dirty="0" smtClean="0">
                <a:solidFill>
                  <a:schemeClr val="tx1"/>
                </a:solidFill>
                <a:latin typeface="+mn-lt"/>
                <a:ea typeface="+mn-ea"/>
                <a:cs typeface="+mn-cs"/>
              </a:rPr>
              <a:t>abstracted the processor into two processors. With all these virtual processors, however,</a:t>
            </a:r>
          </a:p>
          <a:p>
            <a:r>
              <a:rPr lang="en-US" sz="1200" kern="1200" baseline="0" dirty="0" smtClean="0">
                <a:solidFill>
                  <a:schemeClr val="tx1"/>
                </a:solidFill>
                <a:latin typeface="+mn-lt"/>
                <a:ea typeface="+mn-ea"/>
                <a:cs typeface="+mn-cs"/>
              </a:rPr>
              <a:t>come struggles over who gets the attention of the real processor. The overhead</a:t>
            </a:r>
          </a:p>
          <a:p>
            <a:r>
              <a:rPr lang="en-US" sz="1200" kern="1200" baseline="0" dirty="0" smtClean="0">
                <a:solidFill>
                  <a:schemeClr val="tx1"/>
                </a:solidFill>
                <a:latin typeface="+mn-lt"/>
                <a:ea typeface="+mn-ea"/>
                <a:cs typeface="+mn-cs"/>
              </a:rPr>
              <a:t>of switching between all these processors starts to grow to the point where responsiveness</a:t>
            </a:r>
          </a:p>
          <a:p>
            <a:r>
              <a:rPr lang="en-US" sz="1200" kern="1200" baseline="0" dirty="0" smtClean="0">
                <a:solidFill>
                  <a:schemeClr val="tx1"/>
                </a:solidFill>
                <a:latin typeface="+mn-lt"/>
                <a:ea typeface="+mn-ea"/>
                <a:cs typeface="+mn-cs"/>
              </a:rPr>
              <a:t>suffers, especially when multiple cores are introduced. But with many-core</a:t>
            </a:r>
          </a:p>
          <a:p>
            <a:r>
              <a:rPr lang="en-US" sz="1200" kern="1200" baseline="0" dirty="0" smtClean="0">
                <a:solidFill>
                  <a:schemeClr val="tx1"/>
                </a:solidFill>
                <a:latin typeface="+mn-lt"/>
                <a:ea typeface="+mn-ea"/>
                <a:cs typeface="+mn-cs"/>
              </a:rPr>
              <a:t>systems, we can consider dropping the distinction between kernel and user mode.</a:t>
            </a:r>
          </a:p>
          <a:p>
            <a:r>
              <a:rPr lang="en-US" sz="1200" kern="1200" baseline="0" dirty="0" smtClean="0">
                <a:solidFill>
                  <a:schemeClr val="tx1"/>
                </a:solidFill>
                <a:latin typeface="+mn-lt"/>
                <a:ea typeface="+mn-ea"/>
                <a:cs typeface="+mn-cs"/>
              </a:rPr>
              <a:t>In this approach, the OS acts more like a hypervisor. The programs themselves take</a:t>
            </a:r>
          </a:p>
          <a:p>
            <a:r>
              <a:rPr lang="en-US" sz="1200" kern="1200" baseline="0" dirty="0" smtClean="0">
                <a:solidFill>
                  <a:schemeClr val="tx1"/>
                </a:solidFill>
                <a:latin typeface="+mn-lt"/>
                <a:ea typeface="+mn-ea"/>
                <a:cs typeface="+mn-cs"/>
              </a:rPr>
              <a:t>on many of the duties of resource management. The OS assigns an application a</a:t>
            </a:r>
          </a:p>
          <a:p>
            <a:r>
              <a:rPr lang="en-US" sz="1200" kern="1200" baseline="0" dirty="0" smtClean="0">
                <a:solidFill>
                  <a:schemeClr val="tx1"/>
                </a:solidFill>
                <a:latin typeface="+mn-lt"/>
                <a:ea typeface="+mn-ea"/>
                <a:cs typeface="+mn-cs"/>
              </a:rPr>
              <a:t>processor and some memory, and the program itself, using metadata generated by</a:t>
            </a:r>
          </a:p>
          <a:p>
            <a:r>
              <a:rPr lang="en-US" sz="1200" kern="1200" baseline="0" dirty="0" smtClean="0">
                <a:solidFill>
                  <a:schemeClr val="tx1"/>
                </a:solidFill>
                <a:latin typeface="+mn-lt"/>
                <a:ea typeface="+mn-ea"/>
                <a:cs typeface="+mn-cs"/>
              </a:rPr>
              <a:t>the compiler, would best know how to use these resources.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94</a:t>
            </a:fld>
            <a:endParaRPr lang="en-US" dirty="0"/>
          </a:p>
        </p:txBody>
      </p:sp>
    </p:spTree>
    <p:extLst>
      <p:ext uri="{BB962C8B-B14F-4D97-AF65-F5344CB8AC3E}">
        <p14:creationId xmlns:p14="http://schemas.microsoft.com/office/powerpoint/2010/main" val="15583615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mn-lt"/>
                <a:ea typeface="+mn-ea"/>
                <a:cs typeface="+mn-cs"/>
              </a:rPr>
              <a:t> The history of UNIX is an oft-told tale and will not be repeated in great detail here.</a:t>
            </a:r>
          </a:p>
          <a:p>
            <a:r>
              <a:rPr lang="en-US" sz="1200" kern="1200" baseline="0" dirty="0" smtClean="0">
                <a:solidFill>
                  <a:schemeClr val="tx1"/>
                </a:solidFill>
                <a:latin typeface="+mn-lt"/>
                <a:ea typeface="+mn-ea"/>
                <a:cs typeface="+mn-cs"/>
              </a:rPr>
              <a:t>Instead, we provide a brief summary.</a:t>
            </a:r>
          </a:p>
          <a:p>
            <a:r>
              <a:rPr lang="en-US" sz="1200" kern="1200" baseline="0" dirty="0" smtClean="0">
                <a:solidFill>
                  <a:schemeClr val="tx1"/>
                </a:solidFill>
                <a:latin typeface="+mn-lt"/>
                <a:ea typeface="+mn-ea"/>
                <a:cs typeface="+mn-cs"/>
              </a:rPr>
              <a:t>UNIX was initially developed at Bell Labs and became operational on a</a:t>
            </a:r>
          </a:p>
          <a:p>
            <a:r>
              <a:rPr lang="en-US" sz="1200" kern="1200" baseline="0" dirty="0" smtClean="0">
                <a:solidFill>
                  <a:schemeClr val="tx1"/>
                </a:solidFill>
                <a:latin typeface="+mn-lt"/>
                <a:ea typeface="+mn-ea"/>
                <a:cs typeface="+mn-cs"/>
              </a:rPr>
              <a:t>PDP-7 in 1970. Some of the people involved at Bell Labs had also participated in</a:t>
            </a:r>
          </a:p>
          <a:p>
            <a:r>
              <a:rPr lang="en-US" sz="1200" kern="1200" baseline="0" dirty="0" smtClean="0">
                <a:solidFill>
                  <a:schemeClr val="tx1"/>
                </a:solidFill>
                <a:latin typeface="+mn-lt"/>
                <a:ea typeface="+mn-ea"/>
                <a:cs typeface="+mn-cs"/>
              </a:rPr>
              <a:t>the time-sharing work being done at MIT’s Project MAC. That project led to the</a:t>
            </a:r>
          </a:p>
          <a:p>
            <a:r>
              <a:rPr lang="en-US" sz="1200" kern="1200" baseline="0" dirty="0" smtClean="0">
                <a:solidFill>
                  <a:schemeClr val="tx1"/>
                </a:solidFill>
                <a:latin typeface="+mn-lt"/>
                <a:ea typeface="+mn-ea"/>
                <a:cs typeface="+mn-cs"/>
              </a:rPr>
              <a:t>development of first CTSS and then </a:t>
            </a:r>
            <a:r>
              <a:rPr lang="en-US" sz="1200" kern="1200" baseline="0" dirty="0" err="1" smtClean="0">
                <a:solidFill>
                  <a:schemeClr val="tx1"/>
                </a:solidFill>
                <a:latin typeface="+mn-lt"/>
                <a:ea typeface="+mn-ea"/>
                <a:cs typeface="+mn-cs"/>
              </a:rPr>
              <a:t>Multics</a:t>
            </a:r>
            <a:r>
              <a:rPr lang="en-US" sz="1200" kern="1200" baseline="0" dirty="0" smtClean="0">
                <a:solidFill>
                  <a:schemeClr val="tx1"/>
                </a:solidFill>
                <a:latin typeface="+mn-lt"/>
                <a:ea typeface="+mn-ea"/>
                <a:cs typeface="+mn-cs"/>
              </a:rPr>
              <a:t>. Although it is common to say that</a:t>
            </a:r>
          </a:p>
          <a:p>
            <a:r>
              <a:rPr lang="en-US" sz="1200" kern="1200" baseline="0" dirty="0" smtClean="0">
                <a:solidFill>
                  <a:schemeClr val="tx1"/>
                </a:solidFill>
                <a:latin typeface="+mn-lt"/>
                <a:ea typeface="+mn-ea"/>
                <a:cs typeface="+mn-cs"/>
              </a:rPr>
              <a:t>the original UNIX was a scaled-down version of </a:t>
            </a:r>
            <a:r>
              <a:rPr lang="en-US" sz="1200" kern="1200" baseline="0" dirty="0" err="1" smtClean="0">
                <a:solidFill>
                  <a:schemeClr val="tx1"/>
                </a:solidFill>
                <a:latin typeface="+mn-lt"/>
                <a:ea typeface="+mn-ea"/>
                <a:cs typeface="+mn-cs"/>
              </a:rPr>
              <a:t>Multics</a:t>
            </a:r>
            <a:r>
              <a:rPr lang="en-US" sz="1200" kern="1200" baseline="0" dirty="0" smtClean="0">
                <a:solidFill>
                  <a:schemeClr val="tx1"/>
                </a:solidFill>
                <a:latin typeface="+mn-lt"/>
                <a:ea typeface="+mn-ea"/>
                <a:cs typeface="+mn-cs"/>
              </a:rPr>
              <a:t>, the developers of UNIX</a:t>
            </a:r>
          </a:p>
          <a:p>
            <a:r>
              <a:rPr lang="en-US" sz="1200" kern="1200" baseline="0" dirty="0" smtClean="0">
                <a:solidFill>
                  <a:schemeClr val="tx1"/>
                </a:solidFill>
                <a:latin typeface="+mn-lt"/>
                <a:ea typeface="+mn-ea"/>
                <a:cs typeface="+mn-cs"/>
              </a:rPr>
              <a:t>actually claimed to be more influenced by CTSS [RITC78]. Nevertheless, UNIX</a:t>
            </a:r>
          </a:p>
          <a:p>
            <a:r>
              <a:rPr lang="en-US" sz="1200" kern="1200" baseline="0" dirty="0" smtClean="0">
                <a:solidFill>
                  <a:schemeClr val="tx1"/>
                </a:solidFill>
                <a:latin typeface="+mn-lt"/>
                <a:ea typeface="+mn-ea"/>
                <a:cs typeface="+mn-cs"/>
              </a:rPr>
              <a:t>incorporated many ideas from </a:t>
            </a:r>
            <a:r>
              <a:rPr lang="en-US" sz="1200" kern="1200" baseline="0" dirty="0" err="1" smtClean="0">
                <a:solidFill>
                  <a:schemeClr val="tx1"/>
                </a:solidFill>
                <a:latin typeface="+mn-lt"/>
                <a:ea typeface="+mn-ea"/>
                <a:cs typeface="+mn-cs"/>
              </a:rPr>
              <a:t>Multics</a:t>
            </a:r>
            <a:r>
              <a:rPr lang="en-US" sz="1200" kern="1200" baseline="0" dirty="0" smtClean="0">
                <a:solidFill>
                  <a:schemeClr val="tx1"/>
                </a:solidFill>
                <a:latin typeface="+mn-lt"/>
                <a:ea typeface="+mn-ea"/>
                <a:cs typeface="+mn-cs"/>
              </a:rPr>
              <a: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Work on UNIX at Bell Labs, and later elsewhere, produced a series of versions</a:t>
            </a:r>
          </a:p>
          <a:p>
            <a:r>
              <a:rPr lang="en-US" sz="1200" kern="1200" baseline="0" dirty="0" smtClean="0">
                <a:solidFill>
                  <a:schemeClr val="tx1"/>
                </a:solidFill>
                <a:latin typeface="+mn-lt"/>
                <a:ea typeface="+mn-ea"/>
                <a:cs typeface="+mn-cs"/>
              </a:rPr>
              <a:t>of UNIX. The first notable milestone was porting the UNIX system from the PDP-7 to</a:t>
            </a:r>
          </a:p>
          <a:p>
            <a:r>
              <a:rPr lang="en-US" sz="1200" kern="1200" baseline="0" dirty="0" smtClean="0">
                <a:solidFill>
                  <a:schemeClr val="tx1"/>
                </a:solidFill>
                <a:latin typeface="+mn-lt"/>
                <a:ea typeface="+mn-ea"/>
                <a:cs typeface="+mn-cs"/>
              </a:rPr>
              <a:t>the PDP-11. This was the first hint that UNIX would be an OS for all computers. The</a:t>
            </a:r>
          </a:p>
          <a:p>
            <a:r>
              <a:rPr lang="en-US" sz="1200" kern="1200" baseline="0" dirty="0" smtClean="0">
                <a:solidFill>
                  <a:schemeClr val="tx1"/>
                </a:solidFill>
                <a:latin typeface="+mn-lt"/>
                <a:ea typeface="+mn-ea"/>
                <a:cs typeface="+mn-cs"/>
              </a:rPr>
              <a:t>next important milestone was the rewriting of UNIX in the programming language</a:t>
            </a:r>
          </a:p>
          <a:p>
            <a:r>
              <a:rPr lang="en-US" sz="1200" kern="1200" baseline="0" dirty="0" smtClean="0">
                <a:solidFill>
                  <a:schemeClr val="tx1"/>
                </a:solidFill>
                <a:latin typeface="+mn-lt"/>
                <a:ea typeface="+mn-ea"/>
                <a:cs typeface="+mn-cs"/>
              </a:rPr>
              <a:t>C. This was an unheard-of strategy at the time. It was generally felt that something as</a:t>
            </a:r>
          </a:p>
          <a:p>
            <a:r>
              <a:rPr lang="en-US" sz="1200" kern="1200" baseline="0" dirty="0" smtClean="0">
                <a:solidFill>
                  <a:schemeClr val="tx1"/>
                </a:solidFill>
                <a:latin typeface="+mn-lt"/>
                <a:ea typeface="+mn-ea"/>
                <a:cs typeface="+mn-cs"/>
              </a:rPr>
              <a:t>complex as an OS, which must deal with time-critical events, had to be written exclusively</a:t>
            </a:r>
          </a:p>
          <a:p>
            <a:r>
              <a:rPr lang="en-US" sz="1200" kern="1200" baseline="0" dirty="0" smtClean="0">
                <a:solidFill>
                  <a:schemeClr val="tx1"/>
                </a:solidFill>
                <a:latin typeface="+mn-lt"/>
                <a:ea typeface="+mn-ea"/>
                <a:cs typeface="+mn-cs"/>
              </a:rPr>
              <a:t>in assembly language. Reasons for this attitude include the 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Memory (both RAM and secondary store) was small and expensive by today’s</a:t>
            </a:r>
          </a:p>
          <a:p>
            <a:r>
              <a:rPr lang="en-US" sz="1200" kern="1200" baseline="0" dirty="0" smtClean="0">
                <a:solidFill>
                  <a:schemeClr val="tx1"/>
                </a:solidFill>
                <a:latin typeface="+mn-lt"/>
                <a:ea typeface="+mn-ea"/>
                <a:cs typeface="+mn-cs"/>
              </a:rPr>
              <a:t>standards, so effective use was important. This included various techniques for</a:t>
            </a:r>
          </a:p>
          <a:p>
            <a:r>
              <a:rPr lang="en-US" sz="1200" kern="1200" baseline="0" dirty="0" smtClean="0">
                <a:solidFill>
                  <a:schemeClr val="tx1"/>
                </a:solidFill>
                <a:latin typeface="+mn-lt"/>
                <a:ea typeface="+mn-ea"/>
                <a:cs typeface="+mn-cs"/>
              </a:rPr>
              <a:t>overlaying memory with different code and data segments, and self-modifying</a:t>
            </a:r>
          </a:p>
          <a:p>
            <a:r>
              <a:rPr lang="en-US" sz="1200" kern="1200" baseline="0" dirty="0" smtClean="0">
                <a:solidFill>
                  <a:schemeClr val="tx1"/>
                </a:solidFill>
                <a:latin typeface="+mn-lt"/>
                <a:ea typeface="+mn-ea"/>
                <a:cs typeface="+mn-cs"/>
              </a:rPr>
              <a:t>code.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Even though compilers had been available since the 1950s, the computer</a:t>
            </a:r>
          </a:p>
          <a:p>
            <a:r>
              <a:rPr lang="en-US" sz="1200" kern="1200" baseline="0" dirty="0" smtClean="0">
                <a:solidFill>
                  <a:schemeClr val="tx1"/>
                </a:solidFill>
                <a:latin typeface="+mn-lt"/>
                <a:ea typeface="+mn-ea"/>
                <a:cs typeface="+mn-cs"/>
              </a:rPr>
              <a:t>industry was generally skeptical of the quality of automatically generated</a:t>
            </a:r>
          </a:p>
          <a:p>
            <a:r>
              <a:rPr lang="en-US" sz="1200" kern="1200" baseline="0" dirty="0" smtClean="0">
                <a:solidFill>
                  <a:schemeClr val="tx1"/>
                </a:solidFill>
                <a:latin typeface="+mn-lt"/>
                <a:ea typeface="+mn-ea"/>
                <a:cs typeface="+mn-cs"/>
              </a:rPr>
              <a:t>code. With resource capacity small, efficient code, both in terms of time and</a:t>
            </a:r>
          </a:p>
          <a:p>
            <a:r>
              <a:rPr lang="en-US" sz="1200" kern="1200" baseline="0" dirty="0" smtClean="0">
                <a:solidFill>
                  <a:schemeClr val="tx1"/>
                </a:solidFill>
                <a:latin typeface="+mn-lt"/>
                <a:ea typeface="+mn-ea"/>
                <a:cs typeface="+mn-cs"/>
              </a:rPr>
              <a:t>space, was essential.</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Processor and bus speeds were relatively slow, so saving clock cycles could</a:t>
            </a:r>
          </a:p>
          <a:p>
            <a:r>
              <a:rPr lang="en-US" sz="1200" kern="1200" baseline="0" dirty="0" smtClean="0">
                <a:solidFill>
                  <a:schemeClr val="tx1"/>
                </a:solidFill>
                <a:latin typeface="+mn-lt"/>
                <a:ea typeface="+mn-ea"/>
                <a:cs typeface="+mn-cs"/>
              </a:rPr>
              <a:t>make a substantial difference in execution time.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C implementation demonstrated the advantages of using a high-level</a:t>
            </a:r>
          </a:p>
          <a:p>
            <a:r>
              <a:rPr lang="en-US" sz="1200" kern="1200" baseline="0" dirty="0" smtClean="0">
                <a:solidFill>
                  <a:schemeClr val="tx1"/>
                </a:solidFill>
                <a:latin typeface="+mn-lt"/>
                <a:ea typeface="+mn-ea"/>
                <a:cs typeface="+mn-cs"/>
              </a:rPr>
              <a:t>language for most if not all of the system code. Today, virtually all UNIX implementations</a:t>
            </a:r>
          </a:p>
          <a:p>
            <a:r>
              <a:rPr lang="en-US" sz="1200" kern="1200" baseline="0" dirty="0" smtClean="0">
                <a:solidFill>
                  <a:schemeClr val="tx1"/>
                </a:solidFill>
                <a:latin typeface="+mn-lt"/>
                <a:ea typeface="+mn-ea"/>
                <a:cs typeface="+mn-cs"/>
              </a:rPr>
              <a:t>are written in C.</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These early versions of UNIX were popular within Bell Labs. In 1974, the</a:t>
            </a:r>
          </a:p>
          <a:p>
            <a:r>
              <a:rPr lang="en-US" sz="1200" kern="1200" baseline="0" dirty="0" smtClean="0">
                <a:solidFill>
                  <a:schemeClr val="tx1"/>
                </a:solidFill>
                <a:latin typeface="+mn-lt"/>
                <a:ea typeface="+mn-ea"/>
                <a:cs typeface="+mn-cs"/>
              </a:rPr>
              <a:t>UNIX system was described in a technical journal for the first time [RITC74]. This</a:t>
            </a:r>
          </a:p>
          <a:p>
            <a:r>
              <a:rPr lang="en-US" sz="1200" kern="1200" baseline="0" dirty="0" smtClean="0">
                <a:solidFill>
                  <a:schemeClr val="tx1"/>
                </a:solidFill>
                <a:latin typeface="+mn-lt"/>
                <a:ea typeface="+mn-ea"/>
                <a:cs typeface="+mn-cs"/>
              </a:rPr>
              <a:t>spurred great interest in the system. Licenses for UNIX were provided to commercial</a:t>
            </a:r>
          </a:p>
          <a:p>
            <a:r>
              <a:rPr lang="en-US" sz="1200" kern="1200" baseline="0" dirty="0" smtClean="0">
                <a:solidFill>
                  <a:schemeClr val="tx1"/>
                </a:solidFill>
                <a:latin typeface="+mn-lt"/>
                <a:ea typeface="+mn-ea"/>
                <a:cs typeface="+mn-cs"/>
              </a:rPr>
              <a:t>institutions as well as universities. The first widely available version outside Bell</a:t>
            </a:r>
          </a:p>
          <a:p>
            <a:r>
              <a:rPr lang="en-US" sz="1200" kern="1200" baseline="0" dirty="0" smtClean="0">
                <a:solidFill>
                  <a:schemeClr val="tx1"/>
                </a:solidFill>
                <a:latin typeface="+mn-lt"/>
                <a:ea typeface="+mn-ea"/>
                <a:cs typeface="+mn-cs"/>
              </a:rPr>
              <a:t>Labs was Version 6, in 1976. The follow-on Version 7, released in 1978, is the ancestor</a:t>
            </a:r>
          </a:p>
          <a:p>
            <a:r>
              <a:rPr lang="en-US" sz="1200" kern="1200" baseline="0" dirty="0" smtClean="0">
                <a:solidFill>
                  <a:schemeClr val="tx1"/>
                </a:solidFill>
                <a:latin typeface="+mn-lt"/>
                <a:ea typeface="+mn-ea"/>
                <a:cs typeface="+mn-cs"/>
              </a:rPr>
              <a:t>of most modern UNIX systems. The most important of the non-AT&amp;T systems</a:t>
            </a:r>
          </a:p>
          <a:p>
            <a:r>
              <a:rPr lang="en-US" sz="1200" kern="1200" baseline="0" dirty="0" smtClean="0">
                <a:solidFill>
                  <a:schemeClr val="tx1"/>
                </a:solidFill>
                <a:latin typeface="+mn-lt"/>
                <a:ea typeface="+mn-ea"/>
                <a:cs typeface="+mn-cs"/>
              </a:rPr>
              <a:t>to be developed was done at the University of California at Berkeley, called UNIX</a:t>
            </a:r>
          </a:p>
          <a:p>
            <a:r>
              <a:rPr lang="en-US" sz="1200" kern="1200" baseline="0" dirty="0" smtClean="0">
                <a:solidFill>
                  <a:schemeClr val="tx1"/>
                </a:solidFill>
                <a:latin typeface="+mn-lt"/>
                <a:ea typeface="+mn-ea"/>
                <a:cs typeface="+mn-cs"/>
              </a:rPr>
              <a:t>BSD (Berkeley Software Distribution), running first on PDP and then VAX computers.</a:t>
            </a:r>
          </a:p>
          <a:p>
            <a:r>
              <a:rPr lang="en-US" sz="1200" kern="1200" baseline="0" dirty="0" smtClean="0">
                <a:solidFill>
                  <a:schemeClr val="tx1"/>
                </a:solidFill>
                <a:latin typeface="+mn-lt"/>
                <a:ea typeface="+mn-ea"/>
                <a:cs typeface="+mn-cs"/>
              </a:rPr>
              <a:t>AT&amp;T continued to develop and refine the system. By 1982, Bell Labs had</a:t>
            </a:r>
          </a:p>
          <a:p>
            <a:r>
              <a:rPr lang="en-US" sz="1200" kern="1200" baseline="0" dirty="0" smtClean="0">
                <a:solidFill>
                  <a:schemeClr val="tx1"/>
                </a:solidFill>
                <a:latin typeface="+mn-lt"/>
                <a:ea typeface="+mn-ea"/>
                <a:cs typeface="+mn-cs"/>
              </a:rPr>
              <a:t>combined several AT&amp;T variants of UNIX into a single system, marketed commercially</a:t>
            </a:r>
          </a:p>
          <a:p>
            <a:r>
              <a:rPr lang="en-US" sz="1200" kern="1200" baseline="0" dirty="0" smtClean="0">
                <a:solidFill>
                  <a:schemeClr val="tx1"/>
                </a:solidFill>
                <a:latin typeface="+mn-lt"/>
                <a:ea typeface="+mn-ea"/>
                <a:cs typeface="+mn-cs"/>
              </a:rPr>
              <a:t>as UNIX System III. A number of features was later added to the OS to</a:t>
            </a:r>
          </a:p>
          <a:p>
            <a:r>
              <a:rPr lang="en-US" sz="1200" kern="1200" baseline="0" dirty="0" smtClean="0">
                <a:solidFill>
                  <a:schemeClr val="tx1"/>
                </a:solidFill>
                <a:latin typeface="+mn-lt"/>
                <a:ea typeface="+mn-ea"/>
                <a:cs typeface="+mn-cs"/>
              </a:rPr>
              <a:t>produce UNIX System V.</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95</a:t>
            </a:fld>
            <a:endParaRPr lang="en-US" dirty="0"/>
          </a:p>
        </p:txBody>
      </p:sp>
    </p:spTree>
    <p:extLst>
      <p:ext uri="{BB962C8B-B14F-4D97-AF65-F5344CB8AC3E}">
        <p14:creationId xmlns:p14="http://schemas.microsoft.com/office/powerpoint/2010/main" val="8319845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2.15 provides a general description of the classic UNIX architecture. The</a:t>
            </a:r>
          </a:p>
          <a:p>
            <a:r>
              <a:rPr lang="en-US" sz="1200" kern="1200" baseline="0" dirty="0" smtClean="0">
                <a:solidFill>
                  <a:schemeClr val="tx1"/>
                </a:solidFill>
                <a:latin typeface="+mn-lt"/>
                <a:ea typeface="+mn-ea"/>
                <a:cs typeface="+mn-cs"/>
              </a:rPr>
              <a:t>underlying hardware is surrounded by the OS software. The OS is often called the</a:t>
            </a:r>
          </a:p>
          <a:p>
            <a:r>
              <a:rPr lang="en-US" sz="1200" kern="1200" baseline="0" dirty="0" smtClean="0">
                <a:solidFill>
                  <a:schemeClr val="tx1"/>
                </a:solidFill>
                <a:latin typeface="+mn-lt"/>
                <a:ea typeface="+mn-ea"/>
                <a:cs typeface="+mn-cs"/>
              </a:rPr>
              <a:t>system kernel, or simply the kernel, to emphasize its isolation from the user and applications.</a:t>
            </a:r>
          </a:p>
          <a:p>
            <a:r>
              <a:rPr lang="en-US" sz="1200" kern="1200" baseline="0" dirty="0" smtClean="0">
                <a:solidFill>
                  <a:schemeClr val="tx1"/>
                </a:solidFill>
                <a:latin typeface="+mn-lt"/>
                <a:ea typeface="+mn-ea"/>
                <a:cs typeface="+mn-cs"/>
              </a:rPr>
              <a:t>It is the UNIX kernel that we will be concerned with in our use of UNIX as</a:t>
            </a:r>
          </a:p>
          <a:p>
            <a:r>
              <a:rPr lang="en-US" sz="1200" kern="1200" baseline="0" dirty="0" smtClean="0">
                <a:solidFill>
                  <a:schemeClr val="tx1"/>
                </a:solidFill>
                <a:latin typeface="+mn-lt"/>
                <a:ea typeface="+mn-ea"/>
                <a:cs typeface="+mn-cs"/>
              </a:rPr>
              <a:t>an example in this book. UNIX also comes equipped with a number of user services</a:t>
            </a:r>
          </a:p>
          <a:p>
            <a:r>
              <a:rPr lang="en-US" sz="1200" kern="1200" baseline="0" dirty="0" smtClean="0">
                <a:solidFill>
                  <a:schemeClr val="tx1"/>
                </a:solidFill>
                <a:latin typeface="+mn-lt"/>
                <a:ea typeface="+mn-ea"/>
                <a:cs typeface="+mn-cs"/>
              </a:rPr>
              <a:t>and interfaces that are considered part of the system. These can be grouped into</a:t>
            </a:r>
          </a:p>
          <a:p>
            <a:r>
              <a:rPr lang="en-US" sz="1200" kern="1200" baseline="0" dirty="0" smtClean="0">
                <a:solidFill>
                  <a:schemeClr val="tx1"/>
                </a:solidFill>
                <a:latin typeface="+mn-lt"/>
                <a:ea typeface="+mn-ea"/>
                <a:cs typeface="+mn-cs"/>
              </a:rPr>
              <a:t>the shell, other interface software, and the components of the C compiler (compiler,</a:t>
            </a:r>
          </a:p>
          <a:p>
            <a:r>
              <a:rPr lang="en-US" sz="1200" kern="1200" baseline="0" dirty="0" smtClean="0">
                <a:solidFill>
                  <a:schemeClr val="tx1"/>
                </a:solidFill>
                <a:latin typeface="+mn-lt"/>
                <a:ea typeface="+mn-ea"/>
                <a:cs typeface="+mn-cs"/>
              </a:rPr>
              <a:t>assembler, loader). The layer outside of this consists of user applications and the user</a:t>
            </a:r>
          </a:p>
          <a:p>
            <a:r>
              <a:rPr lang="en-US" sz="1200" kern="1200" baseline="0" dirty="0" smtClean="0">
                <a:solidFill>
                  <a:schemeClr val="tx1"/>
                </a:solidFill>
                <a:latin typeface="+mn-lt"/>
                <a:ea typeface="+mn-ea"/>
                <a:cs typeface="+mn-cs"/>
              </a:rPr>
              <a:t>interface to the C compiler.</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96</a:t>
            </a:fld>
            <a:endParaRPr lang="en-US" dirty="0"/>
          </a:p>
        </p:txBody>
      </p:sp>
    </p:spTree>
    <p:extLst>
      <p:ext uri="{BB962C8B-B14F-4D97-AF65-F5344CB8AC3E}">
        <p14:creationId xmlns:p14="http://schemas.microsoft.com/office/powerpoint/2010/main" val="7981829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closer look at the kernel is provided in Figure 2.16 . User programs can</a:t>
            </a:r>
          </a:p>
          <a:p>
            <a:r>
              <a:rPr lang="en-US" sz="1200" kern="1200" baseline="0" dirty="0" smtClean="0">
                <a:solidFill>
                  <a:schemeClr val="tx1"/>
                </a:solidFill>
                <a:latin typeface="+mn-lt"/>
                <a:ea typeface="+mn-ea"/>
                <a:cs typeface="+mn-cs"/>
              </a:rPr>
              <a:t>invoke OS services either directly or through library programs. The system call</a:t>
            </a:r>
          </a:p>
          <a:p>
            <a:r>
              <a:rPr lang="en-US" sz="1200" kern="1200" baseline="0" dirty="0" smtClean="0">
                <a:solidFill>
                  <a:schemeClr val="tx1"/>
                </a:solidFill>
                <a:latin typeface="+mn-lt"/>
                <a:ea typeface="+mn-ea"/>
                <a:cs typeface="+mn-cs"/>
              </a:rPr>
              <a:t>interface is the boundary with the user and allows higher-level software to gain</a:t>
            </a:r>
          </a:p>
          <a:p>
            <a:r>
              <a:rPr lang="en-US" sz="1200" kern="1200" baseline="0" dirty="0" smtClean="0">
                <a:solidFill>
                  <a:schemeClr val="tx1"/>
                </a:solidFill>
                <a:latin typeface="+mn-lt"/>
                <a:ea typeface="+mn-ea"/>
                <a:cs typeface="+mn-cs"/>
              </a:rPr>
              <a:t>access to specific kernel functions. At the other end, the OS contains primitive routines</a:t>
            </a:r>
          </a:p>
          <a:p>
            <a:r>
              <a:rPr lang="en-US" sz="1200" kern="1200" baseline="0" dirty="0" smtClean="0">
                <a:solidFill>
                  <a:schemeClr val="tx1"/>
                </a:solidFill>
                <a:latin typeface="+mn-lt"/>
                <a:ea typeface="+mn-ea"/>
                <a:cs typeface="+mn-cs"/>
              </a:rPr>
              <a:t>that interact directly with the hardware. Between these two interfaces, the</a:t>
            </a:r>
          </a:p>
          <a:p>
            <a:r>
              <a:rPr lang="en-US" sz="1200" kern="1200" baseline="0" dirty="0" smtClean="0">
                <a:solidFill>
                  <a:schemeClr val="tx1"/>
                </a:solidFill>
                <a:latin typeface="+mn-lt"/>
                <a:ea typeface="+mn-ea"/>
                <a:cs typeface="+mn-cs"/>
              </a:rPr>
              <a:t>system is divided into two main parts, one concerned with process control and the</a:t>
            </a:r>
          </a:p>
          <a:p>
            <a:r>
              <a:rPr lang="en-US" sz="1200" kern="1200" baseline="0" dirty="0" smtClean="0">
                <a:solidFill>
                  <a:schemeClr val="tx1"/>
                </a:solidFill>
                <a:latin typeface="+mn-lt"/>
                <a:ea typeface="+mn-ea"/>
                <a:cs typeface="+mn-cs"/>
              </a:rPr>
              <a:t>other concerned with file management and I/O. The process control subsystem is</a:t>
            </a:r>
          </a:p>
          <a:p>
            <a:r>
              <a:rPr lang="en-US" sz="1200" kern="1200" baseline="0" dirty="0" smtClean="0">
                <a:solidFill>
                  <a:schemeClr val="tx1"/>
                </a:solidFill>
                <a:latin typeface="+mn-lt"/>
                <a:ea typeface="+mn-ea"/>
                <a:cs typeface="+mn-cs"/>
              </a:rPr>
              <a:t>responsible for memory management, the scheduling and dispatching of processes,</a:t>
            </a:r>
          </a:p>
          <a:p>
            <a:r>
              <a:rPr lang="en-US" sz="1200" kern="1200" baseline="0" dirty="0" smtClean="0">
                <a:solidFill>
                  <a:schemeClr val="tx1"/>
                </a:solidFill>
                <a:latin typeface="+mn-lt"/>
                <a:ea typeface="+mn-ea"/>
                <a:cs typeface="+mn-cs"/>
              </a:rPr>
              <a:t>and the synchronization and interprocess communication of processes. The file system</a:t>
            </a:r>
          </a:p>
          <a:p>
            <a:r>
              <a:rPr lang="en-US" sz="1200" kern="1200" baseline="0" dirty="0" smtClean="0">
                <a:solidFill>
                  <a:schemeClr val="tx1"/>
                </a:solidFill>
                <a:latin typeface="+mn-lt"/>
                <a:ea typeface="+mn-ea"/>
                <a:cs typeface="+mn-cs"/>
              </a:rPr>
              <a:t>exchanges data between memory and external devices either as a stream of</a:t>
            </a:r>
          </a:p>
          <a:p>
            <a:r>
              <a:rPr lang="en-US" sz="1200" kern="1200" baseline="0" dirty="0" smtClean="0">
                <a:solidFill>
                  <a:schemeClr val="tx1"/>
                </a:solidFill>
                <a:latin typeface="+mn-lt"/>
                <a:ea typeface="+mn-ea"/>
                <a:cs typeface="+mn-cs"/>
              </a:rPr>
              <a:t>characters or in blocks. To achieve this, a variety of device drivers are used. For</a:t>
            </a:r>
          </a:p>
          <a:p>
            <a:r>
              <a:rPr lang="en-US" sz="1200" kern="1200" baseline="0" dirty="0" smtClean="0">
                <a:solidFill>
                  <a:schemeClr val="tx1"/>
                </a:solidFill>
                <a:latin typeface="+mn-lt"/>
                <a:ea typeface="+mn-ea"/>
                <a:cs typeface="+mn-cs"/>
              </a:rPr>
              <a:t>block-oriented transfers, a disk cache approach is used: A system buffer in main</a:t>
            </a:r>
          </a:p>
          <a:p>
            <a:r>
              <a:rPr lang="en-US" sz="1200" kern="1200" baseline="0" dirty="0" smtClean="0">
                <a:solidFill>
                  <a:schemeClr val="tx1"/>
                </a:solidFill>
                <a:latin typeface="+mn-lt"/>
                <a:ea typeface="+mn-ea"/>
                <a:cs typeface="+mn-cs"/>
              </a:rPr>
              <a:t>memory is interposed between the user address space and the external device.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97</a:t>
            </a:fld>
            <a:endParaRPr lang="en-US" dirty="0"/>
          </a:p>
        </p:txBody>
      </p:sp>
    </p:spTree>
    <p:extLst>
      <p:ext uri="{BB962C8B-B14F-4D97-AF65-F5344CB8AC3E}">
        <p14:creationId xmlns:p14="http://schemas.microsoft.com/office/powerpoint/2010/main" val="5956464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UNIX evolved, the number of different implementations proliferated, each providing</a:t>
            </a:r>
          </a:p>
          <a:p>
            <a:r>
              <a:rPr lang="en-US" sz="1200" kern="1200" baseline="0" dirty="0" smtClean="0">
                <a:solidFill>
                  <a:schemeClr val="tx1"/>
                </a:solidFill>
                <a:latin typeface="+mn-lt"/>
                <a:ea typeface="+mn-ea"/>
                <a:cs typeface="+mn-cs"/>
              </a:rPr>
              <a:t>some useful features. There was a need to produce a new implementation that</a:t>
            </a:r>
          </a:p>
          <a:p>
            <a:r>
              <a:rPr lang="en-US" sz="1200" kern="1200" baseline="0" dirty="0" smtClean="0">
                <a:solidFill>
                  <a:schemeClr val="tx1"/>
                </a:solidFill>
                <a:latin typeface="+mn-lt"/>
                <a:ea typeface="+mn-ea"/>
                <a:cs typeface="+mn-cs"/>
              </a:rPr>
              <a:t>unified many of the important innovations, added other modern OS design features,</a:t>
            </a:r>
          </a:p>
          <a:p>
            <a:r>
              <a:rPr lang="en-US" sz="1200" kern="1200" baseline="0" dirty="0" smtClean="0">
                <a:solidFill>
                  <a:schemeClr val="tx1"/>
                </a:solidFill>
                <a:latin typeface="+mn-lt"/>
                <a:ea typeface="+mn-ea"/>
                <a:cs typeface="+mn-cs"/>
              </a:rPr>
              <a:t>and produced a more modular architecture. Typical of the modern UNIX kernel is</a:t>
            </a:r>
          </a:p>
          <a:p>
            <a:r>
              <a:rPr lang="en-US" sz="1200" kern="1200" baseline="0" dirty="0" smtClean="0">
                <a:solidFill>
                  <a:schemeClr val="tx1"/>
                </a:solidFill>
                <a:latin typeface="+mn-lt"/>
                <a:ea typeface="+mn-ea"/>
                <a:cs typeface="+mn-cs"/>
              </a:rPr>
              <a:t>the architecture depicted in Figure 2.17 . There is a small core of facilities, written in</a:t>
            </a:r>
          </a:p>
          <a:p>
            <a:r>
              <a:rPr lang="en-US" sz="1200" kern="1200" baseline="0" dirty="0" smtClean="0">
                <a:solidFill>
                  <a:schemeClr val="tx1"/>
                </a:solidFill>
                <a:latin typeface="+mn-lt"/>
                <a:ea typeface="+mn-ea"/>
                <a:cs typeface="+mn-cs"/>
              </a:rPr>
              <a:t>a modular fashion, that provide functions and services needed by a number of OS</a:t>
            </a:r>
          </a:p>
          <a:p>
            <a:r>
              <a:rPr lang="en-US" sz="1200" kern="1200" baseline="0" dirty="0" smtClean="0">
                <a:solidFill>
                  <a:schemeClr val="tx1"/>
                </a:solidFill>
                <a:latin typeface="+mn-lt"/>
                <a:ea typeface="+mn-ea"/>
                <a:cs typeface="+mn-cs"/>
              </a:rPr>
              <a:t>processes. Each of the outer circles represents functions and an interface that may</a:t>
            </a:r>
          </a:p>
          <a:p>
            <a:r>
              <a:rPr lang="en-US" sz="1200" kern="1200" baseline="0" dirty="0" smtClean="0">
                <a:solidFill>
                  <a:schemeClr val="tx1"/>
                </a:solidFill>
                <a:latin typeface="+mn-lt"/>
                <a:ea typeface="+mn-ea"/>
                <a:cs typeface="+mn-cs"/>
              </a:rPr>
              <a:t>be implemented in a variety of ways.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98</a:t>
            </a:fld>
            <a:endParaRPr lang="en-US" dirty="0"/>
          </a:p>
        </p:txBody>
      </p:sp>
    </p:spTree>
    <p:extLst>
      <p:ext uri="{BB962C8B-B14F-4D97-AF65-F5344CB8AC3E}">
        <p14:creationId xmlns:p14="http://schemas.microsoft.com/office/powerpoint/2010/main" val="12932048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Linux started out as a UNIX variant for the IBM PC (Intel 80386) architecture.</a:t>
            </a:r>
          </a:p>
          <a:p>
            <a:r>
              <a:rPr lang="en-US" sz="1200" kern="1200" baseline="0" dirty="0" smtClean="0">
                <a:solidFill>
                  <a:schemeClr val="tx1"/>
                </a:solidFill>
                <a:latin typeface="+mn-lt"/>
                <a:ea typeface="+mn-ea"/>
                <a:cs typeface="+mn-cs"/>
              </a:rPr>
              <a:t>Linus Torvalds, a Finnish student of computer science, wrote the initial version.</a:t>
            </a:r>
          </a:p>
          <a:p>
            <a:r>
              <a:rPr lang="en-US" sz="1200" kern="1200" baseline="0" dirty="0" smtClean="0">
                <a:solidFill>
                  <a:schemeClr val="tx1"/>
                </a:solidFill>
                <a:latin typeface="+mn-lt"/>
                <a:ea typeface="+mn-ea"/>
                <a:cs typeface="+mn-cs"/>
              </a:rPr>
              <a:t>Torvalds posted an early version of Linux on the Internet in 1991. Since then, a</a:t>
            </a:r>
          </a:p>
          <a:p>
            <a:r>
              <a:rPr lang="en-US" sz="1200" kern="1200" baseline="0" dirty="0" smtClean="0">
                <a:solidFill>
                  <a:schemeClr val="tx1"/>
                </a:solidFill>
                <a:latin typeface="+mn-lt"/>
                <a:ea typeface="+mn-ea"/>
                <a:cs typeface="+mn-cs"/>
              </a:rPr>
              <a:t>number of people, collaborating over the Internet, have contributed to the development</a:t>
            </a:r>
          </a:p>
          <a:p>
            <a:r>
              <a:rPr lang="en-US" sz="1200" kern="1200" baseline="0" dirty="0" smtClean="0">
                <a:solidFill>
                  <a:schemeClr val="tx1"/>
                </a:solidFill>
                <a:latin typeface="+mn-lt"/>
                <a:ea typeface="+mn-ea"/>
                <a:cs typeface="+mn-cs"/>
              </a:rPr>
              <a:t>of Linux, all under the control of Torvalds. Because Linux is free and the</a:t>
            </a:r>
          </a:p>
          <a:p>
            <a:r>
              <a:rPr lang="en-US" sz="1200" kern="1200" baseline="0" dirty="0" smtClean="0">
                <a:solidFill>
                  <a:schemeClr val="tx1"/>
                </a:solidFill>
                <a:latin typeface="+mn-lt"/>
                <a:ea typeface="+mn-ea"/>
                <a:cs typeface="+mn-cs"/>
              </a:rPr>
              <a:t>source code is available, it became an early alternative to other UNIX workstations,</a:t>
            </a:r>
          </a:p>
          <a:p>
            <a:r>
              <a:rPr lang="en-US" sz="1200" kern="1200" baseline="0" dirty="0" smtClean="0">
                <a:solidFill>
                  <a:schemeClr val="tx1"/>
                </a:solidFill>
                <a:latin typeface="+mn-lt"/>
                <a:ea typeface="+mn-ea"/>
                <a:cs typeface="+mn-cs"/>
              </a:rPr>
              <a:t>such as those offered by Sun Microsystems and IBM. Today, Linux is a full-featured</a:t>
            </a:r>
          </a:p>
          <a:p>
            <a:r>
              <a:rPr lang="en-US" sz="1200" kern="1200" baseline="0" dirty="0" smtClean="0">
                <a:solidFill>
                  <a:schemeClr val="tx1"/>
                </a:solidFill>
                <a:latin typeface="+mn-lt"/>
                <a:ea typeface="+mn-ea"/>
                <a:cs typeface="+mn-cs"/>
              </a:rPr>
              <a:t>UNIX system that runs on all of these platforms and more, including Intel Pentium</a:t>
            </a:r>
          </a:p>
          <a:p>
            <a:r>
              <a:rPr lang="en-US" sz="1200" kern="1200" baseline="0" dirty="0" smtClean="0">
                <a:solidFill>
                  <a:schemeClr val="tx1"/>
                </a:solidFill>
                <a:latin typeface="+mn-lt"/>
                <a:ea typeface="+mn-ea"/>
                <a:cs typeface="+mn-cs"/>
              </a:rPr>
              <a:t>and Itanium, and the Motorola/IBM PowerPC.</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Key to the success of Linux has been the availability of free software packages</a:t>
            </a:r>
          </a:p>
          <a:p>
            <a:r>
              <a:rPr lang="en-US" sz="1200" kern="1200" baseline="0" dirty="0" smtClean="0">
                <a:solidFill>
                  <a:schemeClr val="tx1"/>
                </a:solidFill>
                <a:latin typeface="+mn-lt"/>
                <a:ea typeface="+mn-ea"/>
                <a:cs typeface="+mn-cs"/>
              </a:rPr>
              <a:t>under the auspices of the Free Software Foundation (FSF). FSF’s goal is stable,</a:t>
            </a:r>
          </a:p>
          <a:p>
            <a:r>
              <a:rPr lang="en-US" sz="1200" kern="1200" baseline="0" dirty="0" smtClean="0">
                <a:solidFill>
                  <a:schemeClr val="tx1"/>
                </a:solidFill>
                <a:latin typeface="+mn-lt"/>
                <a:ea typeface="+mn-ea"/>
                <a:cs typeface="+mn-cs"/>
              </a:rPr>
              <a:t>platform-independent software that is free, high quality, and embraced by the user</a:t>
            </a:r>
          </a:p>
          <a:p>
            <a:r>
              <a:rPr lang="en-US" sz="1200" kern="1200" baseline="0" dirty="0" smtClean="0">
                <a:solidFill>
                  <a:schemeClr val="tx1"/>
                </a:solidFill>
                <a:latin typeface="+mn-lt"/>
                <a:ea typeface="+mn-ea"/>
                <a:cs typeface="+mn-cs"/>
              </a:rPr>
              <a:t>community. FSF’s GNU project 3 provides tools for software developers, and the</a:t>
            </a:r>
          </a:p>
          <a:p>
            <a:r>
              <a:rPr lang="en-US" sz="1200" kern="1200" baseline="0" dirty="0" smtClean="0">
                <a:solidFill>
                  <a:schemeClr val="tx1"/>
                </a:solidFill>
                <a:latin typeface="+mn-lt"/>
                <a:ea typeface="+mn-ea"/>
                <a:cs typeface="+mn-cs"/>
              </a:rPr>
              <a:t>GNU Public License (GPL) is the FSF seal of approval. Torvalds used GNU tools</a:t>
            </a:r>
          </a:p>
          <a:p>
            <a:r>
              <a:rPr lang="en-US" sz="1200" kern="1200" baseline="0" dirty="0" smtClean="0">
                <a:solidFill>
                  <a:schemeClr val="tx1"/>
                </a:solidFill>
                <a:latin typeface="+mn-lt"/>
                <a:ea typeface="+mn-ea"/>
                <a:cs typeface="+mn-cs"/>
              </a:rPr>
              <a:t>in developing his kernel, which he then released under the GPL. Thus, the Linux</a:t>
            </a:r>
          </a:p>
          <a:p>
            <a:r>
              <a:rPr lang="en-US" sz="1200" kern="1200" baseline="0" dirty="0" smtClean="0">
                <a:solidFill>
                  <a:schemeClr val="tx1"/>
                </a:solidFill>
                <a:latin typeface="+mn-lt"/>
                <a:ea typeface="+mn-ea"/>
                <a:cs typeface="+mn-cs"/>
              </a:rPr>
              <a:t>distributions that you see today are the product of FSF’s GNU project, Torvald’s</a:t>
            </a:r>
          </a:p>
          <a:p>
            <a:r>
              <a:rPr lang="en-US" sz="1200" kern="1200" baseline="0" dirty="0" smtClean="0">
                <a:solidFill>
                  <a:schemeClr val="tx1"/>
                </a:solidFill>
                <a:latin typeface="+mn-lt"/>
                <a:ea typeface="+mn-ea"/>
                <a:cs typeface="+mn-cs"/>
              </a:rPr>
              <a:t>individual effort, and the efforts of many collaborators all over the world.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addition to its use by many individual programmers, Linux has now made</a:t>
            </a:r>
          </a:p>
          <a:p>
            <a:r>
              <a:rPr lang="en-US" sz="1200" kern="1200" baseline="0" dirty="0" smtClean="0">
                <a:solidFill>
                  <a:schemeClr val="tx1"/>
                </a:solidFill>
                <a:latin typeface="+mn-lt"/>
                <a:ea typeface="+mn-ea"/>
                <a:cs typeface="+mn-cs"/>
              </a:rPr>
              <a:t>significant penetration into the corporate world. This is not only because of the</a:t>
            </a:r>
          </a:p>
          <a:p>
            <a:r>
              <a:rPr lang="en-US" sz="1200" kern="1200" baseline="0" dirty="0" smtClean="0">
                <a:solidFill>
                  <a:schemeClr val="tx1"/>
                </a:solidFill>
                <a:latin typeface="+mn-lt"/>
                <a:ea typeface="+mn-ea"/>
                <a:cs typeface="+mn-cs"/>
              </a:rPr>
              <a:t>free software, but also because of the quality of the Linux kernel. Many talented</a:t>
            </a:r>
          </a:p>
          <a:p>
            <a:r>
              <a:rPr lang="en-US" sz="1200" kern="1200" baseline="0" dirty="0" smtClean="0">
                <a:solidFill>
                  <a:schemeClr val="tx1"/>
                </a:solidFill>
                <a:latin typeface="+mn-lt"/>
                <a:ea typeface="+mn-ea"/>
                <a:cs typeface="+mn-cs"/>
              </a:rPr>
              <a:t>programmers have contributed to the current version, resulting in a technically</a:t>
            </a:r>
          </a:p>
          <a:p>
            <a:r>
              <a:rPr lang="en-US" sz="1200" kern="1200" baseline="0" dirty="0" smtClean="0">
                <a:solidFill>
                  <a:schemeClr val="tx1"/>
                </a:solidFill>
                <a:latin typeface="+mn-lt"/>
                <a:ea typeface="+mn-ea"/>
                <a:cs typeface="+mn-cs"/>
              </a:rPr>
              <a:t>impressive product. Moreover, Linux is highly modular and easily configured. This</a:t>
            </a:r>
          </a:p>
          <a:p>
            <a:r>
              <a:rPr lang="en-US" sz="1200" kern="1200" baseline="0" dirty="0" smtClean="0">
                <a:solidFill>
                  <a:schemeClr val="tx1"/>
                </a:solidFill>
                <a:latin typeface="+mn-lt"/>
                <a:ea typeface="+mn-ea"/>
                <a:cs typeface="+mn-cs"/>
              </a:rPr>
              <a:t>makes it easy to squeeze optimal performance from a variety of hardware platforms.</a:t>
            </a:r>
          </a:p>
          <a:p>
            <a:r>
              <a:rPr lang="en-US" sz="1200" kern="1200" baseline="0" dirty="0" smtClean="0">
                <a:solidFill>
                  <a:schemeClr val="tx1"/>
                </a:solidFill>
                <a:latin typeface="+mn-lt"/>
                <a:ea typeface="+mn-ea"/>
                <a:cs typeface="+mn-cs"/>
              </a:rPr>
              <a:t>Plus, with the source code available, vendors can tweak applications and utilities to</a:t>
            </a:r>
          </a:p>
          <a:p>
            <a:r>
              <a:rPr lang="en-US" sz="1200" kern="1200" baseline="0" dirty="0" smtClean="0">
                <a:solidFill>
                  <a:schemeClr val="tx1"/>
                </a:solidFill>
                <a:latin typeface="+mn-lt"/>
                <a:ea typeface="+mn-ea"/>
                <a:cs typeface="+mn-cs"/>
              </a:rPr>
              <a:t>meet specific requirements. Throughout this book, we will provide details of Linux</a:t>
            </a:r>
          </a:p>
          <a:p>
            <a:r>
              <a:rPr lang="en-US" sz="1200" kern="1200" baseline="0" dirty="0" smtClean="0">
                <a:solidFill>
                  <a:schemeClr val="tx1"/>
                </a:solidFill>
                <a:latin typeface="+mn-lt"/>
                <a:ea typeface="+mn-ea"/>
                <a:cs typeface="+mn-cs"/>
              </a:rPr>
              <a:t>kernel internals based on the most recent version, Linux 3.10, released in June of 2013.</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99</a:t>
            </a:fld>
            <a:endParaRPr lang="en-US" dirty="0"/>
          </a:p>
        </p:txBody>
      </p:sp>
    </p:spTree>
    <p:extLst>
      <p:ext uri="{BB962C8B-B14F-4D97-AF65-F5344CB8AC3E}">
        <p14:creationId xmlns:p14="http://schemas.microsoft.com/office/powerpoint/2010/main" val="2420864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NZ" dirty="0" smtClean="0"/>
              <a:t>Although Linux does not use a microkernel approach, it achieves many of the potential advantages of this approach by means of its particular modular architecture.</a:t>
            </a:r>
          </a:p>
          <a:p>
            <a:endParaRPr lang="en-NZ" dirty="0" smtClean="0"/>
          </a:p>
          <a:p>
            <a:r>
              <a:rPr lang="en-NZ" dirty="0" smtClean="0"/>
              <a:t>Linux is structured as a collection of modules, a number of which can be automatically loaded and unloaded on demand.</a:t>
            </a:r>
          </a:p>
          <a:p>
            <a:pPr lvl="1">
              <a:buFont typeface="Arial" pitchFamily="34" charset="0"/>
              <a:buChar char="•"/>
            </a:pPr>
            <a:r>
              <a:rPr lang="en-NZ" dirty="0" smtClean="0"/>
              <a:t> These relatively independent blocks are referred to as loadable modules.</a:t>
            </a:r>
          </a:p>
          <a:p>
            <a:pPr lvl="1">
              <a:buFont typeface="Arial" pitchFamily="34" charset="0"/>
              <a:buChar char="•"/>
            </a:pPr>
            <a:r>
              <a:rPr lang="en-NZ" dirty="0" smtClean="0"/>
              <a:t> In essence, a module is an object file whose code can be linked to and unlinked from the kernel at runtime.</a:t>
            </a:r>
          </a:p>
          <a:p>
            <a:endParaRPr lang="en-NZ" dirty="0" smtClean="0"/>
          </a:p>
          <a:p>
            <a:r>
              <a:rPr lang="en-NZ" dirty="0" smtClean="0"/>
              <a:t>The Linux loadable modules have two important characteristics:</a:t>
            </a:r>
          </a:p>
          <a:p>
            <a:r>
              <a:rPr lang="en-NZ" b="1" dirty="0" smtClean="0"/>
              <a:t>Dynamic linking:</a:t>
            </a:r>
            <a:r>
              <a:rPr lang="en-NZ" dirty="0" smtClean="0"/>
              <a:t> A kernel module can be loaded and linked into the kernel while the kernel is already in memory and executing.</a:t>
            </a:r>
          </a:p>
          <a:p>
            <a:pPr lvl="1">
              <a:buFont typeface="Arial" pitchFamily="34" charset="0"/>
              <a:buChar char="•"/>
            </a:pPr>
            <a:r>
              <a:rPr lang="en-NZ" dirty="0" smtClean="0"/>
              <a:t> A module can also be unlinked and removed from memory at any time.</a:t>
            </a:r>
          </a:p>
          <a:p>
            <a:pPr lvl="1">
              <a:buFont typeface="Arial" pitchFamily="34" charset="0"/>
              <a:buChar char="•"/>
            </a:pPr>
            <a:r>
              <a:rPr lang="en-NZ" dirty="0" smtClean="0"/>
              <a:t> Saves kernel memory.</a:t>
            </a:r>
          </a:p>
          <a:p>
            <a:pPr lvl="1">
              <a:buFont typeface="Arial" pitchFamily="34" charset="0"/>
              <a:buChar char="•"/>
            </a:pPr>
            <a:endParaRPr lang="en-NZ" dirty="0" smtClean="0"/>
          </a:p>
          <a:p>
            <a:r>
              <a:rPr lang="en-NZ" b="1" dirty="0" smtClean="0"/>
              <a:t>Stackable modules: </a:t>
            </a:r>
            <a:r>
              <a:rPr lang="en-NZ" dirty="0" smtClean="0"/>
              <a:t>The modules are arranged in a hierarchy. </a:t>
            </a:r>
          </a:p>
          <a:p>
            <a:pPr lvl="1">
              <a:buFont typeface="Arial" pitchFamily="34" charset="0"/>
              <a:buChar char="•"/>
            </a:pPr>
            <a:r>
              <a:rPr lang="en-NZ" dirty="0" smtClean="0"/>
              <a:t> Individual modules serve as libraries when they are referenced by client modules higher up in the hierarchy, and as clients when they reference modules further down.</a:t>
            </a:r>
          </a:p>
          <a:p>
            <a:pPr lvl="1">
              <a:buFont typeface="Arial" pitchFamily="34" charset="0"/>
              <a:buChar char="•"/>
            </a:pP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100</a:t>
            </a:fld>
            <a:endParaRPr lang="en-US" dirty="0"/>
          </a:p>
        </p:txBody>
      </p:sp>
    </p:spTree>
    <p:extLst>
      <p:ext uri="{BB962C8B-B14F-4D97-AF65-F5344CB8AC3E}">
        <p14:creationId xmlns:p14="http://schemas.microsoft.com/office/powerpoint/2010/main" val="9930822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mn-lt"/>
                <a:ea typeface="+mn-ea"/>
                <a:cs typeface="+mn-cs"/>
              </a:rPr>
              <a:t>Figure 2.18 is an example that illustrates the structures used by Linux to</a:t>
            </a:r>
          </a:p>
          <a:p>
            <a:r>
              <a:rPr lang="en-US" sz="1200" kern="1200" baseline="0" dirty="0" smtClean="0">
                <a:solidFill>
                  <a:schemeClr val="tx1"/>
                </a:solidFill>
                <a:latin typeface="+mn-lt"/>
                <a:ea typeface="+mn-ea"/>
                <a:cs typeface="+mn-cs"/>
              </a:rPr>
              <a:t>manage modules. The figure shows the list of kernel modules after only two modules</a:t>
            </a:r>
          </a:p>
          <a:p>
            <a:r>
              <a:rPr lang="en-US" sz="1200" kern="1200" baseline="0" dirty="0" smtClean="0">
                <a:solidFill>
                  <a:schemeClr val="tx1"/>
                </a:solidFill>
                <a:latin typeface="+mn-lt"/>
                <a:ea typeface="+mn-ea"/>
                <a:cs typeface="+mn-cs"/>
              </a:rPr>
              <a:t>have been loaded: FAT and VFAT. Each module is defined by two tables, the module</a:t>
            </a:r>
          </a:p>
          <a:p>
            <a:r>
              <a:rPr lang="en-US" sz="1200" kern="1200" baseline="0" dirty="0" smtClean="0">
                <a:solidFill>
                  <a:schemeClr val="tx1"/>
                </a:solidFill>
                <a:latin typeface="+mn-lt"/>
                <a:ea typeface="+mn-ea"/>
                <a:cs typeface="+mn-cs"/>
              </a:rPr>
              <a:t>table and the symbol table. The module table includes the following elements: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 </a:t>
            </a:r>
            <a:r>
              <a:rPr lang="en-US" sz="1200" b="1" kern="1200" baseline="0" dirty="0" smtClean="0">
                <a:solidFill>
                  <a:schemeClr val="tx1"/>
                </a:solidFill>
                <a:latin typeface="+mn-lt"/>
                <a:ea typeface="+mn-ea"/>
                <a:cs typeface="+mn-cs"/>
              </a:rPr>
              <a:t>next: Pointer to the following module. All modules are organized into a</a:t>
            </a:r>
          </a:p>
          <a:p>
            <a:r>
              <a:rPr lang="en-US" sz="1200" kern="1200" baseline="0" dirty="0" smtClean="0">
                <a:solidFill>
                  <a:schemeClr val="tx1"/>
                </a:solidFill>
                <a:latin typeface="+mn-lt"/>
                <a:ea typeface="+mn-ea"/>
                <a:cs typeface="+mn-cs"/>
              </a:rPr>
              <a:t>linked list. The list begins with a pseudomodule (not shown in Figure 2.19 ).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 </a:t>
            </a:r>
            <a:r>
              <a:rPr lang="en-US" sz="1200" b="1" kern="1200" baseline="0" dirty="0" smtClean="0">
                <a:solidFill>
                  <a:schemeClr val="tx1"/>
                </a:solidFill>
                <a:latin typeface="+mn-lt"/>
                <a:ea typeface="+mn-ea"/>
                <a:cs typeface="+mn-cs"/>
              </a:rPr>
              <a:t>name: Pointer to module name</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size: Module size in memory pages</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usecount: Module usage counter. The counter is incremented when an operation</a:t>
            </a:r>
          </a:p>
          <a:p>
            <a:r>
              <a:rPr lang="en-US" sz="1200" kern="1200" baseline="0" dirty="0" smtClean="0">
                <a:solidFill>
                  <a:schemeClr val="tx1"/>
                </a:solidFill>
                <a:latin typeface="+mn-lt"/>
                <a:ea typeface="+mn-ea"/>
                <a:cs typeface="+mn-cs"/>
              </a:rPr>
              <a:t>involving the module’s functions is started and decremented when the</a:t>
            </a:r>
          </a:p>
          <a:p>
            <a:r>
              <a:rPr lang="en-US" sz="1200" kern="1200" baseline="0" dirty="0" smtClean="0">
                <a:solidFill>
                  <a:schemeClr val="tx1"/>
                </a:solidFill>
                <a:latin typeface="+mn-lt"/>
                <a:ea typeface="+mn-ea"/>
                <a:cs typeface="+mn-cs"/>
              </a:rPr>
              <a:t>operation terminates.</a:t>
            </a:r>
          </a:p>
          <a:p>
            <a:r>
              <a:rPr lang="en-US" sz="1200" b="1" kern="1200" baseline="0" dirty="0" smtClean="0">
                <a:solidFill>
                  <a:schemeClr val="tx1"/>
                </a:solidFill>
                <a:latin typeface="+mn-lt"/>
                <a:ea typeface="+mn-ea"/>
                <a:cs typeface="+mn-cs"/>
              </a:rPr>
              <a:t>flags: Module flags</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nsyms: Number of exported symbols</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ndeps: Number of referenced modules</a:t>
            </a:r>
          </a:p>
          <a:p>
            <a:r>
              <a:rPr lang="en-US" sz="1200" kern="1200" baseline="0" dirty="0" smtClean="0">
                <a:solidFill>
                  <a:schemeClr val="tx1"/>
                </a:solidFill>
                <a:latin typeface="+mn-lt"/>
                <a:ea typeface="+mn-ea"/>
                <a:cs typeface="+mn-cs"/>
              </a:rPr>
              <a:t>• * </a:t>
            </a:r>
            <a:r>
              <a:rPr lang="en-US" sz="1200" b="1" kern="1200" baseline="0" dirty="0" smtClean="0">
                <a:solidFill>
                  <a:schemeClr val="tx1"/>
                </a:solidFill>
                <a:latin typeface="+mn-lt"/>
                <a:ea typeface="+mn-ea"/>
                <a:cs typeface="+mn-cs"/>
              </a:rPr>
              <a:t>syms: Pointer to this module’s symbol table.</a:t>
            </a:r>
          </a:p>
          <a:p>
            <a:r>
              <a:rPr lang="en-US" sz="1200" kern="1200" baseline="0" dirty="0" smtClean="0">
                <a:solidFill>
                  <a:schemeClr val="tx1"/>
                </a:solidFill>
                <a:latin typeface="+mn-lt"/>
                <a:ea typeface="+mn-ea"/>
                <a:cs typeface="+mn-cs"/>
              </a:rPr>
              <a:t>• * </a:t>
            </a:r>
            <a:r>
              <a:rPr lang="en-US" sz="1200" b="1" kern="1200" baseline="0" dirty="0" smtClean="0">
                <a:solidFill>
                  <a:schemeClr val="tx1"/>
                </a:solidFill>
                <a:latin typeface="+mn-lt"/>
                <a:ea typeface="+mn-ea"/>
                <a:cs typeface="+mn-cs"/>
              </a:rPr>
              <a:t>deps: Pointer to list of modules that are referenced by this module.</a:t>
            </a:r>
          </a:p>
          <a:p>
            <a:r>
              <a:rPr lang="en-US" sz="1200" kern="1200" baseline="0" dirty="0" smtClean="0">
                <a:solidFill>
                  <a:schemeClr val="tx1"/>
                </a:solidFill>
                <a:latin typeface="+mn-lt"/>
                <a:ea typeface="+mn-ea"/>
                <a:cs typeface="+mn-cs"/>
              </a:rPr>
              <a:t>• * </a:t>
            </a:r>
            <a:r>
              <a:rPr lang="en-US" sz="1200" b="1" kern="1200" baseline="0" dirty="0" smtClean="0">
                <a:solidFill>
                  <a:schemeClr val="tx1"/>
                </a:solidFill>
                <a:latin typeface="+mn-lt"/>
                <a:ea typeface="+mn-ea"/>
                <a:cs typeface="+mn-cs"/>
              </a:rPr>
              <a:t>refs: Pointer to list of modules that use this module.</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symbol table defines those symbols controlled by this module that are</a:t>
            </a:r>
          </a:p>
          <a:p>
            <a:r>
              <a:rPr lang="en-US" sz="1200" kern="1200" baseline="0" dirty="0" smtClean="0">
                <a:solidFill>
                  <a:schemeClr val="tx1"/>
                </a:solidFill>
                <a:latin typeface="+mn-lt"/>
                <a:ea typeface="+mn-ea"/>
                <a:cs typeface="+mn-cs"/>
              </a:rPr>
              <a:t>used elsewhere.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2.18 shows that the VFAT module was loaded after the FAT module</a:t>
            </a:r>
          </a:p>
          <a:p>
            <a:r>
              <a:rPr lang="en-US" sz="1200" kern="1200" baseline="0" dirty="0" smtClean="0">
                <a:solidFill>
                  <a:schemeClr val="tx1"/>
                </a:solidFill>
                <a:latin typeface="+mn-lt"/>
                <a:ea typeface="+mn-ea"/>
                <a:cs typeface="+mn-cs"/>
              </a:rPr>
              <a:t>and that the VFAT module is dependent on the FAT module.</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101</a:t>
            </a:fld>
            <a:endParaRPr lang="en-US" dirty="0"/>
          </a:p>
        </p:txBody>
      </p:sp>
    </p:spTree>
    <p:extLst>
      <p:ext uri="{BB962C8B-B14F-4D97-AF65-F5344CB8AC3E}">
        <p14:creationId xmlns:p14="http://schemas.microsoft.com/office/powerpoint/2010/main" val="5732230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2.19 , taken from [MOSB02], shows the main components of the Linux kernel</a:t>
            </a:r>
          </a:p>
          <a:p>
            <a:r>
              <a:rPr lang="en-US" sz="1200" kern="1200" baseline="0" dirty="0" smtClean="0">
                <a:solidFill>
                  <a:schemeClr val="tx1"/>
                </a:solidFill>
                <a:latin typeface="+mn-lt"/>
                <a:ea typeface="+mn-ea"/>
                <a:cs typeface="+mn-cs"/>
              </a:rPr>
              <a:t>as implemented on an IA-64 architecture (e.g., Intel Itanium). The figure shows</a:t>
            </a:r>
          </a:p>
          <a:p>
            <a:r>
              <a:rPr lang="en-US" sz="1200" kern="1200" baseline="0" dirty="0" smtClean="0">
                <a:solidFill>
                  <a:schemeClr val="tx1"/>
                </a:solidFill>
                <a:latin typeface="+mn-lt"/>
                <a:ea typeface="+mn-ea"/>
                <a:cs typeface="+mn-cs"/>
              </a:rPr>
              <a:t>several processes running on top of the kernel. Each box indicates a separate process,</a:t>
            </a:r>
          </a:p>
          <a:p>
            <a:r>
              <a:rPr lang="en-US" sz="1200" kern="1200" baseline="0" dirty="0" smtClean="0">
                <a:solidFill>
                  <a:schemeClr val="tx1"/>
                </a:solidFill>
                <a:latin typeface="+mn-lt"/>
                <a:ea typeface="+mn-ea"/>
                <a:cs typeface="+mn-cs"/>
              </a:rPr>
              <a:t>while each squiggly line with an arrowhead represents a thread of execution. 4</a:t>
            </a:r>
          </a:p>
          <a:p>
            <a:r>
              <a:rPr lang="en-US" sz="1200" kern="1200" baseline="0" dirty="0" smtClean="0">
                <a:solidFill>
                  <a:schemeClr val="tx1"/>
                </a:solidFill>
                <a:latin typeface="+mn-lt"/>
                <a:ea typeface="+mn-ea"/>
                <a:cs typeface="+mn-cs"/>
              </a:rPr>
              <a:t>The kernel itself consists of an interacting collection of components, with arrows</a:t>
            </a:r>
          </a:p>
          <a:p>
            <a:r>
              <a:rPr lang="en-US" sz="1200" kern="1200" baseline="0" dirty="0" smtClean="0">
                <a:solidFill>
                  <a:schemeClr val="tx1"/>
                </a:solidFill>
                <a:latin typeface="+mn-lt"/>
                <a:ea typeface="+mn-ea"/>
                <a:cs typeface="+mn-cs"/>
              </a:rPr>
              <a:t>indicating the main interactions. The underlying hardware is also depicted as a</a:t>
            </a:r>
          </a:p>
          <a:p>
            <a:r>
              <a:rPr lang="en-US" sz="1200" kern="1200" baseline="0" dirty="0" smtClean="0">
                <a:solidFill>
                  <a:schemeClr val="tx1"/>
                </a:solidFill>
                <a:latin typeface="+mn-lt"/>
                <a:ea typeface="+mn-ea"/>
                <a:cs typeface="+mn-cs"/>
              </a:rPr>
              <a:t>set of components with arrows indicating which kernel components use or control</a:t>
            </a:r>
          </a:p>
          <a:p>
            <a:r>
              <a:rPr lang="en-US" sz="1200" kern="1200" baseline="0" dirty="0" smtClean="0">
                <a:solidFill>
                  <a:schemeClr val="tx1"/>
                </a:solidFill>
                <a:latin typeface="+mn-lt"/>
                <a:ea typeface="+mn-ea"/>
                <a:cs typeface="+mn-cs"/>
              </a:rPr>
              <a:t>which hardware components. All of the kernel components, of course, execute on</a:t>
            </a:r>
          </a:p>
          <a:p>
            <a:r>
              <a:rPr lang="en-US" sz="1200" kern="1200" baseline="0" dirty="0" smtClean="0">
                <a:solidFill>
                  <a:schemeClr val="tx1"/>
                </a:solidFill>
                <a:latin typeface="+mn-lt"/>
                <a:ea typeface="+mn-ea"/>
                <a:cs typeface="+mn-cs"/>
              </a:rPr>
              <a:t>the processor but, for simplicity, these relationships are not shown.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102</a:t>
            </a:fld>
            <a:endParaRPr lang="en-US" dirty="0"/>
          </a:p>
        </p:txBody>
      </p:sp>
    </p:spTree>
    <p:extLst>
      <p:ext uri="{BB962C8B-B14F-4D97-AF65-F5344CB8AC3E}">
        <p14:creationId xmlns:p14="http://schemas.microsoft.com/office/powerpoint/2010/main" val="572490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To give a specific example, consider a PC that operates at 1 GHz, which would allow roughly 10</a:t>
            </a:r>
            <a:r>
              <a:rPr lang="en-US" sz="1200" kern="1200" baseline="30000" dirty="0" smtClean="0">
                <a:solidFill>
                  <a:schemeClr val="tx1"/>
                </a:solidFill>
                <a:latin typeface="+mn-lt"/>
                <a:ea typeface="+mn-ea"/>
                <a:cs typeface="+mn-cs"/>
              </a:rPr>
              <a:t>9</a:t>
            </a:r>
            <a:r>
              <a:rPr lang="en-US" sz="1200" kern="1200" baseline="0" dirty="0" smtClean="0">
                <a:solidFill>
                  <a:schemeClr val="tx1"/>
                </a:solidFill>
                <a:latin typeface="+mn-lt"/>
                <a:ea typeface="+mn-ea"/>
                <a:cs typeface="+mn-cs"/>
              </a:rPr>
              <a:t> instructions per second. A typical hard disk has a rotational speed of 7200 revolutions per minute for a half-track rotation time of 4 ms, which is 4 million times slower than the processor.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1.5a illustrates this state of affairs. The user program performs a series of WRITE calls interleaved with processing. The solid vertical lines represent segments of code in a program. Code segments 1, 2, and 3 refer to sequences of instructions that do not involve I/O. The WRITE calls are to an I/O routine that is a system utility and that will perform the actual I/O operation. The I/O program consists of three sections: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 sequence of instructions, labeled 4 in the figure, to prepare for the actual I/O operation. This may include copying the data to be output into a special buffer and preparing the parameters for a device command.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actual I/O command. Without the use of interrupts, once this command is issued, the program must wait for the I/O device to perform the requested function (or periodically check the status, or poll, the I/O device). The program might wait by simply repeatedly performing a test operation to determine if the I/O operation is done.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 sequence of instructions, labeled 5 in the figure, to complete the operation. This may include setting a flag indicating the success or failure of the operation.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dashed line represents the path of execution followed by the processor; that is, this line shows the sequence in which instructions are executed. Thus, after the first WRITE instruction is encountered, the user program is interrupted and execution continues with the I/O program. After the I/O program execution is complete, execution resumes in the user program immediately following the WRITE Instruction.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Because the I/O operation may take a relatively long time to complete, the I/O program is hung up waiting for the operation to complete; hence, the user program is stopped at the point of the WRITE call for some considerable period of time.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dirty="0"/>
          </a:p>
        </p:txBody>
      </p:sp>
    </p:spTree>
    <p:extLst>
      <p:ext uri="{BB962C8B-B14F-4D97-AF65-F5344CB8AC3E}">
        <p14:creationId xmlns:p14="http://schemas.microsoft.com/office/powerpoint/2010/main" val="4692697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kernel uses signals to call into a process. For example, signals are</a:t>
            </a:r>
          </a:p>
          <a:p>
            <a:r>
              <a:rPr lang="en-US" sz="1200" kern="1200" baseline="0" dirty="0" smtClean="0">
                <a:solidFill>
                  <a:schemeClr val="tx1"/>
                </a:solidFill>
                <a:latin typeface="+mn-lt"/>
                <a:ea typeface="+mn-ea"/>
                <a:cs typeface="+mn-cs"/>
              </a:rPr>
              <a:t>used to notify a process of certain faults, such as division by zero. Table 2.6</a:t>
            </a:r>
          </a:p>
          <a:p>
            <a:r>
              <a:rPr lang="en-US" sz="1200" kern="1200" baseline="0" dirty="0" smtClean="0">
                <a:solidFill>
                  <a:schemeClr val="tx1"/>
                </a:solidFill>
                <a:latin typeface="+mn-lt"/>
                <a:ea typeface="+mn-ea"/>
                <a:cs typeface="+mn-cs"/>
              </a:rPr>
              <a:t>gives a few examples of signals.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103</a:t>
            </a:fld>
            <a:endParaRPr lang="en-US" dirty="0"/>
          </a:p>
        </p:txBody>
      </p:sp>
    </p:spTree>
    <p:extLst>
      <p:ext uri="{BB962C8B-B14F-4D97-AF65-F5344CB8AC3E}">
        <p14:creationId xmlns:p14="http://schemas.microsoft.com/office/powerpoint/2010/main" val="1193767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green-panormic_rv.jpg"/>
          <p:cNvPicPr>
            <a:picLocks noChangeAspect="1"/>
          </p:cNvPicPr>
          <p:nvPr userDrawn="1"/>
        </p:nvPicPr>
        <p:blipFill>
          <a:blip r:embed="rId2"/>
          <a:stretch>
            <a:fillRect/>
          </a:stretch>
        </p:blipFill>
        <p:spPr>
          <a:xfrm>
            <a:off x="714" y="0"/>
            <a:ext cx="9231965" cy="6925056"/>
          </a:xfrm>
          <a:prstGeom prst="rect">
            <a:avLst/>
          </a:prstGeom>
        </p:spPr>
      </p:pic>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03F31BF-7BAA-B545-8A54-BD6165549183}" type="datetimeFigureOut">
              <a:rPr lang="en-US" smtClean="0"/>
              <a:pPr/>
              <a:t>5/14/17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DF3B2-5B0F-514C-AE92-94CAAA68DD3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5/14/17</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42700041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5/14/17</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413054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5/14/17</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358235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C2AEB11F-C391-4BDD-82EB-6F3E13A9F9E1}" type="datetimeFigureOut">
              <a:rPr lang="en-US" smtClean="0"/>
              <a:pPr>
                <a:defRPr/>
              </a:pPr>
              <a:t>5/14/17</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pPr>
                <a:defRPr/>
              </a:pPr>
              <a:t>‹#›</a:t>
            </a:fld>
            <a:endParaRPr lang="en-US" dirty="0"/>
          </a:p>
        </p:txBody>
      </p:sp>
    </p:spTree>
    <p:extLst>
      <p:ext uri="{BB962C8B-B14F-4D97-AF65-F5344CB8AC3E}">
        <p14:creationId xmlns:p14="http://schemas.microsoft.com/office/powerpoint/2010/main" val="1115397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2329"/>
            <a:ext cx="8229600" cy="1143000"/>
          </a:xfrm>
        </p:spPr>
        <p:txBody>
          <a:bodyPr/>
          <a:lstStyle>
            <a:lvl1pPr>
              <a:defRPr>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847892"/>
            <a:ext cx="8229600" cy="4220806"/>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10965"/>
            <a:ext cx="2133600" cy="365125"/>
          </a:xfrm>
        </p:spPr>
        <p:txBody>
          <a:bodyPr/>
          <a:lstStyle>
            <a:lvl1pPr>
              <a:defRPr>
                <a:latin typeface="Arial"/>
                <a:cs typeface="Arial"/>
              </a:defRPr>
            </a:lvl1pPr>
          </a:lstStyle>
          <a:p>
            <a:fld id="{F03F31BF-7BAA-B545-8A54-BD6165549183}" type="datetimeFigureOut">
              <a:rPr lang="en-US" smtClean="0"/>
              <a:pPr/>
              <a:t>5/14/17</a:t>
            </a:fld>
            <a:endParaRPr lang="en-US" dirty="0"/>
          </a:p>
        </p:txBody>
      </p:sp>
      <p:sp>
        <p:nvSpPr>
          <p:cNvPr id="5" name="Footer Placeholder 4"/>
          <p:cNvSpPr>
            <a:spLocks noGrp="1"/>
          </p:cNvSpPr>
          <p:nvPr>
            <p:ph type="ftr" sz="quarter" idx="11"/>
          </p:nvPr>
        </p:nvSpPr>
        <p:spPr>
          <a:xfrm>
            <a:off x="3124200" y="6310965"/>
            <a:ext cx="2895600" cy="365125"/>
          </a:xfrm>
        </p:spPr>
        <p:txBody>
          <a:bodyPr/>
          <a:lstStyle>
            <a:lvl1pPr>
              <a:defRPr>
                <a:latin typeface="Arial"/>
                <a:cs typeface="Arial"/>
              </a:defRPr>
            </a:lvl1pPr>
          </a:lstStyle>
          <a:p>
            <a:endParaRPr lang="en-US" dirty="0"/>
          </a:p>
        </p:txBody>
      </p:sp>
      <p:sp>
        <p:nvSpPr>
          <p:cNvPr id="6" name="Slide Number Placeholder 5"/>
          <p:cNvSpPr>
            <a:spLocks noGrp="1"/>
          </p:cNvSpPr>
          <p:nvPr>
            <p:ph type="sldNum" sz="quarter" idx="12"/>
          </p:nvPr>
        </p:nvSpPr>
        <p:spPr>
          <a:xfrm>
            <a:off x="6553200" y="6310965"/>
            <a:ext cx="2133600" cy="365125"/>
          </a:xfrm>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normAutofit/>
          </a:bodyPr>
          <a:lstStyle>
            <a:lvl1pPr algn="l">
              <a:defRPr sz="2800" b="1" cap="all">
                <a:latin typeface="Arial"/>
                <a:cs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lvl1pPr>
              <a:defRPr>
                <a:latin typeface="Arial"/>
                <a:cs typeface="Arial"/>
              </a:defRPr>
            </a:lvl1pPr>
          </a:lstStyle>
          <a:p>
            <a:fld id="{F03F31BF-7BAA-B545-8A54-BD6165549183}" type="datetimeFigureOut">
              <a:rPr lang="en-US" smtClean="0"/>
              <a:pPr/>
              <a:t>5/14/17</a:t>
            </a:fld>
            <a:endParaRPr lang="en-US" dirty="0"/>
          </a:p>
        </p:txBody>
      </p:sp>
      <p:sp>
        <p:nvSpPr>
          <p:cNvPr id="5" name="Footer Placeholder 4"/>
          <p:cNvSpPr>
            <a:spLocks noGrp="1"/>
          </p:cNvSpPr>
          <p:nvPr>
            <p:ph type="ftr" sz="quarter" idx="11"/>
          </p:nvPr>
        </p:nvSpPr>
        <p:spPr/>
        <p:txBody>
          <a:bodyPr/>
          <a:lstStyle>
            <a:lvl1pPr>
              <a:defRPr>
                <a:latin typeface="Arial"/>
                <a:cs typeface="Arial"/>
              </a:defRPr>
            </a:lvl1pPr>
          </a:lstStyle>
          <a:p>
            <a:endParaRPr lang="en-US"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94445"/>
            <a:ext cx="8229600" cy="1143000"/>
          </a:xfrm>
        </p:spPr>
        <p:txBody>
          <a:bodyPr/>
          <a:lstStyle>
            <a:lvl1pPr>
              <a:defRPr>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820008"/>
            <a:ext cx="4038600" cy="4204524"/>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820007"/>
            <a:ext cx="4038600" cy="4204525"/>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457200" y="6250517"/>
            <a:ext cx="2133600" cy="365125"/>
          </a:xfrm>
        </p:spPr>
        <p:txBody>
          <a:bodyPr/>
          <a:lstStyle>
            <a:lvl1pPr>
              <a:defRPr>
                <a:latin typeface="Arial"/>
                <a:cs typeface="Arial"/>
              </a:defRPr>
            </a:lvl1pPr>
          </a:lstStyle>
          <a:p>
            <a:fld id="{F03F31BF-7BAA-B545-8A54-BD6165549183}" type="datetimeFigureOut">
              <a:rPr lang="en-US" smtClean="0"/>
              <a:pPr/>
              <a:t>5/14/17</a:t>
            </a:fld>
            <a:endParaRPr lang="en-US" dirty="0"/>
          </a:p>
        </p:txBody>
      </p:sp>
      <p:sp>
        <p:nvSpPr>
          <p:cNvPr id="6" name="Footer Placeholder 5"/>
          <p:cNvSpPr>
            <a:spLocks noGrp="1"/>
          </p:cNvSpPr>
          <p:nvPr>
            <p:ph type="ftr" sz="quarter" idx="11"/>
          </p:nvPr>
        </p:nvSpPr>
        <p:spPr>
          <a:xfrm>
            <a:off x="3124200" y="6250517"/>
            <a:ext cx="2895600" cy="365125"/>
          </a:xfrm>
        </p:spPr>
        <p:txBody>
          <a:bodyPr/>
          <a:lstStyle>
            <a:lvl1pPr>
              <a:defRPr>
                <a:latin typeface="Arial"/>
                <a:cs typeface="Arial"/>
              </a:defRPr>
            </a:lvl1pPr>
          </a:lstStyle>
          <a:p>
            <a:endParaRPr lang="en-US" dirty="0"/>
          </a:p>
        </p:txBody>
      </p:sp>
      <p:sp>
        <p:nvSpPr>
          <p:cNvPr id="7" name="Slide Number Placeholder 6"/>
          <p:cNvSpPr>
            <a:spLocks noGrp="1"/>
          </p:cNvSpPr>
          <p:nvPr>
            <p:ph type="sldNum" sz="quarter" idx="12"/>
          </p:nvPr>
        </p:nvSpPr>
        <p:spPr>
          <a:xfrm>
            <a:off x="6553200" y="6250517"/>
            <a:ext cx="2133600" cy="365125"/>
          </a:xfrm>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61747"/>
            <a:ext cx="8229600" cy="1143000"/>
          </a:xfrm>
        </p:spPr>
        <p:txBody>
          <a:bodyPr/>
          <a:lstStyle>
            <a:lvl1pPr>
              <a:defRPr>
                <a:latin typeface="Arial"/>
                <a:cs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461984"/>
            <a:ext cx="4040188" cy="3670555"/>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461984"/>
            <a:ext cx="4041775" cy="3670555"/>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457200" y="6278334"/>
            <a:ext cx="2133600" cy="365125"/>
          </a:xfrm>
        </p:spPr>
        <p:txBody>
          <a:bodyPr/>
          <a:lstStyle>
            <a:lvl1pPr>
              <a:defRPr>
                <a:latin typeface="Arial"/>
                <a:cs typeface="Arial"/>
              </a:defRPr>
            </a:lvl1pPr>
          </a:lstStyle>
          <a:p>
            <a:fld id="{F03F31BF-7BAA-B545-8A54-BD6165549183}" type="datetimeFigureOut">
              <a:rPr lang="en-US" smtClean="0"/>
              <a:pPr/>
              <a:t>5/14/17</a:t>
            </a:fld>
            <a:endParaRPr lang="en-US" dirty="0"/>
          </a:p>
        </p:txBody>
      </p:sp>
      <p:sp>
        <p:nvSpPr>
          <p:cNvPr id="8" name="Footer Placeholder 7"/>
          <p:cNvSpPr>
            <a:spLocks noGrp="1"/>
          </p:cNvSpPr>
          <p:nvPr>
            <p:ph type="ftr" sz="quarter" idx="11"/>
          </p:nvPr>
        </p:nvSpPr>
        <p:spPr>
          <a:xfrm>
            <a:off x="3124200" y="6278334"/>
            <a:ext cx="2895600" cy="365125"/>
          </a:xfrm>
        </p:spPr>
        <p:txBody>
          <a:bodyPr/>
          <a:lstStyle>
            <a:lvl1pPr>
              <a:defRPr>
                <a:latin typeface="Arial"/>
                <a:cs typeface="Arial"/>
              </a:defRPr>
            </a:lvl1pPr>
          </a:lstStyle>
          <a:p>
            <a:endParaRPr lang="en-US" dirty="0"/>
          </a:p>
        </p:txBody>
      </p:sp>
      <p:sp>
        <p:nvSpPr>
          <p:cNvPr id="9" name="Slide Number Placeholder 8"/>
          <p:cNvSpPr>
            <a:spLocks noGrp="1"/>
          </p:cNvSpPr>
          <p:nvPr>
            <p:ph type="sldNum" sz="quarter" idx="12"/>
          </p:nvPr>
        </p:nvSpPr>
        <p:spPr>
          <a:xfrm>
            <a:off x="6553200" y="6278334"/>
            <a:ext cx="2133600" cy="365125"/>
          </a:xfrm>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61881"/>
            <a:ext cx="8229600" cy="1143000"/>
          </a:xfrm>
        </p:spPr>
        <p:txBody>
          <a:bodyPr/>
          <a:lstStyle>
            <a:lvl1pPr>
              <a:defRPr>
                <a:latin typeface="Arial"/>
                <a:cs typeface="Arial"/>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lvl1pPr>
              <a:defRPr>
                <a:latin typeface="Arial"/>
                <a:cs typeface="Arial"/>
              </a:defRPr>
            </a:lvl1pPr>
          </a:lstStyle>
          <a:p>
            <a:fld id="{F03F31BF-7BAA-B545-8A54-BD6165549183}" type="datetimeFigureOut">
              <a:rPr lang="en-US" smtClean="0"/>
              <a:pPr/>
              <a:t>5/14/17</a:t>
            </a:fld>
            <a:endParaRPr lang="en-US" dirty="0"/>
          </a:p>
        </p:txBody>
      </p:sp>
      <p:sp>
        <p:nvSpPr>
          <p:cNvPr id="4" name="Footer Placeholder 3"/>
          <p:cNvSpPr>
            <a:spLocks noGrp="1"/>
          </p:cNvSpPr>
          <p:nvPr>
            <p:ph type="ftr" sz="quarter" idx="11"/>
          </p:nvPr>
        </p:nvSpPr>
        <p:spPr/>
        <p:txBody>
          <a:bodyPr/>
          <a:lstStyle>
            <a:lvl1pPr>
              <a:defRPr>
                <a:latin typeface="Arial"/>
                <a:cs typeface="Arial"/>
              </a:defRPr>
            </a:lvl1pPr>
          </a:lstStyle>
          <a:p>
            <a:endParaRPr lang="en-US" dirty="0"/>
          </a:p>
        </p:txBody>
      </p:sp>
      <p:sp>
        <p:nvSpPr>
          <p:cNvPr id="5" name="Slide Number Placeholder 4"/>
          <p:cNvSpPr>
            <a:spLocks noGrp="1"/>
          </p:cNvSpPr>
          <p:nvPr>
            <p:ph type="sldNum" sz="quarter" idx="12"/>
          </p:nvPr>
        </p:nvSpPr>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3F31BF-7BAA-B545-8A54-BD6165549183}" type="datetimeFigureOut">
              <a:rPr lang="en-US" smtClean="0"/>
              <a:pPr/>
              <a:t>5/14/17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4DF3B2-5B0F-514C-AE92-94CAAA68DD3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Arial"/>
                <a:cs typeface="Aria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fld id="{F03F31BF-7BAA-B545-8A54-BD6165549183}" type="datetimeFigureOut">
              <a:rPr lang="en-US" smtClean="0"/>
              <a:pPr/>
              <a:t>5/14/17</a:t>
            </a:fld>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pPr>
                <a:defRPr/>
              </a:pPr>
              <a:t>5/14/17</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pPr>
                <a:defRPr/>
              </a:pPr>
              <a:t>‹#›</a:t>
            </a:fld>
            <a:endParaRPr lang="en-US" dirty="0"/>
          </a:p>
        </p:txBody>
      </p:sp>
    </p:spTree>
    <p:extLst>
      <p:ext uri="{BB962C8B-B14F-4D97-AF65-F5344CB8AC3E}">
        <p14:creationId xmlns:p14="http://schemas.microsoft.com/office/powerpoint/2010/main" val="767670352"/>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3F31BF-7BAA-B545-8A54-BD6165549183}" type="datetimeFigureOut">
              <a:rPr lang="en-US" smtClean="0"/>
              <a:pPr/>
              <a:t>5/14/17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4DF3B2-5B0F-514C-AE92-94CAAA68DD3A}" type="slidenum">
              <a:rPr lang="en-US" smtClean="0"/>
              <a:pPr/>
              <a:t>‹#›</a:t>
            </a:fld>
            <a:endParaRPr lang="en-US"/>
          </a:p>
        </p:txBody>
      </p:sp>
      <p:pic>
        <p:nvPicPr>
          <p:cNvPr id="9" name="Picture 8" descr="green-stripe.jpg"/>
          <p:cNvPicPr>
            <a:picLocks noChangeAspect="1"/>
          </p:cNvPicPr>
          <p:nvPr userDrawn="1"/>
        </p:nvPicPr>
        <p:blipFill>
          <a:blip r:embed="rId15"/>
          <a:stretch>
            <a:fillRect/>
          </a:stretch>
        </p:blipFill>
        <p:spPr>
          <a:xfrm>
            <a:off x="714" y="0"/>
            <a:ext cx="9231965" cy="692505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gosnmic@yahoo.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 Id="rId3" Type="http://schemas.openxmlformats.org/officeDocument/2006/relationships/image" Target="../media/image55.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9.xml"/><Relationship Id="rId3" Type="http://schemas.openxmlformats.org/officeDocument/2006/relationships/image" Target="../media/image56.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5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6.em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emf"/></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1.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4.emf"/></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5.wmf"/></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6.emf"/></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Non-volatile_memory" TargetMode="Externa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hyperlink" Target="https://www.youtube.com/watch?v=5IfHm6R5le0"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9.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31.emf"/></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32.wmf"/><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3.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4.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35.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image" Target="../media/image36.wmf"/><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8"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63.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gif"/><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40.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41.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42.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43.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4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eople.westminstercollege.edu/faculty/ggagne/osc/vm/" TargetMode="Externa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46.wmf"/></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76.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1" Type="http://schemas.openxmlformats.org/officeDocument/2006/relationships/diagramColors" Target="../diagrams/colors21.xml"/><Relationship Id="rId12" Type="http://schemas.microsoft.com/office/2007/relationships/diagramDrawing" Target="../diagrams/drawing21.xml"/><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diagramData" Target="../diagrams/data20.xml"/><Relationship Id="rId4" Type="http://schemas.openxmlformats.org/officeDocument/2006/relationships/diagramLayout" Target="../diagrams/layout20.xml"/><Relationship Id="rId5" Type="http://schemas.openxmlformats.org/officeDocument/2006/relationships/diagramQuickStyle" Target="../diagrams/quickStyle20.xml"/><Relationship Id="rId6" Type="http://schemas.openxmlformats.org/officeDocument/2006/relationships/diagramColors" Target="../diagrams/colors20.xml"/><Relationship Id="rId7" Type="http://schemas.microsoft.com/office/2007/relationships/diagramDrawing" Target="../diagrams/drawing20.xml"/><Relationship Id="rId8" Type="http://schemas.openxmlformats.org/officeDocument/2006/relationships/diagramData" Target="../diagrams/data21.xml"/><Relationship Id="rId9" Type="http://schemas.openxmlformats.org/officeDocument/2006/relationships/diagramLayout" Target="../diagrams/layout21.xml"/><Relationship Id="rId10" Type="http://schemas.openxmlformats.org/officeDocument/2006/relationships/diagramQuickStyle" Target="../diagrams/quickStyle21.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22.xml"/><Relationship Id="rId4" Type="http://schemas.openxmlformats.org/officeDocument/2006/relationships/diagramLayout" Target="../diagrams/layout22.xml"/><Relationship Id="rId5" Type="http://schemas.openxmlformats.org/officeDocument/2006/relationships/diagramQuickStyle" Target="../diagrams/quickStyle22.xml"/><Relationship Id="rId6" Type="http://schemas.openxmlformats.org/officeDocument/2006/relationships/diagramColors" Target="../diagrams/colors22.xml"/><Relationship Id="rId7" Type="http://schemas.microsoft.com/office/2007/relationships/diagramDrawing" Target="../diagrams/drawing22.xml"/><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23.xml"/><Relationship Id="rId4" Type="http://schemas.openxmlformats.org/officeDocument/2006/relationships/diagramLayout" Target="../diagrams/layout23.xml"/><Relationship Id="rId5" Type="http://schemas.openxmlformats.org/officeDocument/2006/relationships/diagramQuickStyle" Target="../diagrams/quickStyle23.xml"/><Relationship Id="rId6" Type="http://schemas.openxmlformats.org/officeDocument/2006/relationships/diagramColors" Target="../diagrams/colors23.xml"/><Relationship Id="rId7" Type="http://schemas.microsoft.com/office/2007/relationships/diagramDrawing" Target="../diagrams/drawing23.xml"/><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 Id="rId3" Type="http://schemas.openxmlformats.org/officeDocument/2006/relationships/image" Target="../media/image49.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50.emf"/></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24.xml"/><Relationship Id="rId4" Type="http://schemas.openxmlformats.org/officeDocument/2006/relationships/diagramLayout" Target="../diagrams/layout24.xml"/><Relationship Id="rId5" Type="http://schemas.openxmlformats.org/officeDocument/2006/relationships/diagramQuickStyle" Target="../diagrams/quickStyle24.xml"/><Relationship Id="rId6" Type="http://schemas.openxmlformats.org/officeDocument/2006/relationships/diagramColors" Target="../diagrams/colors24.xml"/><Relationship Id="rId7" Type="http://schemas.microsoft.com/office/2007/relationships/diagramDrawing" Target="../diagrams/drawing24.xml"/><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25.xml"/><Relationship Id="rId4" Type="http://schemas.openxmlformats.org/officeDocument/2006/relationships/diagramLayout" Target="../diagrams/layout25.xml"/><Relationship Id="rId5" Type="http://schemas.openxmlformats.org/officeDocument/2006/relationships/diagramQuickStyle" Target="../diagrams/quickStyle25.xml"/><Relationship Id="rId6" Type="http://schemas.openxmlformats.org/officeDocument/2006/relationships/diagramColors" Target="../diagrams/colors25.xml"/><Relationship Id="rId7" Type="http://schemas.microsoft.com/office/2007/relationships/diagramDrawing" Target="../diagrams/drawing25.xml"/><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26.xml"/><Relationship Id="rId4" Type="http://schemas.openxmlformats.org/officeDocument/2006/relationships/diagramLayout" Target="../diagrams/layout26.xml"/><Relationship Id="rId5" Type="http://schemas.openxmlformats.org/officeDocument/2006/relationships/diagramQuickStyle" Target="../diagrams/quickStyle26.xml"/><Relationship Id="rId6" Type="http://schemas.openxmlformats.org/officeDocument/2006/relationships/diagramColors" Target="../diagrams/colors26.xml"/><Relationship Id="rId7" Type="http://schemas.microsoft.com/office/2007/relationships/diagramDrawing" Target="../diagrams/drawing26.xml"/><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27.xml"/><Relationship Id="rId4" Type="http://schemas.openxmlformats.org/officeDocument/2006/relationships/diagramLayout" Target="../diagrams/layout27.xml"/><Relationship Id="rId5" Type="http://schemas.openxmlformats.org/officeDocument/2006/relationships/diagramQuickStyle" Target="../diagrams/quickStyle27.xml"/><Relationship Id="rId6" Type="http://schemas.openxmlformats.org/officeDocument/2006/relationships/diagramColors" Target="../diagrams/colors27.xml"/><Relationship Id="rId7" Type="http://schemas.microsoft.com/office/2007/relationships/diagramDrawing" Target="../diagrams/drawing27.xml"/><Relationship Id="rId1" Type="http://schemas.openxmlformats.org/officeDocument/2006/relationships/slideLayout" Target="../slideLayouts/slideLayout11.xml"/><Relationship Id="rId2" Type="http://schemas.openxmlformats.org/officeDocument/2006/relationships/notesSlide" Target="../notesSlides/notesSlide8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51.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3.xml"/><Relationship Id="rId3" Type="http://schemas.openxmlformats.org/officeDocument/2006/relationships/image" Target="../media/image52.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 Id="rId3" Type="http://schemas.openxmlformats.org/officeDocument/2006/relationships/image" Target="../media/image53.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5.xml"/><Relationship Id="rId3" Type="http://schemas.openxmlformats.org/officeDocument/2006/relationships/image" Target="../media/image54.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2130425"/>
            <a:ext cx="7772400" cy="1470025"/>
          </a:xfrm>
          <a:prstGeom prst="rect">
            <a:avLst/>
          </a:prstGeom>
        </p:spPr>
        <p:txBody>
          <a:bodyPr vert="horz" lIns="91440" tIns="45720" rIns="91440" bIns="45720" rtlCol="0" anchor="ctr">
            <a:normAutofit/>
          </a:bodyPr>
          <a:lstStyle>
            <a:lvl1pPr>
              <a:defRPr b="1" baseline="0">
                <a:solidFill>
                  <a:srgbClr val="1B6917"/>
                </a:solidFill>
                <a:latin typeface="Arial"/>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chemeClr val="bg1"/>
                </a:solidFill>
                <a:effectLst/>
                <a:uLnTx/>
                <a:uFillTx/>
                <a:latin typeface="Arial"/>
                <a:ea typeface="+mj-ea"/>
                <a:cs typeface="Arial"/>
              </a:rPr>
              <a:t>Introduction to Operating Systems</a:t>
            </a:r>
            <a:endParaRPr kumimoji="0" lang="en-US" sz="4400" b="1" i="0" u="none" strike="noStrike" kern="1200" cap="none" spc="0" normalizeH="0" baseline="0" noProof="0" dirty="0">
              <a:ln>
                <a:noFill/>
              </a:ln>
              <a:solidFill>
                <a:schemeClr val="bg1"/>
              </a:solidFill>
              <a:effectLst/>
              <a:uLnTx/>
              <a:uFillTx/>
              <a:latin typeface="Arial"/>
              <a:ea typeface="+mj-ea"/>
              <a:cs typeface="Arial"/>
            </a:endParaRPr>
          </a:p>
        </p:txBody>
      </p:sp>
      <p:sp>
        <p:nvSpPr>
          <p:cNvPr id="5" name="Subtitle 2"/>
          <p:cNvSpPr txBox="1">
            <a:spLocks/>
          </p:cNvSpPr>
          <p:nvPr/>
        </p:nvSpPr>
        <p:spPr>
          <a:xfrm>
            <a:off x="1371600" y="3886200"/>
            <a:ext cx="6400800" cy="2148840"/>
          </a:xfrm>
          <a:prstGeom prst="rect">
            <a:avLst/>
          </a:prstGeom>
        </p:spPr>
        <p:txBody>
          <a:bodyPr vert="horz" lIns="91440" tIns="45720" rIns="91440" bIns="45720" rtlCol="0">
            <a:normAutofit/>
          </a:bodyPr>
          <a:lstStyle>
            <a:lvl1pPr marL="0" indent="0" algn="ctr">
              <a:buNone/>
              <a:defRPr>
                <a:solidFill>
                  <a:srgbClr val="40403E"/>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FCDC41"/>
                </a:solidFill>
                <a:effectLst/>
                <a:uLnTx/>
                <a:uFillTx/>
                <a:latin typeface="Arial"/>
                <a:ea typeface="+mn-ea"/>
                <a:cs typeface="Arial"/>
              </a:rPr>
              <a:t>NEU </a:t>
            </a:r>
            <a:r>
              <a:rPr kumimoji="0" lang="en-US" sz="3200" b="0" i="0" u="none" strike="noStrike" kern="1200" cap="none" spc="0" normalizeH="0" baseline="0" noProof="0" dirty="0" smtClean="0">
                <a:ln>
                  <a:noFill/>
                </a:ln>
                <a:solidFill>
                  <a:srgbClr val="FCDC41"/>
                </a:solidFill>
                <a:effectLst/>
                <a:uLnTx/>
                <a:uFillTx/>
                <a:latin typeface="Arial"/>
                <a:ea typeface="+mn-ea"/>
                <a:cs typeface="Arial"/>
              </a:rPr>
              <a:t>2017</a:t>
            </a:r>
            <a:endParaRPr lang="en-US" sz="3200" dirty="0" smtClean="0">
              <a:solidFill>
                <a:srgbClr val="FCDC41"/>
              </a:solidFill>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lang="en-US" sz="3200" dirty="0" smtClean="0">
              <a:solidFill>
                <a:srgbClr val="FCDC41"/>
              </a:solidFill>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FCDC41"/>
                </a:solidFill>
                <a:effectLst/>
                <a:uLnTx/>
                <a:uFillTx/>
                <a:latin typeface="Arial"/>
                <a:ea typeface="+mn-ea"/>
                <a:cs typeface="Arial"/>
              </a:rPr>
              <a:t>Mike Gosnell</a:t>
            </a:r>
            <a:endParaRPr kumimoji="0" lang="en-US" sz="3200" b="0" i="0" u="none" strike="noStrike" kern="1200" cap="none" spc="0" normalizeH="0" baseline="0" noProof="0" dirty="0">
              <a:ln>
                <a:noFill/>
              </a:ln>
              <a:solidFill>
                <a:srgbClr val="FCDC41"/>
              </a:solidFill>
              <a:effectLst/>
              <a:uLnTx/>
              <a:uFillTx/>
              <a:latin typeface="Arial"/>
              <a:ea typeface="+mn-ea"/>
              <a:cs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 </a:t>
            </a:r>
            <a:r>
              <a:rPr lang="en-US" dirty="0" err="1" smtClean="0"/>
              <a:t>QnA</a:t>
            </a:r>
            <a:r>
              <a:rPr lang="en-US" dirty="0" smtClean="0"/>
              <a:t>?</a:t>
            </a:r>
            <a:endParaRPr lang="en-US" dirty="0"/>
          </a:p>
        </p:txBody>
      </p:sp>
      <p:sp>
        <p:nvSpPr>
          <p:cNvPr id="3" name="Content Placeholder 2"/>
          <p:cNvSpPr>
            <a:spLocks noGrp="1"/>
          </p:cNvSpPr>
          <p:nvPr>
            <p:ph idx="1"/>
          </p:nvPr>
        </p:nvSpPr>
        <p:spPr/>
        <p:txBody>
          <a:bodyPr/>
          <a:lstStyle/>
          <a:p>
            <a:r>
              <a:rPr lang="en-US" dirty="0" smtClean="0"/>
              <a:t>Mike Gosnell</a:t>
            </a:r>
          </a:p>
          <a:p>
            <a:pPr lvl="1"/>
            <a:r>
              <a:rPr lang="en-US" dirty="0" smtClean="0">
                <a:hlinkClick r:id="rId2"/>
              </a:rPr>
              <a:t>gosnmic@yahoo.com</a:t>
            </a:r>
            <a:endParaRPr lang="en-US" dirty="0" smtClean="0"/>
          </a:p>
          <a:p>
            <a:pPr lvl="1"/>
            <a:r>
              <a:rPr lang="en-US" dirty="0" smtClean="0"/>
              <a:t>WeChat (group and/or individual as needed) </a:t>
            </a:r>
          </a:p>
          <a:p>
            <a:r>
              <a:rPr lang="en-US" dirty="0" smtClean="0"/>
              <a:t>Assistant</a:t>
            </a:r>
            <a:endParaRPr lang="en-US" dirty="0" smtClean="0"/>
          </a:p>
          <a:p>
            <a:pPr lvl="1"/>
            <a:r>
              <a:rPr lang="en-US" dirty="0" smtClean="0"/>
              <a:t>Dr. Kai</a:t>
            </a:r>
          </a:p>
          <a:p>
            <a:pPr lvl="1"/>
            <a:r>
              <a:rPr lang="en-US" dirty="0" smtClean="0"/>
              <a:t>(Materials </a:t>
            </a:r>
            <a:r>
              <a:rPr lang="en-US" dirty="0" smtClean="0"/>
              <a:t>in </a:t>
            </a:r>
            <a:r>
              <a:rPr lang="en-US" dirty="0" smtClean="0"/>
              <a:t>Blackboard?)</a:t>
            </a:r>
            <a:endParaRPr lang="en-US" dirty="0"/>
          </a:p>
        </p:txBody>
      </p:sp>
    </p:spTree>
    <p:extLst>
      <p:ext uri="{BB962C8B-B14F-4D97-AF65-F5344CB8AC3E}">
        <p14:creationId xmlns:p14="http://schemas.microsoft.com/office/powerpoint/2010/main" val="286382142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b="1" dirty="0" smtClean="0">
                <a:ln w="1905"/>
                <a:solidFill>
                  <a:schemeClr val="accent1">
                    <a:lumMod val="75000"/>
                  </a:schemeClr>
                </a:solidFill>
                <a:effectLst>
                  <a:innerShdw blurRad="69850" dist="43180" dir="5400000">
                    <a:srgbClr val="000000">
                      <a:alpha val="65000"/>
                    </a:srgbClr>
                  </a:innerShdw>
                </a:effectLst>
              </a:rPr>
              <a:t>Modular </a:t>
            </a:r>
            <a:br>
              <a:rPr lang="en-NZ" b="1" dirty="0" smtClean="0">
                <a:ln w="1905"/>
                <a:solidFill>
                  <a:schemeClr val="accent1">
                    <a:lumMod val="75000"/>
                  </a:schemeClr>
                </a:solidFill>
                <a:effectLst>
                  <a:innerShdw blurRad="69850" dist="43180" dir="5400000">
                    <a:srgbClr val="000000">
                      <a:alpha val="65000"/>
                    </a:srgbClr>
                  </a:innerShdw>
                </a:effectLst>
              </a:rPr>
            </a:br>
            <a:r>
              <a:rPr lang="en-NZ" b="1" dirty="0" smtClean="0">
                <a:ln w="1905"/>
                <a:solidFill>
                  <a:schemeClr val="accent1">
                    <a:lumMod val="75000"/>
                  </a:schemeClr>
                </a:solidFill>
                <a:effectLst>
                  <a:innerShdw blurRad="69850" dist="43180" dir="5400000">
                    <a:srgbClr val="000000">
                      <a:alpha val="65000"/>
                    </a:srgbClr>
                  </a:innerShdw>
                </a:effectLst>
              </a:rPr>
              <a:t>Monolithic Kernel</a:t>
            </a:r>
            <a:endParaRPr lang="en-NZ" b="1" dirty="0">
              <a:ln w="1905"/>
              <a:solidFill>
                <a:schemeClr val="accent1">
                  <a:lumMod val="75000"/>
                </a:schemeClr>
              </a:solidFill>
              <a:effectLst>
                <a:innerShdw blurRad="69850" dist="43180" dir="5400000">
                  <a:srgbClr val="000000">
                    <a:alpha val="65000"/>
                  </a:srgbClr>
                </a:innerShdw>
              </a:effectLst>
            </a:endParaRPr>
          </a:p>
        </p:txBody>
      </p:sp>
      <p:sp>
        <p:nvSpPr>
          <p:cNvPr id="4" name="Text Placeholder 3"/>
          <p:cNvSpPr>
            <a:spLocks noGrp="1"/>
          </p:cNvSpPr>
          <p:nvPr>
            <p:ph type="body" idx="1"/>
          </p:nvPr>
        </p:nvSpPr>
        <p:spPr>
          <a:xfrm>
            <a:off x="533400" y="2582379"/>
            <a:ext cx="3657600" cy="3354659"/>
          </a:xfrm>
        </p:spPr>
        <p:txBody>
          <a:bodyPr/>
          <a:lstStyle/>
          <a:p>
            <a:pPr marL="282575" indent="-282575" algn="l">
              <a:lnSpc>
                <a:spcPts val="1800"/>
              </a:lnSpc>
              <a:spcBef>
                <a:spcPts val="1800"/>
              </a:spcBef>
              <a:buFont typeface="Wingdings" pitchFamily="2" charset="2"/>
              <a:buChar char="n"/>
            </a:pPr>
            <a:r>
              <a:rPr lang="en-US" sz="1800" b="0" dirty="0" smtClean="0">
                <a:solidFill>
                  <a:schemeClr val="tx1">
                    <a:lumMod val="85000"/>
                    <a:lumOff val="15000"/>
                  </a:schemeClr>
                </a:solidFill>
              </a:rPr>
              <a:t>Includes virtually all of the OS  functionality in one large block of code that runs as a single process with a single address space</a:t>
            </a:r>
          </a:p>
          <a:p>
            <a:pPr marL="282575" indent="-282575" algn="l">
              <a:lnSpc>
                <a:spcPts val="1800"/>
              </a:lnSpc>
              <a:spcBef>
                <a:spcPts val="1800"/>
              </a:spcBef>
              <a:buFont typeface="Wingdings" pitchFamily="2" charset="2"/>
              <a:buChar char="n"/>
            </a:pPr>
            <a:r>
              <a:rPr lang="en-US" sz="1800" b="0" dirty="0" smtClean="0">
                <a:solidFill>
                  <a:schemeClr val="tx1">
                    <a:lumMod val="85000"/>
                    <a:lumOff val="15000"/>
                  </a:schemeClr>
                </a:solidFill>
              </a:rPr>
              <a:t>All the functional components of the kernel have access to all of its internal data structures and routines</a:t>
            </a:r>
          </a:p>
          <a:p>
            <a:pPr marL="282575" indent="-282575" algn="l">
              <a:lnSpc>
                <a:spcPts val="1800"/>
              </a:lnSpc>
              <a:spcBef>
                <a:spcPts val="1800"/>
              </a:spcBef>
              <a:buFont typeface="Wingdings" pitchFamily="2" charset="2"/>
              <a:buChar char="n"/>
            </a:pPr>
            <a:r>
              <a:rPr lang="en-US" sz="1800" b="0" dirty="0" smtClean="0">
                <a:solidFill>
                  <a:schemeClr val="tx1">
                    <a:lumMod val="85000"/>
                    <a:lumOff val="15000"/>
                  </a:schemeClr>
                </a:solidFill>
              </a:rPr>
              <a:t>Linux is structured as a collection of modules</a:t>
            </a:r>
          </a:p>
        </p:txBody>
      </p:sp>
      <p:sp>
        <p:nvSpPr>
          <p:cNvPr id="5" name="Text Placeholder 4"/>
          <p:cNvSpPr>
            <a:spLocks noGrp="1"/>
          </p:cNvSpPr>
          <p:nvPr>
            <p:ph type="body" sz="quarter" idx="3"/>
          </p:nvPr>
        </p:nvSpPr>
        <p:spPr>
          <a:xfrm>
            <a:off x="5140712" y="1942617"/>
            <a:ext cx="3546088" cy="639762"/>
          </a:xfrm>
        </p:spPr>
        <p:txBody>
          <a:bodyPr/>
          <a:lstStyle/>
          <a:p>
            <a:r>
              <a:rPr lang="en-US" dirty="0" smtClean="0"/>
              <a:t>Loadable Modules</a:t>
            </a:r>
            <a:endParaRPr lang="en-US" dirty="0"/>
          </a:p>
        </p:txBody>
      </p:sp>
      <p:sp>
        <p:nvSpPr>
          <p:cNvPr id="6" name="Content Placeholder 5"/>
          <p:cNvSpPr>
            <a:spLocks noGrp="1"/>
          </p:cNvSpPr>
          <p:nvPr>
            <p:ph sz="quarter" idx="4"/>
          </p:nvPr>
        </p:nvSpPr>
        <p:spPr>
          <a:xfrm>
            <a:off x="4828032" y="2797174"/>
            <a:ext cx="3657600" cy="3756025"/>
          </a:xfrm>
        </p:spPr>
        <p:txBody>
          <a:bodyPr>
            <a:normAutofit fontScale="85000" lnSpcReduction="20000"/>
          </a:bodyPr>
          <a:lstStyle/>
          <a:p>
            <a:r>
              <a:rPr lang="en-US" dirty="0" smtClean="0"/>
              <a:t>Relatively independent blocks</a:t>
            </a:r>
          </a:p>
          <a:p>
            <a:r>
              <a:rPr lang="en-US" dirty="0" smtClean="0"/>
              <a:t>A module is an object file whose code can be linked to and unlinked from the kernel at runtime</a:t>
            </a:r>
          </a:p>
          <a:p>
            <a:r>
              <a:rPr lang="en-US" dirty="0" smtClean="0"/>
              <a:t>A module is executed in kernel mode on behalf of the current process</a:t>
            </a:r>
          </a:p>
          <a:p>
            <a:r>
              <a:rPr lang="en-US" dirty="0" smtClean="0"/>
              <a:t>Have two important characteristics:</a:t>
            </a:r>
          </a:p>
          <a:p>
            <a:pPr lvl="2"/>
            <a:r>
              <a:rPr lang="en-US" dirty="0" smtClean="0"/>
              <a:t>dynamic linking</a:t>
            </a:r>
          </a:p>
          <a:p>
            <a:pPr lvl="2"/>
            <a:r>
              <a:rPr lang="en-US" dirty="0" smtClean="0"/>
              <a:t>stackable modules</a:t>
            </a:r>
            <a:endParaRPr lang="en-US" dirty="0"/>
          </a:p>
        </p:txBody>
      </p:sp>
    </p:spTree>
    <p:extLst>
      <p:ext uri="{BB962C8B-B14F-4D97-AF65-F5344CB8AC3E}">
        <p14:creationId xmlns:p14="http://schemas.microsoft.com/office/powerpoint/2010/main" val="1412719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8.pdf"/>
          <p:cNvPicPr>
            <a:picLocks noChangeAspect="1"/>
          </p:cNvPicPr>
          <p:nvPr/>
        </p:nvPicPr>
        <p:blipFill>
          <a:blip r:embed="rId3"/>
          <a:stretch>
            <a:fillRect/>
          </a:stretch>
        </p:blipFill>
        <p:spPr>
          <a:xfrm>
            <a:off x="268941" y="0"/>
            <a:ext cx="8875059" cy="6858000"/>
          </a:xfrm>
          <a:prstGeom prst="rect">
            <a:avLst/>
          </a:prstGeom>
        </p:spPr>
      </p:pic>
    </p:spTree>
    <p:extLst>
      <p:ext uri="{BB962C8B-B14F-4D97-AF65-F5344CB8AC3E}">
        <p14:creationId xmlns:p14="http://schemas.microsoft.com/office/powerpoint/2010/main" val="490555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19.pdf"/>
          <p:cNvPicPr>
            <a:picLocks noChangeAspect="1"/>
          </p:cNvPicPr>
          <p:nvPr/>
        </p:nvPicPr>
        <p:blipFill>
          <a:blip r:embed="rId3"/>
          <a:stretch>
            <a:fillRect/>
          </a:stretch>
        </p:blipFill>
        <p:spPr>
          <a:xfrm>
            <a:off x="134470" y="0"/>
            <a:ext cx="8875059" cy="6858000"/>
          </a:xfrm>
          <a:prstGeom prst="rect">
            <a:avLst/>
          </a:prstGeom>
        </p:spPr>
      </p:pic>
    </p:spTree>
    <p:extLst>
      <p:ext uri="{BB962C8B-B14F-4D97-AF65-F5344CB8AC3E}">
        <p14:creationId xmlns:p14="http://schemas.microsoft.com/office/powerpoint/2010/main" val="548564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36028" y="2508249"/>
            <a:ext cx="8150772" cy="2462213"/>
          </a:xfrm>
          <a:prstGeom prst="rect">
            <a:avLst/>
          </a:prstGeom>
        </p:spPr>
      </p:pic>
      <p:sp>
        <p:nvSpPr>
          <p:cNvPr id="8" name="TextBox 7"/>
          <p:cNvSpPr txBox="1"/>
          <p:nvPr/>
        </p:nvSpPr>
        <p:spPr>
          <a:xfrm>
            <a:off x="2895600" y="5486400"/>
            <a:ext cx="3300904" cy="369332"/>
          </a:xfrm>
          <a:prstGeom prst="rect">
            <a:avLst/>
          </a:prstGeom>
          <a:noFill/>
        </p:spPr>
        <p:txBody>
          <a:bodyPr wrap="none" rtlCol="0">
            <a:spAutoFit/>
          </a:bodyPr>
          <a:lstStyle/>
          <a:p>
            <a:r>
              <a:rPr lang="en-US" b="1" dirty="0" smtClean="0">
                <a:latin typeface="+mn-lt"/>
              </a:rPr>
              <a:t>Table 2.6   Some Linux Signals</a:t>
            </a:r>
            <a:r>
              <a:rPr lang="en-US" dirty="0" smtClean="0">
                <a:latin typeface="+mn-lt"/>
              </a:rPr>
              <a:t> </a:t>
            </a:r>
            <a:endParaRPr lang="en-US" dirty="0">
              <a:latin typeface="+mn-lt"/>
            </a:endParaRPr>
          </a:p>
        </p:txBody>
      </p:sp>
      <p:sp>
        <p:nvSpPr>
          <p:cNvPr id="9" name="Title 8"/>
          <p:cNvSpPr>
            <a:spLocks noGrp="1"/>
          </p:cNvSpPr>
          <p:nvPr>
            <p:ph type="title"/>
          </p:nvPr>
        </p:nvSpPr>
        <p:spPr>
          <a:xfrm>
            <a:off x="658813" y="456253"/>
            <a:ext cx="7824788" cy="1143947"/>
          </a:xfrm>
        </p:spPr>
        <p:txBody>
          <a:bodyPr/>
          <a:lstStyle/>
          <a:p>
            <a:pPr algn="l"/>
            <a:r>
              <a:rPr lang="en-US" sz="4800" b="1" dirty="0" smtClean="0">
                <a:solidFill>
                  <a:schemeClr val="accent1">
                    <a:lumMod val="50000"/>
                  </a:schemeClr>
                </a:solidFill>
              </a:rPr>
              <a:t>Linux Signals</a:t>
            </a:r>
          </a:p>
        </p:txBody>
      </p:sp>
    </p:spTree>
    <p:extLst>
      <p:ext uri="{BB962C8B-B14F-4D97-AF65-F5344CB8AC3E}">
        <p14:creationId xmlns:p14="http://schemas.microsoft.com/office/powerpoint/2010/main" val="1098792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1</a:t>
            </a:r>
            <a:endParaRPr lang="en-US" dirty="0"/>
          </a:p>
        </p:txBody>
      </p:sp>
      <p:sp>
        <p:nvSpPr>
          <p:cNvPr id="3" name="Content Placeholder 2"/>
          <p:cNvSpPr>
            <a:spLocks noGrp="1"/>
          </p:cNvSpPr>
          <p:nvPr>
            <p:ph idx="1"/>
          </p:nvPr>
        </p:nvSpPr>
        <p:spPr/>
        <p:txBody>
          <a:bodyPr/>
          <a:lstStyle/>
          <a:p>
            <a:r>
              <a:rPr lang="en-US" dirty="0" smtClean="0"/>
              <a:t>OS - Interface to hardware</a:t>
            </a:r>
          </a:p>
          <a:p>
            <a:r>
              <a:rPr lang="en-US" dirty="0" smtClean="0"/>
              <a:t>Keep in mind the breadth of systems</a:t>
            </a:r>
          </a:p>
          <a:p>
            <a:pPr lvl="1"/>
            <a:r>
              <a:rPr lang="en-US" dirty="0" smtClean="0"/>
              <a:t>Mainframe</a:t>
            </a:r>
          </a:p>
          <a:p>
            <a:pPr lvl="1"/>
            <a:r>
              <a:rPr lang="en-US" dirty="0" smtClean="0"/>
              <a:t>Personal Computer</a:t>
            </a:r>
          </a:p>
          <a:p>
            <a:pPr lvl="1"/>
            <a:r>
              <a:rPr lang="en-US" dirty="0" smtClean="0"/>
              <a:t>Mobile Platforms</a:t>
            </a:r>
          </a:p>
          <a:p>
            <a:pPr lvl="1"/>
            <a:r>
              <a:rPr lang="en-US" dirty="0" smtClean="0"/>
              <a:t>…</a:t>
            </a:r>
            <a:endParaRPr lang="en-US" dirty="0"/>
          </a:p>
        </p:txBody>
      </p:sp>
    </p:spTree>
    <p:extLst>
      <p:ext uri="{BB962C8B-B14F-4D97-AF65-F5344CB8AC3E}">
        <p14:creationId xmlns:p14="http://schemas.microsoft.com/office/powerpoint/2010/main" val="6840800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58813" y="456253"/>
            <a:ext cx="7824788" cy="991548"/>
          </a:xfrm>
        </p:spPr>
        <p:txBody>
          <a:bodyPr/>
          <a:lstStyle/>
          <a:p>
            <a:pPr algn="ctr"/>
            <a:r>
              <a:rPr lang="en-US" dirty="0" smtClean="0">
                <a:solidFill>
                  <a:schemeClr val="accent1">
                    <a:lumMod val="75000"/>
                  </a:schemeClr>
                </a:solidFill>
              </a:rPr>
              <a:t>Operating System</a:t>
            </a:r>
          </a:p>
        </p:txBody>
      </p:sp>
      <p:sp>
        <p:nvSpPr>
          <p:cNvPr id="4" name="Content Placeholder 3"/>
          <p:cNvSpPr>
            <a:spLocks noGrp="1"/>
          </p:cNvSpPr>
          <p:nvPr>
            <p:ph sz="half" idx="4294967295"/>
          </p:nvPr>
        </p:nvSpPr>
        <p:spPr>
          <a:xfrm>
            <a:off x="381000" y="2209800"/>
            <a:ext cx="8458200" cy="4343400"/>
          </a:xfrm>
        </p:spPr>
        <p:txBody>
          <a:bodyPr>
            <a:normAutofit/>
          </a:bodyPr>
          <a:lstStyle/>
          <a:p>
            <a:r>
              <a:rPr lang="en-US" sz="3000" dirty="0" smtClean="0"/>
              <a:t>Exploits the hardware resources of one or more processors</a:t>
            </a:r>
          </a:p>
          <a:p>
            <a:r>
              <a:rPr lang="en-US" sz="3000" dirty="0" smtClean="0"/>
              <a:t>Provides a set of services to system users</a:t>
            </a:r>
          </a:p>
          <a:p>
            <a:r>
              <a:rPr lang="en-US" sz="3000" dirty="0" smtClean="0"/>
              <a:t>Manages secondary memory and I/O devices</a:t>
            </a:r>
          </a:p>
          <a:p>
            <a:endParaRPr lang="en-US" dirty="0" smtClean="0"/>
          </a:p>
        </p:txBody>
      </p:sp>
      <p:pic>
        <p:nvPicPr>
          <p:cNvPr id="10" name="Picture 9"/>
          <p:cNvPicPr>
            <a:picLocks noChangeAspect="1"/>
          </p:cNvPicPr>
          <p:nvPr/>
        </p:nvPicPr>
        <p:blipFill>
          <a:blip r:embed="rId3"/>
          <a:stretch>
            <a:fillRect/>
          </a:stretch>
        </p:blipFill>
        <p:spPr>
          <a:xfrm>
            <a:off x="3200400" y="4648200"/>
            <a:ext cx="2667000" cy="1965158"/>
          </a:xfrm>
          <a:prstGeom prst="rect">
            <a:avLst/>
          </a:prstGeom>
        </p:spPr>
      </p:pic>
    </p:spTree>
    <p:extLst>
      <p:ext uri="{BB962C8B-B14F-4D97-AF65-F5344CB8AC3E}">
        <p14:creationId xmlns:p14="http://schemas.microsoft.com/office/powerpoint/2010/main" val="322235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28600"/>
            <a:ext cx="6213764" cy="8041342"/>
          </a:xfrm>
          <a:prstGeom prst="rect">
            <a:avLst/>
          </a:prstGeom>
        </p:spPr>
      </p:pic>
    </p:spTree>
    <p:extLst>
      <p:ext uri="{BB962C8B-B14F-4D97-AF65-F5344CB8AC3E}">
        <p14:creationId xmlns:p14="http://schemas.microsoft.com/office/powerpoint/2010/main" val="2885912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Diversity of Hardware</a:t>
            </a:r>
            <a:endParaRPr lang="en-US" dirty="0"/>
          </a:p>
        </p:txBody>
      </p:sp>
      <p:sp>
        <p:nvSpPr>
          <p:cNvPr id="3" name="Content Placeholder 2"/>
          <p:cNvSpPr>
            <a:spLocks noGrp="1"/>
          </p:cNvSpPr>
          <p:nvPr>
            <p:ph idx="1"/>
          </p:nvPr>
        </p:nvSpPr>
        <p:spPr>
          <a:xfrm>
            <a:off x="457200" y="1847892"/>
            <a:ext cx="8229600" cy="4655650"/>
          </a:xfrm>
        </p:spPr>
        <p:txBody>
          <a:bodyPr/>
          <a:lstStyle/>
          <a:p>
            <a:r>
              <a:rPr lang="en-US" dirty="0" smtClean="0"/>
              <a:t>Microprocessor</a:t>
            </a:r>
          </a:p>
          <a:p>
            <a:pPr lvl="1"/>
            <a:r>
              <a:rPr lang="en-US" dirty="0" smtClean="0"/>
              <a:t>Personal computers, single chip, multi-cores</a:t>
            </a:r>
          </a:p>
          <a:p>
            <a:r>
              <a:rPr lang="en-US" dirty="0" smtClean="0"/>
              <a:t>Graphical Processing Units</a:t>
            </a:r>
          </a:p>
          <a:p>
            <a:pPr lvl="1"/>
            <a:r>
              <a:rPr lang="en-US" dirty="0" smtClean="0"/>
              <a:t>SIMD processing, GPGPU</a:t>
            </a:r>
          </a:p>
          <a:p>
            <a:r>
              <a:rPr lang="en-US" dirty="0" smtClean="0"/>
              <a:t>Digital Signal Processors</a:t>
            </a:r>
          </a:p>
          <a:p>
            <a:pPr lvl="1"/>
            <a:r>
              <a:rPr lang="en-US" dirty="0" smtClean="0"/>
              <a:t>Streaming signals, embedded, encryption</a:t>
            </a:r>
          </a:p>
          <a:p>
            <a:r>
              <a:rPr lang="en-US" dirty="0" smtClean="0"/>
              <a:t>System on a Chip (</a:t>
            </a:r>
            <a:r>
              <a:rPr lang="en-US" dirty="0" err="1" smtClean="0"/>
              <a:t>SoC</a:t>
            </a:r>
            <a:r>
              <a:rPr lang="en-US" dirty="0" smtClean="0"/>
              <a:t>)</a:t>
            </a:r>
            <a:endParaRPr lang="en-US" dirty="0"/>
          </a:p>
        </p:txBody>
      </p:sp>
    </p:spTree>
    <p:extLst>
      <p:ext uri="{BB962C8B-B14F-4D97-AF65-F5344CB8AC3E}">
        <p14:creationId xmlns:p14="http://schemas.microsoft.com/office/powerpoint/2010/main" val="9317342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Raspberry Pi</a:t>
            </a:r>
            <a:endParaRPr lang="en-US" dirty="0"/>
          </a:p>
        </p:txBody>
      </p:sp>
      <p:sp>
        <p:nvSpPr>
          <p:cNvPr id="3" name="Content Placeholder 2"/>
          <p:cNvSpPr>
            <a:spLocks noGrp="1"/>
          </p:cNvSpPr>
          <p:nvPr>
            <p:ph idx="1"/>
          </p:nvPr>
        </p:nvSpPr>
        <p:spPr>
          <a:xfrm>
            <a:off x="457200" y="1859623"/>
            <a:ext cx="3954230" cy="4650310"/>
          </a:xfrm>
        </p:spPr>
        <p:txBody>
          <a:bodyPr>
            <a:normAutofit fontScale="77500" lnSpcReduction="20000"/>
          </a:bodyPr>
          <a:lstStyle/>
          <a:p>
            <a:r>
              <a:rPr lang="en-US" dirty="0"/>
              <a:t>A System on a Chip (</a:t>
            </a:r>
            <a:r>
              <a:rPr lang="en-US" dirty="0" err="1"/>
              <a:t>SoC</a:t>
            </a:r>
            <a:r>
              <a:rPr lang="en-US" dirty="0"/>
              <a:t>) is a method of placing all necessary electronics for running a computer on a single chip. Instead of having an individual chip for the CPU, GPU, USB controller, RAM, Northbridge, Southbridge, etc., everything is compressed down into one tidy package.</a:t>
            </a:r>
          </a:p>
        </p:txBody>
      </p:sp>
      <p:pic>
        <p:nvPicPr>
          <p:cNvPr id="1028" name="Picture 4" descr="https://blog.adafruit.com/wp-content/uploads/2012/11/PiBow.png"/>
          <p:cNvPicPr>
            <a:picLocks noChangeAspect="1" noChangeArrowheads="1"/>
          </p:cNvPicPr>
          <p:nvPr/>
        </p:nvPicPr>
        <p:blipFill rotWithShape="1">
          <a:blip r:embed="rId2">
            <a:extLst>
              <a:ext uri="{28A0092B-C50C-407E-A947-70E740481C1C}">
                <a14:useLocalDpi xmlns:a14="http://schemas.microsoft.com/office/drawing/2010/main" val="0"/>
              </a:ext>
            </a:extLst>
          </a:blip>
          <a:srcRect l="9381" t="6611" r="11318" b="4831"/>
          <a:stretch/>
        </p:blipFill>
        <p:spPr bwMode="auto">
          <a:xfrm rot="2169112">
            <a:off x="4514825" y="3479060"/>
            <a:ext cx="3328827" cy="28562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raspberrypi.org/wp-content/uploads/2015/01/Pi2ModB1GB_-comp.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430" y="1448228"/>
            <a:ext cx="4275370" cy="242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994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Components</a:t>
            </a:r>
            <a:endParaRPr lang="en-US" dirty="0"/>
          </a:p>
        </p:txBody>
      </p:sp>
      <p:sp>
        <p:nvSpPr>
          <p:cNvPr id="3" name="Content Placeholder 2"/>
          <p:cNvSpPr>
            <a:spLocks noGrp="1"/>
          </p:cNvSpPr>
          <p:nvPr>
            <p:ph idx="1"/>
          </p:nvPr>
        </p:nvSpPr>
        <p:spPr>
          <a:xfrm>
            <a:off x="457200" y="1847891"/>
            <a:ext cx="8229600" cy="4588077"/>
          </a:xfrm>
        </p:spPr>
        <p:txBody>
          <a:bodyPr>
            <a:normAutofit lnSpcReduction="10000"/>
          </a:bodyPr>
          <a:lstStyle/>
          <a:p>
            <a:r>
              <a:rPr lang="en-US" dirty="0" smtClean="0"/>
              <a:t>CPU (Central Processing Unit)</a:t>
            </a:r>
          </a:p>
          <a:p>
            <a:pPr lvl="1"/>
            <a:r>
              <a:rPr lang="en-US" dirty="0" smtClean="0"/>
              <a:t>Controls System Operation</a:t>
            </a:r>
          </a:p>
          <a:p>
            <a:r>
              <a:rPr lang="en-US" dirty="0" smtClean="0"/>
              <a:t>Main Memory (Real/Primary)</a:t>
            </a:r>
          </a:p>
          <a:p>
            <a:pPr lvl="1"/>
            <a:r>
              <a:rPr lang="en-US" dirty="0" smtClean="0"/>
              <a:t>Volatile (typically)</a:t>
            </a:r>
          </a:p>
          <a:p>
            <a:r>
              <a:rPr lang="en-US" sz="2800" dirty="0" smtClean="0">
                <a:solidFill>
                  <a:schemeClr val="bg1">
                    <a:lumMod val="50000"/>
                  </a:schemeClr>
                </a:solidFill>
              </a:rPr>
              <a:t>(Secondary Memory – non-volatile)</a:t>
            </a:r>
          </a:p>
          <a:p>
            <a:r>
              <a:rPr lang="en-US" dirty="0" smtClean="0"/>
              <a:t>I/O Modules</a:t>
            </a:r>
          </a:p>
          <a:p>
            <a:pPr lvl="1"/>
            <a:r>
              <a:rPr lang="en-US" dirty="0" smtClean="0"/>
              <a:t>External Communication</a:t>
            </a:r>
          </a:p>
          <a:p>
            <a:r>
              <a:rPr lang="en-US" dirty="0" smtClean="0"/>
              <a:t>System Bus</a:t>
            </a:r>
          </a:p>
          <a:p>
            <a:pPr lvl="1"/>
            <a:r>
              <a:rPr lang="en-US" dirty="0" smtClean="0"/>
              <a:t>Internal Communication</a:t>
            </a:r>
            <a:endParaRPr lang="en-US" dirty="0"/>
          </a:p>
        </p:txBody>
      </p:sp>
    </p:spTree>
    <p:extLst>
      <p:ext uri="{BB962C8B-B14F-4D97-AF65-F5344CB8AC3E}">
        <p14:creationId xmlns:p14="http://schemas.microsoft.com/office/powerpoint/2010/main" val="5565505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58813" y="456253"/>
            <a:ext cx="7824788" cy="991547"/>
          </a:xfrm>
        </p:spPr>
        <p:txBody>
          <a:bodyPr/>
          <a:lstStyle/>
          <a:p>
            <a:pPr algn="ctr"/>
            <a:r>
              <a:rPr lang="en-US" dirty="0" smtClean="0">
                <a:solidFill>
                  <a:schemeClr val="accent1">
                    <a:lumMod val="75000"/>
                  </a:schemeClr>
                </a:solidFill>
              </a:rPr>
              <a:t>Instruction Execution</a:t>
            </a:r>
          </a:p>
        </p:txBody>
      </p:sp>
      <p:sp>
        <p:nvSpPr>
          <p:cNvPr id="17411" name="Content Placeholder 2"/>
          <p:cNvSpPr>
            <a:spLocks noGrp="1"/>
          </p:cNvSpPr>
          <p:nvPr>
            <p:ph sz="half" idx="4294967295"/>
          </p:nvPr>
        </p:nvSpPr>
        <p:spPr>
          <a:xfrm>
            <a:off x="685800" y="2209800"/>
            <a:ext cx="7848600" cy="1828800"/>
          </a:xfrm>
        </p:spPr>
        <p:txBody>
          <a:bodyPr>
            <a:normAutofit/>
          </a:bodyPr>
          <a:lstStyle/>
          <a:p>
            <a:r>
              <a:rPr lang="en-US" sz="3200" dirty="0" smtClean="0"/>
              <a:t>A program consists of a set of instructions stored in memory</a:t>
            </a:r>
          </a:p>
        </p:txBody>
      </p:sp>
      <p:graphicFrame>
        <p:nvGraphicFramePr>
          <p:cNvPr id="4" name="Diagram 3"/>
          <p:cNvGraphicFramePr/>
          <p:nvPr>
            <p:extLst/>
          </p:nvPr>
        </p:nvGraphicFramePr>
        <p:xfrm>
          <a:off x="914400" y="2895600"/>
          <a:ext cx="7467600" cy="360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2057400" y="5638800"/>
            <a:ext cx="3810000" cy="984885"/>
          </a:xfrm>
          <a:prstGeom prst="rect">
            <a:avLst/>
          </a:prstGeom>
          <a:noFill/>
        </p:spPr>
        <p:txBody>
          <a:bodyPr wrap="square" rtlCol="0">
            <a:spAutoFit/>
          </a:bodyPr>
          <a:lstStyle/>
          <a:p>
            <a:pPr lvl="0"/>
            <a:r>
              <a:rPr lang="en-US" sz="4000" dirty="0"/>
              <a:t>Two </a:t>
            </a:r>
            <a:r>
              <a:rPr lang="en-US" sz="4000" dirty="0" smtClean="0"/>
              <a:t>steps</a:t>
            </a:r>
            <a:endParaRPr lang="en-US" sz="4000" dirty="0"/>
          </a:p>
          <a:p>
            <a:endParaRPr lang="en-US" dirty="0"/>
          </a:p>
        </p:txBody>
      </p:sp>
    </p:spTree>
    <p:extLst>
      <p:ext uri="{BB962C8B-B14F-4D97-AF65-F5344CB8AC3E}">
        <p14:creationId xmlns:p14="http://schemas.microsoft.com/office/powerpoint/2010/main" val="1461873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rotWithShape="1">
          <a:blip r:embed="rId3">
            <a:extLst>
              <a:ext uri="{28A0092B-C50C-407E-A947-70E740481C1C}">
                <a14:useLocalDpi xmlns:a14="http://schemas.microsoft.com/office/drawing/2010/main" val="0"/>
              </a:ext>
            </a:extLst>
          </a:blip>
          <a:srcRect l="7979" t="26273" r="6822" b="25585"/>
          <a:stretch/>
        </p:blipFill>
        <p:spPr>
          <a:xfrm>
            <a:off x="339969" y="726830"/>
            <a:ext cx="8510954" cy="3716216"/>
          </a:xfrm>
          <a:prstGeom prst="rect">
            <a:avLst/>
          </a:prstGeom>
        </p:spPr>
      </p:pic>
      <p:pic>
        <p:nvPicPr>
          <p:cNvPr id="3" name="Picture 2" descr="f1.pdf"/>
          <p:cNvPicPr>
            <a:picLocks noChangeAspect="1"/>
          </p:cNvPicPr>
          <p:nvPr/>
        </p:nvPicPr>
        <p:blipFill rotWithShape="1">
          <a:blip r:embed="rId4">
            <a:extLst>
              <a:ext uri="{28A0092B-C50C-407E-A947-70E740481C1C}">
                <a14:useLocalDpi xmlns:a14="http://schemas.microsoft.com/office/drawing/2010/main" val="0"/>
              </a:ext>
            </a:extLst>
          </a:blip>
          <a:srcRect l="3963" t="13485" r="43212" b="52693"/>
          <a:stretch/>
        </p:blipFill>
        <p:spPr>
          <a:xfrm>
            <a:off x="93784" y="4138246"/>
            <a:ext cx="3282462" cy="2719754"/>
          </a:xfrm>
          <a:prstGeom prst="rect">
            <a:avLst/>
          </a:prstGeom>
        </p:spPr>
      </p:pic>
      <p:sp>
        <p:nvSpPr>
          <p:cNvPr id="4" name="TextBox 3"/>
          <p:cNvSpPr txBox="1"/>
          <p:nvPr/>
        </p:nvSpPr>
        <p:spPr>
          <a:xfrm>
            <a:off x="3681046" y="5104003"/>
            <a:ext cx="5462953" cy="923330"/>
          </a:xfrm>
          <a:prstGeom prst="rect">
            <a:avLst/>
          </a:prstGeom>
          <a:noFill/>
        </p:spPr>
        <p:txBody>
          <a:bodyPr wrap="square" rtlCol="0">
            <a:spAutoFit/>
          </a:bodyPr>
          <a:lstStyle/>
          <a:p>
            <a:r>
              <a:rPr lang="en-US" dirty="0" smtClean="0"/>
              <a:t>Program Counter (PC) contains next instruction address</a:t>
            </a:r>
          </a:p>
          <a:p>
            <a:endParaRPr lang="en-US" dirty="0"/>
          </a:p>
          <a:p>
            <a:r>
              <a:rPr lang="en-US" dirty="0" smtClean="0"/>
              <a:t>Instruction Register (IR) stores Fetched Instruction </a:t>
            </a:r>
            <a:endParaRPr lang="en-US" dirty="0"/>
          </a:p>
        </p:txBody>
      </p:sp>
    </p:spTree>
    <p:extLst>
      <p:ext uri="{BB962C8B-B14F-4D97-AF65-F5344CB8AC3E}">
        <p14:creationId xmlns:p14="http://schemas.microsoft.com/office/powerpoint/2010/main" val="982715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dirty="0" smtClean="0">
                <a:solidFill>
                  <a:schemeClr val="accent1">
                    <a:lumMod val="75000"/>
                  </a:schemeClr>
                </a:solidFill>
              </a:rPr>
              <a:t>Interrupts</a:t>
            </a:r>
          </a:p>
        </p:txBody>
      </p:sp>
      <p:sp>
        <p:nvSpPr>
          <p:cNvPr id="23555" name="Content Placeholder 2"/>
          <p:cNvSpPr>
            <a:spLocks noGrp="1"/>
          </p:cNvSpPr>
          <p:nvPr>
            <p:ph sz="half" idx="4294967295"/>
          </p:nvPr>
        </p:nvSpPr>
        <p:spPr>
          <a:xfrm>
            <a:off x="304800" y="2362200"/>
            <a:ext cx="8534400" cy="4191000"/>
          </a:xfrm>
        </p:spPr>
        <p:txBody>
          <a:bodyPr>
            <a:normAutofit/>
          </a:bodyPr>
          <a:lstStyle/>
          <a:p>
            <a:r>
              <a:rPr lang="en-US" sz="3200" dirty="0" smtClean="0"/>
              <a:t>Interrupt the normal sequencing of the processor</a:t>
            </a:r>
          </a:p>
          <a:p>
            <a:r>
              <a:rPr lang="en-US" sz="3200" dirty="0" smtClean="0"/>
              <a:t>Provided to improve processor utilization</a:t>
            </a:r>
          </a:p>
          <a:p>
            <a:pPr lvl="2"/>
            <a:r>
              <a:rPr lang="en-US" sz="2400" dirty="0" smtClean="0"/>
              <a:t>most I/O devices are slower than the processor</a:t>
            </a:r>
          </a:p>
          <a:p>
            <a:pPr lvl="2"/>
            <a:r>
              <a:rPr lang="en-US" sz="2400" dirty="0" smtClean="0"/>
              <a:t>processor must pause to wait for device</a:t>
            </a:r>
          </a:p>
          <a:p>
            <a:pPr lvl="2"/>
            <a:r>
              <a:rPr lang="en-US" sz="2400" dirty="0" smtClean="0"/>
              <a:t>wasteful use of the processor</a:t>
            </a:r>
          </a:p>
        </p:txBody>
      </p:sp>
      <p:pic>
        <p:nvPicPr>
          <p:cNvPr id="9" name="Picture 8"/>
          <p:cNvPicPr>
            <a:picLocks noChangeAspect="1"/>
          </p:cNvPicPr>
          <p:nvPr/>
        </p:nvPicPr>
        <p:blipFill>
          <a:blip r:embed="rId3"/>
          <a:stretch>
            <a:fillRect/>
          </a:stretch>
        </p:blipFill>
        <p:spPr>
          <a:xfrm>
            <a:off x="6413500" y="4686300"/>
            <a:ext cx="2730500" cy="2171700"/>
          </a:xfrm>
          <a:prstGeom prst="rect">
            <a:avLst/>
          </a:prstGeom>
        </p:spPr>
      </p:pic>
    </p:spTree>
    <p:extLst>
      <p:ext uri="{BB962C8B-B14F-4D97-AF65-F5344CB8AC3E}">
        <p14:creationId xmlns:p14="http://schemas.microsoft.com/office/powerpoint/2010/main" val="350482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Content Placeholder 2"/>
          <p:cNvSpPr>
            <a:spLocks noGrp="1"/>
          </p:cNvSpPr>
          <p:nvPr>
            <p:ph idx="1"/>
          </p:nvPr>
        </p:nvSpPr>
        <p:spPr/>
        <p:txBody>
          <a:bodyPr>
            <a:normAutofit/>
          </a:bodyPr>
          <a:lstStyle/>
          <a:p>
            <a:r>
              <a:rPr lang="en-US" dirty="0" smtClean="0"/>
              <a:t>Intro</a:t>
            </a:r>
          </a:p>
          <a:p>
            <a:pPr lvl="1"/>
            <a:r>
              <a:rPr lang="en-US" dirty="0" smtClean="0"/>
              <a:t>Mike – Missouri S&amp;T (Rolla, MO, USA)</a:t>
            </a:r>
          </a:p>
          <a:p>
            <a:r>
              <a:rPr lang="en-US" dirty="0" smtClean="0"/>
              <a:t>Content </a:t>
            </a:r>
            <a:r>
              <a:rPr lang="en-US" dirty="0" smtClean="0"/>
              <a:t>Overview</a:t>
            </a:r>
          </a:p>
          <a:p>
            <a:r>
              <a:rPr lang="en-US" dirty="0" smtClean="0"/>
              <a:t>Course Format Overview</a:t>
            </a:r>
          </a:p>
          <a:p>
            <a:r>
              <a:rPr lang="en-US" dirty="0" smtClean="0"/>
              <a:t>Tentative Timeline</a:t>
            </a:r>
          </a:p>
          <a:p>
            <a:r>
              <a:rPr lang="en-US" dirty="0" smtClean="0"/>
              <a:t>Chapters 1-2</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33400" y="914400"/>
            <a:ext cx="7924800" cy="5293757"/>
          </a:xfrm>
          <a:prstGeom prst="rect">
            <a:avLst/>
          </a:prstGeom>
        </p:spPr>
        <p:txBody>
          <a:bodyPr wrap="square">
            <a:spAutoFit/>
          </a:bodyPr>
          <a:lstStyle/>
          <a:p>
            <a:pPr algn="ctr"/>
            <a:r>
              <a:rPr lang="en-US" sz="3200" b="1" dirty="0">
                <a:solidFill>
                  <a:schemeClr val="accent1">
                    <a:lumMod val="75000"/>
                  </a:schemeClr>
                </a:solidFill>
                <a:latin typeface="+mn-lt"/>
              </a:rPr>
              <a:t>Table 1.1     Classes of </a:t>
            </a:r>
            <a:r>
              <a:rPr lang="en-US" sz="3200" b="1" dirty="0" smtClean="0">
                <a:solidFill>
                  <a:schemeClr val="accent1">
                    <a:lumMod val="75000"/>
                  </a:schemeClr>
                </a:solidFill>
                <a:latin typeface="+mn-lt"/>
              </a:rPr>
              <a:t>Interrupts</a:t>
            </a:r>
          </a:p>
          <a:p>
            <a:pPr algn="ctr"/>
            <a:endParaRPr lang="en-US" dirty="0">
              <a:latin typeface="+mn-lt"/>
            </a:endParaRPr>
          </a:p>
          <a:p>
            <a:r>
              <a:rPr lang="en-US" b="1" dirty="0">
                <a:latin typeface="+mn-lt"/>
              </a:rPr>
              <a:t> </a:t>
            </a:r>
            <a:endParaRPr lang="en-US" dirty="0">
              <a:latin typeface="+mn-lt"/>
            </a:endParaRPr>
          </a:p>
          <a:p>
            <a:r>
              <a:rPr lang="en-US" b="1" dirty="0">
                <a:latin typeface="+mn-lt"/>
              </a:rPr>
              <a:t>Program</a:t>
            </a:r>
            <a:r>
              <a:rPr lang="en-US" dirty="0" smtClean="0">
                <a:latin typeface="+mn-lt"/>
              </a:rPr>
              <a:t>		Generated </a:t>
            </a:r>
            <a:r>
              <a:rPr lang="en-US" dirty="0">
                <a:latin typeface="+mn-lt"/>
              </a:rPr>
              <a:t>by some condition that occurs as a result of an </a:t>
            </a:r>
            <a:r>
              <a:rPr lang="en-US" dirty="0" smtClean="0">
                <a:latin typeface="+mn-lt"/>
              </a:rPr>
              <a:t>					instruction </a:t>
            </a:r>
            <a:r>
              <a:rPr lang="en-US" dirty="0">
                <a:latin typeface="+mn-lt"/>
              </a:rPr>
              <a:t>execution, such as arithmetic overflow, division </a:t>
            </a:r>
            <a:r>
              <a:rPr lang="en-US" dirty="0" smtClean="0">
                <a:latin typeface="+mn-lt"/>
              </a:rPr>
              <a:t>		</a:t>
            </a:r>
          </a:p>
          <a:p>
            <a:r>
              <a:rPr lang="en-US" dirty="0"/>
              <a:t>	</a:t>
            </a:r>
            <a:r>
              <a:rPr lang="en-US" dirty="0" smtClean="0"/>
              <a:t>		</a:t>
            </a:r>
            <a:r>
              <a:rPr lang="en-US" dirty="0" smtClean="0">
                <a:latin typeface="+mn-lt"/>
              </a:rPr>
              <a:t>by </a:t>
            </a:r>
            <a:r>
              <a:rPr lang="en-US" dirty="0">
                <a:latin typeface="+mn-lt"/>
              </a:rPr>
              <a:t>zero, attempt to execute an illegal machine instruction, </a:t>
            </a:r>
            <a:r>
              <a:rPr lang="en-US" dirty="0" smtClean="0">
                <a:latin typeface="+mn-lt"/>
              </a:rPr>
              <a:t>		</a:t>
            </a:r>
          </a:p>
          <a:p>
            <a:r>
              <a:rPr lang="en-US" dirty="0"/>
              <a:t>	</a:t>
            </a:r>
            <a:r>
              <a:rPr lang="en-US" dirty="0" smtClean="0"/>
              <a:t>		</a:t>
            </a:r>
            <a:r>
              <a:rPr lang="en-US" dirty="0" smtClean="0">
                <a:latin typeface="+mn-lt"/>
              </a:rPr>
              <a:t>and </a:t>
            </a:r>
            <a:r>
              <a:rPr lang="en-US" dirty="0">
                <a:latin typeface="+mn-lt"/>
              </a:rPr>
              <a:t>reference outside a user's allowed memory space.</a:t>
            </a:r>
          </a:p>
          <a:p>
            <a:r>
              <a:rPr lang="en-US" dirty="0">
                <a:latin typeface="+mn-lt"/>
              </a:rPr>
              <a:t> </a:t>
            </a:r>
          </a:p>
          <a:p>
            <a:r>
              <a:rPr lang="en-US" b="1" dirty="0">
                <a:latin typeface="+mn-lt"/>
              </a:rPr>
              <a:t>Timer</a:t>
            </a:r>
            <a:r>
              <a:rPr lang="en-US" dirty="0">
                <a:latin typeface="+mn-lt"/>
              </a:rPr>
              <a:t>	</a:t>
            </a:r>
            <a:r>
              <a:rPr lang="en-US" dirty="0" smtClean="0">
                <a:latin typeface="+mn-lt"/>
              </a:rPr>
              <a:t>	Generated </a:t>
            </a:r>
            <a:r>
              <a:rPr lang="en-US" dirty="0">
                <a:latin typeface="+mn-lt"/>
              </a:rPr>
              <a:t>by a timer within the processor. This allows the </a:t>
            </a:r>
            <a:r>
              <a:rPr lang="en-US" dirty="0" smtClean="0">
                <a:latin typeface="+mn-lt"/>
              </a:rPr>
              <a:t>					operating </a:t>
            </a:r>
            <a:r>
              <a:rPr lang="en-US" dirty="0">
                <a:latin typeface="+mn-lt"/>
              </a:rPr>
              <a:t>system to perform certain functions on a regular </a:t>
            </a:r>
            <a:r>
              <a:rPr lang="en-US" dirty="0" smtClean="0">
                <a:latin typeface="+mn-lt"/>
              </a:rPr>
              <a:t>				basis</a:t>
            </a:r>
            <a:r>
              <a:rPr lang="en-US" dirty="0">
                <a:latin typeface="+mn-lt"/>
              </a:rPr>
              <a:t>.</a:t>
            </a:r>
          </a:p>
          <a:p>
            <a:r>
              <a:rPr lang="en-US" dirty="0">
                <a:latin typeface="+mn-lt"/>
              </a:rPr>
              <a:t> </a:t>
            </a:r>
          </a:p>
          <a:p>
            <a:r>
              <a:rPr lang="en-US" b="1" dirty="0">
                <a:latin typeface="+mn-lt"/>
              </a:rPr>
              <a:t>I/O</a:t>
            </a:r>
            <a:r>
              <a:rPr lang="en-US" dirty="0">
                <a:latin typeface="+mn-lt"/>
              </a:rPr>
              <a:t>	</a:t>
            </a:r>
            <a:r>
              <a:rPr lang="en-US" dirty="0" smtClean="0">
                <a:latin typeface="+mn-lt"/>
              </a:rPr>
              <a:t>		Generated </a:t>
            </a:r>
            <a:r>
              <a:rPr lang="en-US" dirty="0">
                <a:latin typeface="+mn-lt"/>
              </a:rPr>
              <a:t>by an I/O controller, to signal normal </a:t>
            </a:r>
            <a:r>
              <a:rPr lang="en-US" dirty="0" smtClean="0">
                <a:latin typeface="+mn-lt"/>
              </a:rPr>
              <a:t>							completion </a:t>
            </a:r>
            <a:r>
              <a:rPr lang="en-US" dirty="0">
                <a:latin typeface="+mn-lt"/>
              </a:rPr>
              <a:t>of an operation or to signal a variety of error </a:t>
            </a:r>
            <a:r>
              <a:rPr lang="en-US" dirty="0" smtClean="0">
                <a:latin typeface="+mn-lt"/>
              </a:rPr>
              <a:t>					conditions</a:t>
            </a:r>
            <a:r>
              <a:rPr lang="en-US" dirty="0">
                <a:latin typeface="+mn-lt"/>
              </a:rPr>
              <a:t>.</a:t>
            </a:r>
          </a:p>
          <a:p>
            <a:r>
              <a:rPr lang="en-US" dirty="0">
                <a:latin typeface="+mn-lt"/>
              </a:rPr>
              <a:t> </a:t>
            </a:r>
          </a:p>
          <a:p>
            <a:r>
              <a:rPr lang="en-US" b="1" dirty="0">
                <a:latin typeface="+mn-lt"/>
              </a:rPr>
              <a:t>Hardware </a:t>
            </a:r>
            <a:r>
              <a:rPr lang="en-US" b="1" dirty="0" smtClean="0">
                <a:latin typeface="+mn-lt"/>
              </a:rPr>
              <a:t>	</a:t>
            </a:r>
            <a:r>
              <a:rPr lang="en-US" dirty="0" smtClean="0">
                <a:latin typeface="+mn-lt"/>
              </a:rPr>
              <a:t>Generated </a:t>
            </a:r>
            <a:r>
              <a:rPr lang="en-US" dirty="0">
                <a:latin typeface="+mn-lt"/>
              </a:rPr>
              <a:t>by a failure, such as power failure or memory </a:t>
            </a:r>
            <a:endParaRPr lang="en-US" b="1" dirty="0" smtClean="0">
              <a:latin typeface="+mn-lt"/>
            </a:endParaRPr>
          </a:p>
          <a:p>
            <a:r>
              <a:rPr lang="en-US" b="1" dirty="0" smtClean="0">
                <a:latin typeface="+mn-lt"/>
              </a:rPr>
              <a:t>failure</a:t>
            </a:r>
            <a:r>
              <a:rPr lang="en-US" dirty="0">
                <a:latin typeface="+mn-lt"/>
              </a:rPr>
              <a:t>	</a:t>
            </a:r>
            <a:r>
              <a:rPr lang="en-US" dirty="0" smtClean="0">
                <a:latin typeface="+mn-lt"/>
              </a:rPr>
              <a:t>	parity </a:t>
            </a:r>
            <a:r>
              <a:rPr lang="en-US" dirty="0">
                <a:latin typeface="+mn-lt"/>
              </a:rPr>
              <a:t>error.</a:t>
            </a:r>
          </a:p>
        </p:txBody>
      </p:sp>
    </p:spTree>
    <p:extLst>
      <p:ext uri="{BB962C8B-B14F-4D97-AF65-F5344CB8AC3E}">
        <p14:creationId xmlns:p14="http://schemas.microsoft.com/office/powerpoint/2010/main" val="153854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609600" y="4191000"/>
            <a:ext cx="3657600" cy="1098332"/>
          </a:xfrm>
        </p:spPr>
        <p:txBody>
          <a:bodyPr>
            <a:normAutofit fontScale="90000"/>
          </a:bodyPr>
          <a:lstStyle/>
          <a:p>
            <a:pPr algn="ctr"/>
            <a:r>
              <a:rPr lang="en-US" dirty="0" smtClean="0"/>
              <a:t>Figure 1.5a</a:t>
            </a:r>
            <a:r>
              <a:rPr lang="en-US" sz="1400" dirty="0" smtClean="0"/>
              <a:t/>
            </a:r>
            <a:br>
              <a:rPr lang="en-US" sz="1400" dirty="0" smtClean="0"/>
            </a:br>
            <a:r>
              <a:rPr lang="en-US" dirty="0" smtClean="0"/>
              <a:t/>
            </a:r>
            <a:br>
              <a:rPr lang="en-US" dirty="0" smtClean="0"/>
            </a:br>
            <a:r>
              <a:rPr lang="en-US" dirty="0" smtClean="0"/>
              <a:t>Flow of Control </a:t>
            </a:r>
            <a:br>
              <a:rPr lang="en-US" dirty="0" smtClean="0"/>
            </a:br>
            <a:r>
              <a:rPr lang="en-US" dirty="0" smtClean="0"/>
              <a:t>Without Interrupts</a:t>
            </a:r>
          </a:p>
        </p:txBody>
      </p:sp>
      <p:pic>
        <p:nvPicPr>
          <p:cNvPr id="3" name="Picture 2" descr="f5.pdf"/>
          <p:cNvPicPr>
            <a:picLocks noChangeAspect="1"/>
          </p:cNvPicPr>
          <p:nvPr/>
        </p:nvPicPr>
        <p:blipFill>
          <a:blip r:embed="rId3">
            <a:extLst>
              <a:ext uri="{28A0092B-C50C-407E-A947-70E740481C1C}">
                <a14:useLocalDpi xmlns:a14="http://schemas.microsoft.com/office/drawing/2010/main" val="0"/>
              </a:ext>
            </a:extLst>
          </a:blip>
          <a:srcRect l="4706" t="20909" r="64706" b="33636"/>
          <a:stretch>
            <a:fillRect/>
          </a:stretch>
        </p:blipFill>
        <p:spPr>
          <a:xfrm>
            <a:off x="5029200" y="539258"/>
            <a:ext cx="3124200" cy="6008202"/>
          </a:xfrm>
          <a:prstGeom prst="rect">
            <a:avLst/>
          </a:prstGeom>
        </p:spPr>
      </p:pic>
      <p:sp>
        <p:nvSpPr>
          <p:cNvPr id="2" name="TextBox 1"/>
          <p:cNvSpPr txBox="1"/>
          <p:nvPr/>
        </p:nvSpPr>
        <p:spPr>
          <a:xfrm>
            <a:off x="3358662" y="1581108"/>
            <a:ext cx="1242646" cy="369332"/>
          </a:xfrm>
          <a:prstGeom prst="rect">
            <a:avLst/>
          </a:prstGeom>
          <a:noFill/>
        </p:spPr>
        <p:txBody>
          <a:bodyPr wrap="square" rtlCol="0">
            <a:spAutoFit/>
          </a:bodyPr>
          <a:lstStyle/>
          <a:p>
            <a:r>
              <a:rPr lang="en-US" dirty="0" smtClean="0"/>
              <a:t>DEAD TIME</a:t>
            </a:r>
            <a:endParaRPr lang="en-US" dirty="0"/>
          </a:p>
        </p:txBody>
      </p:sp>
      <p:sp>
        <p:nvSpPr>
          <p:cNvPr id="4" name="Right Arrow 3"/>
          <p:cNvSpPr/>
          <p:nvPr/>
        </p:nvSpPr>
        <p:spPr>
          <a:xfrm>
            <a:off x="4601308" y="1647790"/>
            <a:ext cx="2658208" cy="23596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2782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7.pdf"/>
          <p:cNvPicPr>
            <a:picLocks noChangeAspect="1"/>
          </p:cNvPicPr>
          <p:nvPr/>
        </p:nvPicPr>
        <p:blipFill>
          <a:blip r:embed="rId3"/>
          <a:srcRect l="8182" t="21176" r="6364" b="20000"/>
          <a:stretch>
            <a:fillRect/>
          </a:stretch>
        </p:blipFill>
        <p:spPr>
          <a:xfrm>
            <a:off x="304800" y="1371600"/>
            <a:ext cx="8636173" cy="4593812"/>
          </a:xfrm>
          <a:prstGeom prst="rect">
            <a:avLst/>
          </a:prstGeom>
        </p:spPr>
      </p:pic>
    </p:spTree>
    <p:extLst>
      <p:ext uri="{BB962C8B-B14F-4D97-AF65-F5344CB8AC3E}">
        <p14:creationId xmlns:p14="http://schemas.microsoft.com/office/powerpoint/2010/main" val="1456568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95800" y="6248400"/>
            <a:ext cx="3352800" cy="445532"/>
          </a:xfrm>
          <a:prstGeom prst="rect">
            <a:avLst/>
          </a:prstGeom>
          <a:noFill/>
        </p:spPr>
        <p:txBody>
          <a:bodyPr wrap="square" rtlCol="0">
            <a:spAutoFit/>
          </a:bodyPr>
          <a:lstStyle/>
          <a:p>
            <a:endParaRPr lang="en-US" dirty="0"/>
          </a:p>
        </p:txBody>
      </p:sp>
      <p:sp>
        <p:nvSpPr>
          <p:cNvPr id="6" name="Title 1"/>
          <p:cNvSpPr txBox="1">
            <a:spLocks/>
          </p:cNvSpPr>
          <p:nvPr/>
        </p:nvSpPr>
        <p:spPr>
          <a:xfrm>
            <a:off x="609600" y="685800"/>
            <a:ext cx="3657600" cy="1260231"/>
          </a:xfrm>
          <a:prstGeom prst="rect">
            <a:avLst/>
          </a:prstGeom>
          <a:effectLst/>
        </p:spPr>
        <p:txBody>
          <a:bodyPr vert="horz" lIns="91440" tIns="0" rIns="91440" bIns="0" rtlCol="0" anchor="b" anchorCtr="0">
            <a:noAutofit/>
          </a:bodyPr>
          <a:lstStyle/>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accent1"/>
                </a:solidFill>
                <a:effectLst/>
                <a:uLnTx/>
                <a:uFillTx/>
                <a:latin typeface="+mj-lt"/>
                <a:ea typeface="+mj-ea"/>
                <a:cs typeface="+mj-cs"/>
              </a:rPr>
              <a:t>Figure 1.5b</a:t>
            </a:r>
            <a:endParaRPr lang="en-US" sz="3600" dirty="0" smtClean="0">
              <a:solidFill>
                <a:schemeClr val="accent1"/>
              </a:solidFill>
              <a:latin typeface="+mj-lt"/>
              <a:ea typeface="+mj-ea"/>
              <a:cs typeface="+mj-cs"/>
            </a:endParaRPr>
          </a:p>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accent1"/>
                </a:solidFill>
                <a:effectLst/>
                <a:uLnTx/>
                <a:uFillTx/>
                <a:latin typeface="+mj-lt"/>
                <a:ea typeface="+mj-ea"/>
                <a:cs typeface="+mj-cs"/>
              </a:rPr>
              <a:t>Short</a:t>
            </a:r>
            <a:r>
              <a:rPr kumimoji="0" lang="en-US" sz="3600" b="0" i="0" u="none" strike="noStrike" kern="1200" cap="none" spc="0" normalizeH="0" noProof="0" dirty="0" smtClean="0">
                <a:ln>
                  <a:noFill/>
                </a:ln>
                <a:solidFill>
                  <a:schemeClr val="accent1"/>
                </a:solidFill>
                <a:effectLst/>
                <a:uLnTx/>
                <a:uFillTx/>
                <a:latin typeface="+mj-lt"/>
                <a:ea typeface="+mj-ea"/>
                <a:cs typeface="+mj-cs"/>
              </a:rPr>
              <a:t> I/O Wait</a:t>
            </a:r>
            <a:endParaRPr kumimoji="0" lang="en-US" sz="3600" b="0" i="0" u="none" strike="noStrike" kern="1200" cap="none" spc="0" normalizeH="0" baseline="0" noProof="0" dirty="0" smtClean="0">
              <a:ln>
                <a:noFill/>
              </a:ln>
              <a:solidFill>
                <a:schemeClr val="accent1"/>
              </a:solidFill>
              <a:effectLst/>
              <a:uLnTx/>
              <a:uFillTx/>
              <a:latin typeface="+mj-lt"/>
              <a:ea typeface="+mj-ea"/>
              <a:cs typeface="+mj-cs"/>
            </a:endParaRPr>
          </a:p>
        </p:txBody>
      </p:sp>
      <p:pic>
        <p:nvPicPr>
          <p:cNvPr id="8" name="Picture 7" descr="f5.pdf"/>
          <p:cNvPicPr>
            <a:picLocks noChangeAspect="1"/>
          </p:cNvPicPr>
          <p:nvPr/>
        </p:nvPicPr>
        <p:blipFill>
          <a:blip r:embed="rId3"/>
          <a:srcRect l="35294" t="22727" r="35294" b="34545"/>
          <a:stretch>
            <a:fillRect/>
          </a:stretch>
        </p:blipFill>
        <p:spPr>
          <a:xfrm>
            <a:off x="1221312" y="1946031"/>
            <a:ext cx="2434176" cy="4576238"/>
          </a:xfrm>
          <a:prstGeom prst="rect">
            <a:avLst/>
          </a:prstGeom>
          <a:ln w="22225">
            <a:solidFill>
              <a:schemeClr val="tx1"/>
            </a:solidFill>
          </a:ln>
        </p:spPr>
      </p:pic>
      <p:pic>
        <p:nvPicPr>
          <p:cNvPr id="7" name="Picture 6" descr="f8.pdf"/>
          <p:cNvPicPr>
            <a:picLocks noChangeAspect="1"/>
          </p:cNvPicPr>
          <p:nvPr/>
        </p:nvPicPr>
        <p:blipFill>
          <a:blip r:embed="rId4"/>
          <a:srcRect l="4706" t="7273" b="10909"/>
          <a:stretch>
            <a:fillRect/>
          </a:stretch>
        </p:blipFill>
        <p:spPr>
          <a:xfrm>
            <a:off x="3655488" y="761999"/>
            <a:ext cx="5243176" cy="5825807"/>
          </a:xfrm>
          <a:prstGeom prst="rect">
            <a:avLst/>
          </a:prstGeom>
        </p:spPr>
      </p:pic>
    </p:spTree>
    <p:extLst>
      <p:ext uri="{BB962C8B-B14F-4D97-AF65-F5344CB8AC3E}">
        <p14:creationId xmlns:p14="http://schemas.microsoft.com/office/powerpoint/2010/main" val="191296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95800" y="6248400"/>
            <a:ext cx="3352800" cy="445532"/>
          </a:xfrm>
          <a:prstGeom prst="rect">
            <a:avLst/>
          </a:prstGeom>
          <a:noFill/>
        </p:spPr>
        <p:txBody>
          <a:bodyPr wrap="square" rtlCol="0">
            <a:spAutoFit/>
          </a:bodyPr>
          <a:lstStyle/>
          <a:p>
            <a:endParaRPr lang="en-US" dirty="0"/>
          </a:p>
        </p:txBody>
      </p:sp>
      <p:sp>
        <p:nvSpPr>
          <p:cNvPr id="6" name="Title 1"/>
          <p:cNvSpPr txBox="1">
            <a:spLocks/>
          </p:cNvSpPr>
          <p:nvPr/>
        </p:nvSpPr>
        <p:spPr>
          <a:xfrm>
            <a:off x="609600" y="533400"/>
            <a:ext cx="3657600" cy="1418492"/>
          </a:xfrm>
          <a:prstGeom prst="rect">
            <a:avLst/>
          </a:prstGeom>
          <a:effectLst/>
        </p:spPr>
        <p:txBody>
          <a:bodyPr vert="horz" lIns="91440" tIns="0" rIns="91440" bIns="0" rtlCol="0" anchor="b" anchorCtr="0">
            <a:noAutofit/>
          </a:bodyPr>
          <a:lstStyle/>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accent1"/>
                </a:solidFill>
                <a:effectLst/>
                <a:uLnTx/>
                <a:uFillTx/>
                <a:latin typeface="+mj-lt"/>
                <a:ea typeface="+mj-ea"/>
                <a:cs typeface="+mj-cs"/>
              </a:rPr>
              <a:t>Figure 1.5c</a:t>
            </a:r>
            <a:endParaRPr lang="en-US" sz="3600" dirty="0" smtClean="0">
              <a:solidFill>
                <a:schemeClr val="accent1"/>
              </a:solidFill>
              <a:latin typeface="+mj-lt"/>
              <a:ea typeface="+mj-ea"/>
              <a:cs typeface="+mj-cs"/>
            </a:endParaRPr>
          </a:p>
          <a:p>
            <a:pPr marL="0" marR="0" lvl="0" indent="0" algn="ctr" defTabSz="914400" rtl="0" eaLnBrk="1" fontAlgn="auto" latinLnBrk="0" hangingPunct="1">
              <a:lnSpc>
                <a:spcPts val="5400"/>
              </a:lnSpc>
              <a:spcBef>
                <a:spcPct val="0"/>
              </a:spcBef>
              <a:spcAft>
                <a:spcPts val="0"/>
              </a:spcAft>
              <a:buClrTx/>
              <a:buSzTx/>
              <a:buFontTx/>
              <a:buNone/>
              <a:tabLst/>
              <a:defRPr/>
            </a:pPr>
            <a:r>
              <a:rPr lang="en-US" sz="3600" dirty="0" smtClean="0">
                <a:solidFill>
                  <a:schemeClr val="accent1"/>
                </a:solidFill>
                <a:latin typeface="+mj-lt"/>
                <a:ea typeface="+mj-ea"/>
                <a:cs typeface="+mj-cs"/>
              </a:rPr>
              <a:t>Long</a:t>
            </a:r>
            <a:r>
              <a:rPr kumimoji="0" lang="en-US" sz="3600" b="0" i="0" u="none" strike="noStrike" kern="1200" cap="none" spc="0" normalizeH="0" noProof="0" dirty="0" smtClean="0">
                <a:ln>
                  <a:noFill/>
                </a:ln>
                <a:solidFill>
                  <a:schemeClr val="accent1"/>
                </a:solidFill>
                <a:effectLst/>
                <a:uLnTx/>
                <a:uFillTx/>
                <a:latin typeface="+mj-lt"/>
                <a:ea typeface="+mj-ea"/>
                <a:cs typeface="+mj-cs"/>
              </a:rPr>
              <a:t> I/O Wait</a:t>
            </a:r>
            <a:endParaRPr kumimoji="0" lang="en-US" sz="3600" b="0" i="0" u="none" strike="noStrike" kern="1200" cap="none" spc="0" normalizeH="0" baseline="0" noProof="0" dirty="0" smtClean="0">
              <a:ln>
                <a:noFill/>
              </a:ln>
              <a:solidFill>
                <a:schemeClr val="accent1"/>
              </a:solidFill>
              <a:effectLst/>
              <a:uLnTx/>
              <a:uFillTx/>
              <a:latin typeface="+mj-lt"/>
              <a:ea typeface="+mj-ea"/>
              <a:cs typeface="+mj-cs"/>
            </a:endParaRPr>
          </a:p>
        </p:txBody>
      </p:sp>
      <p:pic>
        <p:nvPicPr>
          <p:cNvPr id="7" name="Picture 6" descr="f5.pdf"/>
          <p:cNvPicPr>
            <a:picLocks noChangeAspect="1"/>
          </p:cNvPicPr>
          <p:nvPr/>
        </p:nvPicPr>
        <p:blipFill>
          <a:blip r:embed="rId3"/>
          <a:srcRect l="64706" t="20909" r="4706" b="33636"/>
          <a:stretch>
            <a:fillRect/>
          </a:stretch>
        </p:blipFill>
        <p:spPr>
          <a:xfrm>
            <a:off x="1109687" y="1747392"/>
            <a:ext cx="2657425" cy="5110608"/>
          </a:xfrm>
          <a:prstGeom prst="rect">
            <a:avLst/>
          </a:prstGeom>
        </p:spPr>
      </p:pic>
      <p:pic>
        <p:nvPicPr>
          <p:cNvPr id="8" name="Picture 7" descr="f9.pdf"/>
          <p:cNvPicPr>
            <a:picLocks noChangeAspect="1"/>
          </p:cNvPicPr>
          <p:nvPr/>
        </p:nvPicPr>
        <p:blipFill>
          <a:blip r:embed="rId4"/>
          <a:srcRect t="5455" b="7273"/>
          <a:stretch>
            <a:fillRect/>
          </a:stretch>
        </p:blipFill>
        <p:spPr>
          <a:xfrm>
            <a:off x="3767112" y="705519"/>
            <a:ext cx="5146964" cy="5812928"/>
          </a:xfrm>
          <a:prstGeom prst="rect">
            <a:avLst/>
          </a:prstGeom>
        </p:spPr>
      </p:pic>
    </p:spTree>
    <p:extLst>
      <p:ext uri="{BB962C8B-B14F-4D97-AF65-F5344CB8AC3E}">
        <p14:creationId xmlns:p14="http://schemas.microsoft.com/office/powerpoint/2010/main" val="2106524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6.pdf"/>
          <p:cNvPicPr>
            <a:picLocks noChangeAspect="1"/>
          </p:cNvPicPr>
          <p:nvPr/>
        </p:nvPicPr>
        <p:blipFill rotWithShape="1">
          <a:blip r:embed="rId3"/>
          <a:srcRect l="25074" t="10588" r="27584" b="24706"/>
          <a:stretch/>
        </p:blipFill>
        <p:spPr>
          <a:xfrm>
            <a:off x="0" y="685800"/>
            <a:ext cx="3801524" cy="4014989"/>
          </a:xfrm>
          <a:prstGeom prst="rect">
            <a:avLst/>
          </a:prstGeom>
        </p:spPr>
      </p:pic>
      <p:sp>
        <p:nvSpPr>
          <p:cNvPr id="2" name="TextBox 1"/>
          <p:cNvSpPr txBox="1"/>
          <p:nvPr/>
        </p:nvSpPr>
        <p:spPr>
          <a:xfrm>
            <a:off x="1519707" y="2601533"/>
            <a:ext cx="1027012" cy="369332"/>
          </a:xfrm>
          <a:prstGeom prst="rect">
            <a:avLst/>
          </a:prstGeom>
          <a:noFill/>
        </p:spPr>
        <p:txBody>
          <a:bodyPr wrap="none" rtlCol="0">
            <a:spAutoFit/>
          </a:bodyPr>
          <a:lstStyle/>
          <a:p>
            <a:r>
              <a:rPr lang="en-US" dirty="0" smtClean="0"/>
              <a:t>interrupt</a:t>
            </a:r>
            <a:endParaRPr lang="en-US" dirty="0"/>
          </a:p>
        </p:txBody>
      </p:sp>
      <p:pic>
        <p:nvPicPr>
          <p:cNvPr id="5" name="Picture 4" descr="f10.pdf"/>
          <p:cNvPicPr>
            <a:picLocks noChangeAspect="1"/>
          </p:cNvPicPr>
          <p:nvPr/>
        </p:nvPicPr>
        <p:blipFill rotWithShape="1">
          <a:blip r:embed="rId4"/>
          <a:srcRect l="11645" t="10909" r="20975" b="10909"/>
          <a:stretch/>
        </p:blipFill>
        <p:spPr>
          <a:xfrm>
            <a:off x="4456089" y="685800"/>
            <a:ext cx="4018209" cy="6033664"/>
          </a:xfrm>
          <a:prstGeom prst="rect">
            <a:avLst/>
          </a:prstGeom>
        </p:spPr>
      </p:pic>
    </p:spTree>
    <p:extLst>
      <p:ext uri="{BB962C8B-B14F-4D97-AF65-F5344CB8AC3E}">
        <p14:creationId xmlns:p14="http://schemas.microsoft.com/office/powerpoint/2010/main" val="1759587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2.pdf"/>
          <p:cNvPicPr>
            <a:picLocks noChangeAspect="1"/>
          </p:cNvPicPr>
          <p:nvPr/>
        </p:nvPicPr>
        <p:blipFill rotWithShape="1">
          <a:blip r:embed="rId3"/>
          <a:srcRect l="13940" t="3596" r="10254" b="53116"/>
          <a:stretch/>
        </p:blipFill>
        <p:spPr>
          <a:xfrm>
            <a:off x="296215" y="3129566"/>
            <a:ext cx="4288664" cy="3169249"/>
          </a:xfrm>
          <a:prstGeom prst="rect">
            <a:avLst/>
          </a:prstGeom>
        </p:spPr>
      </p:pic>
      <p:pic>
        <p:nvPicPr>
          <p:cNvPr id="3" name="Picture 2" descr="f12.pdf"/>
          <p:cNvPicPr>
            <a:picLocks noChangeAspect="1"/>
          </p:cNvPicPr>
          <p:nvPr/>
        </p:nvPicPr>
        <p:blipFill rotWithShape="1">
          <a:blip r:embed="rId3"/>
          <a:srcRect l="10452" t="47479" r="10916" b="2727"/>
          <a:stretch/>
        </p:blipFill>
        <p:spPr>
          <a:xfrm>
            <a:off x="4694263" y="3129566"/>
            <a:ext cx="4333828" cy="3551528"/>
          </a:xfrm>
          <a:prstGeom prst="rect">
            <a:avLst/>
          </a:prstGeom>
        </p:spPr>
      </p:pic>
      <p:sp>
        <p:nvSpPr>
          <p:cNvPr id="2" name="Title 1"/>
          <p:cNvSpPr>
            <a:spLocks noGrp="1"/>
          </p:cNvSpPr>
          <p:nvPr>
            <p:ph type="title"/>
          </p:nvPr>
        </p:nvSpPr>
        <p:spPr/>
        <p:txBody>
          <a:bodyPr/>
          <a:lstStyle/>
          <a:p>
            <a:r>
              <a:rPr lang="en-US" dirty="0" smtClean="0"/>
              <a:t>Multiple Interrupts</a:t>
            </a:r>
            <a:endParaRPr lang="en-US" dirty="0"/>
          </a:p>
        </p:txBody>
      </p:sp>
      <p:sp>
        <p:nvSpPr>
          <p:cNvPr id="4" name="Content Placeholder 3"/>
          <p:cNvSpPr>
            <a:spLocks noGrp="1"/>
          </p:cNvSpPr>
          <p:nvPr>
            <p:ph sz="half" idx="1"/>
          </p:nvPr>
        </p:nvSpPr>
        <p:spPr/>
        <p:txBody>
          <a:bodyPr/>
          <a:lstStyle/>
          <a:p>
            <a:r>
              <a:rPr lang="en-US" dirty="0" smtClean="0"/>
              <a:t>Sequential</a:t>
            </a:r>
            <a:endParaRPr lang="en-US" dirty="0"/>
          </a:p>
        </p:txBody>
      </p:sp>
      <p:sp>
        <p:nvSpPr>
          <p:cNvPr id="6" name="Content Placeholder 5"/>
          <p:cNvSpPr>
            <a:spLocks noGrp="1"/>
          </p:cNvSpPr>
          <p:nvPr>
            <p:ph sz="half" idx="2"/>
          </p:nvPr>
        </p:nvSpPr>
        <p:spPr/>
        <p:txBody>
          <a:bodyPr/>
          <a:lstStyle/>
          <a:p>
            <a:r>
              <a:rPr lang="en-US" dirty="0" smtClean="0"/>
              <a:t>Nested</a:t>
            </a:r>
            <a:endParaRPr lang="en-US" dirty="0"/>
          </a:p>
        </p:txBody>
      </p:sp>
    </p:spTree>
    <p:extLst>
      <p:ext uri="{BB962C8B-B14F-4D97-AF65-F5344CB8AC3E}">
        <p14:creationId xmlns:p14="http://schemas.microsoft.com/office/powerpoint/2010/main" val="1610358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3.pdf"/>
          <p:cNvPicPr>
            <a:picLocks noChangeAspect="1"/>
          </p:cNvPicPr>
          <p:nvPr/>
        </p:nvPicPr>
        <p:blipFill>
          <a:blip r:embed="rId3"/>
          <a:srcRect l="12727" t="12941" r="12727" b="14118"/>
          <a:stretch>
            <a:fillRect/>
          </a:stretch>
        </p:blipFill>
        <p:spPr>
          <a:xfrm>
            <a:off x="914400" y="685800"/>
            <a:ext cx="7861023" cy="5943600"/>
          </a:xfrm>
          <a:prstGeom prst="rect">
            <a:avLst/>
          </a:prstGeom>
        </p:spPr>
      </p:pic>
    </p:spTree>
    <p:extLst>
      <p:ext uri="{BB962C8B-B14F-4D97-AF65-F5344CB8AC3E}">
        <p14:creationId xmlns:p14="http://schemas.microsoft.com/office/powerpoint/2010/main" val="414735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658813" y="456253"/>
            <a:ext cx="7824788" cy="1067748"/>
          </a:xfrm>
        </p:spPr>
        <p:txBody>
          <a:bodyPr/>
          <a:lstStyle/>
          <a:p>
            <a:pPr algn="ctr"/>
            <a:r>
              <a:rPr lang="en-US" sz="4800" dirty="0" smtClean="0">
                <a:solidFill>
                  <a:schemeClr val="accent1">
                    <a:lumMod val="75000"/>
                  </a:schemeClr>
                </a:solidFill>
              </a:rPr>
              <a:t>Memory Hierarchy</a:t>
            </a:r>
          </a:p>
        </p:txBody>
      </p:sp>
      <p:sp>
        <p:nvSpPr>
          <p:cNvPr id="39939" name="Content Placeholder 2"/>
          <p:cNvSpPr>
            <a:spLocks noGrp="1"/>
          </p:cNvSpPr>
          <p:nvPr>
            <p:ph sz="half" idx="4294967295"/>
          </p:nvPr>
        </p:nvSpPr>
        <p:spPr>
          <a:xfrm>
            <a:off x="304800" y="2286000"/>
            <a:ext cx="8534400" cy="4267200"/>
          </a:xfrm>
        </p:spPr>
        <p:txBody>
          <a:bodyPr>
            <a:normAutofit/>
          </a:bodyPr>
          <a:lstStyle/>
          <a:p>
            <a:r>
              <a:rPr lang="en-US" sz="2800" dirty="0" smtClean="0"/>
              <a:t>Major constraints in memory</a:t>
            </a:r>
          </a:p>
          <a:p>
            <a:pPr lvl="2">
              <a:buSzPct val="140000"/>
              <a:buFont typeface="Wingdings" charset="2"/>
              <a:buChar char="§"/>
            </a:pPr>
            <a:r>
              <a:rPr lang="en-US" sz="2400" dirty="0" smtClean="0"/>
              <a:t>amount</a:t>
            </a:r>
          </a:p>
          <a:p>
            <a:pPr lvl="2">
              <a:buSzPct val="140000"/>
              <a:buFont typeface="Wingdings" charset="2"/>
              <a:buChar char="§"/>
            </a:pPr>
            <a:r>
              <a:rPr lang="en-US" sz="2400" dirty="0" smtClean="0"/>
              <a:t>speed</a:t>
            </a:r>
          </a:p>
          <a:p>
            <a:pPr lvl="2">
              <a:buSzPct val="140000"/>
              <a:buFont typeface="Wingdings" charset="2"/>
              <a:buChar char="§"/>
            </a:pPr>
            <a:r>
              <a:rPr lang="en-US" sz="2400" dirty="0" smtClean="0"/>
              <a:t>expense</a:t>
            </a:r>
          </a:p>
          <a:p>
            <a:r>
              <a:rPr lang="en-US" sz="2800" dirty="0" smtClean="0"/>
              <a:t>Memory must be able to keep up with the processor</a:t>
            </a:r>
          </a:p>
          <a:p>
            <a:r>
              <a:rPr lang="en-US" sz="2800" dirty="0" smtClean="0"/>
              <a:t>Cost of memory must be reasonable in relationship to the other components</a:t>
            </a:r>
          </a:p>
        </p:txBody>
      </p:sp>
      <p:pic>
        <p:nvPicPr>
          <p:cNvPr id="13" name="Picture 12"/>
          <p:cNvPicPr>
            <a:picLocks noChangeAspect="1"/>
          </p:cNvPicPr>
          <p:nvPr/>
        </p:nvPicPr>
        <p:blipFill>
          <a:blip r:embed="rId3"/>
          <a:stretch>
            <a:fillRect/>
          </a:stretch>
        </p:blipFill>
        <p:spPr>
          <a:xfrm>
            <a:off x="7239000" y="2286000"/>
            <a:ext cx="1066800" cy="1411458"/>
          </a:xfrm>
          <a:prstGeom prst="rect">
            <a:avLst/>
          </a:prstGeom>
        </p:spPr>
      </p:pic>
    </p:spTree>
    <p:extLst>
      <p:ext uri="{BB962C8B-B14F-4D97-AF65-F5344CB8AC3E}">
        <p14:creationId xmlns:p14="http://schemas.microsoft.com/office/powerpoint/2010/main" val="1973880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658813" y="456253"/>
            <a:ext cx="7824788" cy="991548"/>
          </a:xfrm>
        </p:spPr>
        <p:txBody>
          <a:bodyPr/>
          <a:lstStyle/>
          <a:p>
            <a:pPr algn="ctr"/>
            <a:r>
              <a:rPr lang="en-US" dirty="0" smtClean="0">
                <a:solidFill>
                  <a:schemeClr val="accent1">
                    <a:lumMod val="75000"/>
                  </a:schemeClr>
                </a:solidFill>
              </a:rPr>
              <a:t>The Memory Hierarchy</a:t>
            </a:r>
          </a:p>
        </p:txBody>
      </p:sp>
      <p:sp>
        <p:nvSpPr>
          <p:cNvPr id="4" name="Content Placeholder 3"/>
          <p:cNvSpPr>
            <a:spLocks noGrp="1"/>
          </p:cNvSpPr>
          <p:nvPr>
            <p:ph sz="half" idx="4294967295"/>
          </p:nvPr>
        </p:nvSpPr>
        <p:spPr>
          <a:xfrm>
            <a:off x="304800" y="1600200"/>
            <a:ext cx="4495800" cy="5257800"/>
          </a:xfrm>
        </p:spPr>
        <p:txBody>
          <a:bodyPr>
            <a:normAutofit/>
          </a:bodyPr>
          <a:lstStyle/>
          <a:p>
            <a:endParaRPr lang="en-NZ" dirty="0" smtClean="0"/>
          </a:p>
          <a:p>
            <a:pPr>
              <a:buSzPct val="109000"/>
              <a:buFont typeface="Wingdings" charset="2"/>
              <a:buChar char="§"/>
            </a:pPr>
            <a:r>
              <a:rPr lang="en-NZ" sz="3200" dirty="0" smtClean="0"/>
              <a:t>Going down the hierarchy:</a:t>
            </a:r>
            <a:endParaRPr lang="en-NZ" sz="1400" dirty="0" smtClean="0"/>
          </a:p>
          <a:p>
            <a:endParaRPr lang="en-NZ" sz="800" dirty="0" smtClean="0"/>
          </a:p>
          <a:p>
            <a:pPr lvl="1">
              <a:buFont typeface="Wingdings" charset="2"/>
              <a:buChar char="Ø"/>
            </a:pPr>
            <a:r>
              <a:rPr lang="en-NZ" sz="2595" dirty="0" smtClean="0"/>
              <a:t>decreasing cost per bit</a:t>
            </a:r>
          </a:p>
          <a:p>
            <a:pPr lvl="1">
              <a:buFont typeface="Wingdings" charset="2"/>
              <a:buChar char="Ø"/>
            </a:pPr>
            <a:r>
              <a:rPr lang="en-NZ" sz="2595" dirty="0" smtClean="0"/>
              <a:t>increasing capacity</a:t>
            </a:r>
          </a:p>
          <a:p>
            <a:pPr lvl="1">
              <a:buFont typeface="Wingdings" charset="2"/>
              <a:buChar char="Ø"/>
            </a:pPr>
            <a:r>
              <a:rPr lang="en-NZ" sz="2595" dirty="0" smtClean="0"/>
              <a:t>increasing access time</a:t>
            </a:r>
          </a:p>
          <a:p>
            <a:pPr lvl="1">
              <a:buFont typeface="Wingdings" charset="2"/>
              <a:buChar char="Ø"/>
            </a:pPr>
            <a:r>
              <a:rPr lang="en-NZ" sz="2595" dirty="0" smtClean="0"/>
              <a:t>decreasing frequency of access to the memory by the processor</a:t>
            </a:r>
          </a:p>
          <a:p>
            <a:pPr lvl="1"/>
            <a:endParaRPr lang="en-NZ" dirty="0"/>
          </a:p>
        </p:txBody>
      </p:sp>
      <p:pic>
        <p:nvPicPr>
          <p:cNvPr id="6" name="Picture 5" descr="f14.pdf"/>
          <p:cNvPicPr>
            <a:picLocks noChangeAspect="1"/>
          </p:cNvPicPr>
          <p:nvPr/>
        </p:nvPicPr>
        <p:blipFill>
          <a:blip r:embed="rId3"/>
          <a:srcRect l="7059" t="14545" r="7059" b="10909"/>
          <a:stretch>
            <a:fillRect/>
          </a:stretch>
        </p:blipFill>
        <p:spPr>
          <a:xfrm>
            <a:off x="4198513" y="1003034"/>
            <a:ext cx="4945487" cy="5555290"/>
          </a:xfrm>
          <a:prstGeom prst="rect">
            <a:avLst/>
          </a:prstGeom>
        </p:spPr>
      </p:pic>
    </p:spTree>
    <p:extLst>
      <p:ext uri="{BB962C8B-B14F-4D97-AF65-F5344CB8AC3E}">
        <p14:creationId xmlns:p14="http://schemas.microsoft.com/office/powerpoint/2010/main" val="1239783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a:t>
            </a:r>
            <a:r>
              <a:rPr lang="en-US" dirty="0" smtClean="0"/>
              <a:t>Overview </a:t>
            </a:r>
            <a:r>
              <a:rPr lang="mr-IN" dirty="0" smtClean="0"/>
              <a:t>–</a:t>
            </a:r>
            <a:r>
              <a:rPr lang="en-US" dirty="0" smtClean="0"/>
              <a:t> Part 1</a:t>
            </a:r>
            <a:endParaRPr lang="en-US" dirty="0"/>
          </a:p>
        </p:txBody>
      </p:sp>
      <p:sp>
        <p:nvSpPr>
          <p:cNvPr id="3" name="Content Placeholder 2"/>
          <p:cNvSpPr>
            <a:spLocks noGrp="1"/>
          </p:cNvSpPr>
          <p:nvPr>
            <p:ph idx="1"/>
          </p:nvPr>
        </p:nvSpPr>
        <p:spPr>
          <a:xfrm>
            <a:off x="457200" y="1847892"/>
            <a:ext cx="8229600" cy="4445332"/>
          </a:xfrm>
        </p:spPr>
        <p:txBody>
          <a:bodyPr>
            <a:normAutofit/>
          </a:bodyPr>
          <a:lstStyle/>
          <a:p>
            <a:r>
              <a:rPr lang="en-US" dirty="0" smtClean="0"/>
              <a:t>Background/Overview (Hardware, what IS an operating system, history &amp; future)</a:t>
            </a:r>
          </a:p>
          <a:p>
            <a:pPr lvl="1"/>
            <a:r>
              <a:rPr lang="en-US" dirty="0" smtClean="0"/>
              <a:t>Unix, Windows, Android</a:t>
            </a:r>
          </a:p>
          <a:p>
            <a:r>
              <a:rPr lang="en-US" dirty="0" smtClean="0"/>
              <a:t>Processes (state, description, control) &amp; Threads</a:t>
            </a:r>
          </a:p>
          <a:p>
            <a:r>
              <a:rPr lang="en-US" dirty="0" smtClean="0"/>
              <a:t>Concurrency &amp; Process management</a:t>
            </a:r>
          </a:p>
          <a:p>
            <a:r>
              <a:rPr lang="en-US" dirty="0" smtClean="0"/>
              <a:t>Embedded, Virtual, Client-Server</a:t>
            </a:r>
          </a:p>
          <a:p>
            <a:pPr lvl="1"/>
            <a:r>
              <a:rPr lang="en-US" dirty="0" smtClean="0"/>
              <a:t>Cloud, Big Data, OSes of the future</a:t>
            </a:r>
            <a:endParaRPr lang="en-US" dirty="0"/>
          </a:p>
        </p:txBody>
      </p:sp>
    </p:spTree>
    <p:extLst>
      <p:ext uri="{BB962C8B-B14F-4D97-AF65-F5344CB8AC3E}">
        <p14:creationId xmlns:p14="http://schemas.microsoft.com/office/powerpoint/2010/main" val="6303540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824788" cy="1143000"/>
          </a:xfrm>
        </p:spPr>
        <p:txBody>
          <a:bodyPr/>
          <a:lstStyle/>
          <a:p>
            <a:pPr algn="ctr"/>
            <a:r>
              <a:rPr lang="en-NZ" dirty="0" smtClean="0">
                <a:ln w="15875">
                  <a:solidFill>
                    <a:schemeClr val="accent1">
                      <a:lumMod val="50000"/>
                      <a:alpha val="75000"/>
                    </a:schemeClr>
                  </a:solidFill>
                </a:ln>
                <a:solidFill>
                  <a:schemeClr val="accent1">
                    <a:lumMod val="75000"/>
                  </a:schemeClr>
                </a:solidFill>
              </a:rPr>
              <a:t>Principle of Locality</a:t>
            </a:r>
            <a:endParaRPr lang="en-NZ" dirty="0">
              <a:ln w="15875">
                <a:solidFill>
                  <a:schemeClr val="accent1">
                    <a:lumMod val="50000"/>
                    <a:alpha val="75000"/>
                  </a:schemeClr>
                </a:solidFill>
              </a:ln>
              <a:solidFill>
                <a:schemeClr val="accent1">
                  <a:lumMod val="75000"/>
                </a:schemeClr>
              </a:solidFill>
            </a:endParaRPr>
          </a:p>
        </p:txBody>
      </p:sp>
      <p:sp>
        <p:nvSpPr>
          <p:cNvPr id="3" name="Content Placeholder 2"/>
          <p:cNvSpPr>
            <a:spLocks noGrp="1"/>
          </p:cNvSpPr>
          <p:nvPr>
            <p:ph sz="half" idx="4294967295"/>
          </p:nvPr>
        </p:nvSpPr>
        <p:spPr>
          <a:xfrm>
            <a:off x="304800" y="1676400"/>
            <a:ext cx="8610600" cy="4953000"/>
          </a:xfrm>
        </p:spPr>
        <p:txBody>
          <a:bodyPr>
            <a:noAutofit/>
          </a:bodyPr>
          <a:lstStyle/>
          <a:p>
            <a:endParaRPr lang="en-NZ" sz="3200" dirty="0" smtClean="0"/>
          </a:p>
          <a:p>
            <a:r>
              <a:rPr lang="en-NZ" sz="3200" dirty="0" smtClean="0"/>
              <a:t>Memory references by the processor tend to cluster</a:t>
            </a:r>
          </a:p>
          <a:p>
            <a:r>
              <a:rPr lang="en-NZ" sz="3200" dirty="0" smtClean="0"/>
              <a:t>Data is organized so that the percentage of accesses to each successively lower level is substantially less than that of the level above</a:t>
            </a:r>
          </a:p>
          <a:p>
            <a:r>
              <a:rPr lang="en-NZ" sz="3200" dirty="0" smtClean="0"/>
              <a:t>Can be applied across more than two levels of memory</a:t>
            </a:r>
            <a:endParaRPr lang="en-NZ" sz="3200" dirty="0"/>
          </a:p>
        </p:txBody>
      </p:sp>
    </p:spTree>
    <p:extLst>
      <p:ext uri="{BB962C8B-B14F-4D97-AF65-F5344CB8AC3E}">
        <p14:creationId xmlns:p14="http://schemas.microsoft.com/office/powerpoint/2010/main" val="2076804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658813" y="456253"/>
            <a:ext cx="7824788" cy="1067748"/>
          </a:xfrm>
        </p:spPr>
        <p:txBody>
          <a:bodyPr/>
          <a:lstStyle/>
          <a:p>
            <a:pPr algn="l"/>
            <a:r>
              <a:rPr lang="en-US" dirty="0" smtClean="0">
                <a:ln w="15875">
                  <a:solidFill>
                    <a:schemeClr val="accent1">
                      <a:lumMod val="50000"/>
                      <a:alpha val="75000"/>
                    </a:schemeClr>
                  </a:solidFill>
                </a:ln>
                <a:solidFill>
                  <a:schemeClr val="accent1">
                    <a:lumMod val="75000"/>
                  </a:schemeClr>
                </a:solidFill>
              </a:rPr>
              <a:t>Cache Memory</a:t>
            </a:r>
          </a:p>
        </p:txBody>
      </p:sp>
      <p:sp>
        <p:nvSpPr>
          <p:cNvPr id="44035" name="Content Placeholder 2"/>
          <p:cNvSpPr>
            <a:spLocks noGrp="1"/>
          </p:cNvSpPr>
          <p:nvPr>
            <p:ph sz="half" idx="4294967295"/>
          </p:nvPr>
        </p:nvSpPr>
        <p:spPr>
          <a:xfrm>
            <a:off x="304800" y="2286000"/>
            <a:ext cx="8534400" cy="4191000"/>
          </a:xfrm>
        </p:spPr>
        <p:txBody>
          <a:bodyPr>
            <a:noAutofit/>
          </a:bodyPr>
          <a:lstStyle/>
          <a:p>
            <a:r>
              <a:rPr lang="en-US" sz="2400" dirty="0" smtClean="0"/>
              <a:t>Invisible to the OS</a:t>
            </a:r>
          </a:p>
          <a:p>
            <a:r>
              <a:rPr lang="en-US" sz="2400" dirty="0" smtClean="0"/>
              <a:t>Interacts with other memory management hardware</a:t>
            </a:r>
          </a:p>
          <a:p>
            <a:r>
              <a:rPr lang="en-US" sz="2400" dirty="0" smtClean="0"/>
              <a:t>Processor must access memory at least once per instruction cycle</a:t>
            </a:r>
          </a:p>
          <a:p>
            <a:r>
              <a:rPr lang="en-US" sz="2400" dirty="0" smtClean="0"/>
              <a:t>Processor execution is limited by memory cycle time</a:t>
            </a:r>
          </a:p>
          <a:p>
            <a:r>
              <a:rPr lang="en-US" sz="2400" dirty="0" smtClean="0"/>
              <a:t>Exploit the principle of locality with a small, fast memory</a:t>
            </a:r>
          </a:p>
        </p:txBody>
      </p:sp>
      <p:pic>
        <p:nvPicPr>
          <p:cNvPr id="6" name="Picture 5"/>
          <p:cNvPicPr>
            <a:picLocks noChangeAspect="1"/>
          </p:cNvPicPr>
          <p:nvPr/>
        </p:nvPicPr>
        <p:blipFill>
          <a:blip r:embed="rId3"/>
          <a:stretch>
            <a:fillRect/>
          </a:stretch>
        </p:blipFill>
        <p:spPr>
          <a:xfrm>
            <a:off x="6858000" y="228600"/>
            <a:ext cx="1612900" cy="1612900"/>
          </a:xfrm>
          <a:prstGeom prst="rect">
            <a:avLst/>
          </a:prstGeom>
        </p:spPr>
      </p:pic>
    </p:spTree>
    <p:extLst>
      <p:ext uri="{BB962C8B-B14F-4D97-AF65-F5344CB8AC3E}">
        <p14:creationId xmlns:p14="http://schemas.microsoft.com/office/powerpoint/2010/main" val="1592746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6.pdf"/>
          <p:cNvPicPr>
            <a:picLocks noChangeAspect="1"/>
          </p:cNvPicPr>
          <p:nvPr/>
        </p:nvPicPr>
        <p:blipFill>
          <a:blip r:embed="rId3"/>
          <a:srcRect t="2727" b="29091"/>
          <a:stretch>
            <a:fillRect/>
          </a:stretch>
        </p:blipFill>
        <p:spPr>
          <a:xfrm>
            <a:off x="1219200" y="524435"/>
            <a:ext cx="6934200" cy="6118413"/>
          </a:xfrm>
          <a:prstGeom prst="rect">
            <a:avLst/>
          </a:prstGeom>
        </p:spPr>
      </p:pic>
    </p:spTree>
    <p:extLst>
      <p:ext uri="{BB962C8B-B14F-4D97-AF65-F5344CB8AC3E}">
        <p14:creationId xmlns:p14="http://schemas.microsoft.com/office/powerpoint/2010/main" val="1476312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066800"/>
            <a:ext cx="2236630" cy="1905000"/>
          </a:xfrm>
        </p:spPr>
        <p:txBody>
          <a:bodyPr>
            <a:normAutofit fontScale="90000"/>
          </a:bodyPr>
          <a:lstStyle/>
          <a:p>
            <a:pPr algn="l"/>
            <a:r>
              <a:rPr lang="en-NZ" sz="4400" b="1" dirty="0" smtClean="0">
                <a:ln w="15875">
                  <a:solidFill>
                    <a:schemeClr val="accent1">
                      <a:lumMod val="50000"/>
                      <a:alpha val="75000"/>
                    </a:schemeClr>
                  </a:solidFill>
                </a:ln>
                <a:solidFill>
                  <a:schemeClr val="accent1">
                    <a:lumMod val="75000"/>
                  </a:schemeClr>
                </a:solidFill>
              </a:rPr>
              <a:t>Cache Design</a:t>
            </a:r>
            <a:endParaRPr lang="en-NZ" sz="4400" b="1" dirty="0">
              <a:ln w="15875">
                <a:solidFill>
                  <a:schemeClr val="accent1">
                    <a:lumMod val="50000"/>
                    <a:alpha val="75000"/>
                  </a:schemeClr>
                </a:solidFill>
              </a:ln>
              <a:solidFill>
                <a:schemeClr val="accent1">
                  <a:lumMod val="75000"/>
                </a:schemeClr>
              </a:solidFill>
            </a:endParaRPr>
          </a:p>
        </p:txBody>
      </p:sp>
      <p:graphicFrame>
        <p:nvGraphicFramePr>
          <p:cNvPr id="13" name="Diagram 12"/>
          <p:cNvGraphicFramePr/>
          <p:nvPr>
            <p:extLst/>
          </p:nvPr>
        </p:nvGraphicFramePr>
        <p:xfrm>
          <a:off x="2362200" y="533400"/>
          <a:ext cx="6781800"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769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658813" y="456253"/>
            <a:ext cx="7824788" cy="1067748"/>
          </a:xfrm>
        </p:spPr>
        <p:txBody>
          <a:bodyPr/>
          <a:lstStyle/>
          <a:p>
            <a:pPr algn="ctr"/>
            <a:r>
              <a:rPr lang="en-US" dirty="0" smtClean="0">
                <a:solidFill>
                  <a:schemeClr val="accent1">
                    <a:lumMod val="75000"/>
                  </a:schemeClr>
                </a:solidFill>
              </a:rPr>
              <a:t>Cache and Block Size</a:t>
            </a:r>
          </a:p>
        </p:txBody>
      </p:sp>
      <p:graphicFrame>
        <p:nvGraphicFramePr>
          <p:cNvPr id="6" name="Content Placeholder 5"/>
          <p:cNvGraphicFramePr>
            <a:graphicFrameLocks noGrp="1"/>
          </p:cNvGraphicFramePr>
          <p:nvPr>
            <p:ph sz="half" idx="4294967295"/>
            <p:extLst/>
          </p:nvPr>
        </p:nvGraphicFramePr>
        <p:xfrm>
          <a:off x="131010" y="2152316"/>
          <a:ext cx="85344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5192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658813" y="456253"/>
            <a:ext cx="7824788" cy="1067748"/>
          </a:xfrm>
        </p:spPr>
        <p:txBody>
          <a:bodyPr/>
          <a:lstStyle/>
          <a:p>
            <a:pPr algn="ctr"/>
            <a:r>
              <a:rPr lang="en-US" b="1" dirty="0" smtClean="0">
                <a:solidFill>
                  <a:schemeClr val="accent1">
                    <a:lumMod val="75000"/>
                  </a:schemeClr>
                </a:solidFill>
              </a:rPr>
              <a:t>Mapping Function</a:t>
            </a:r>
          </a:p>
        </p:txBody>
      </p:sp>
      <p:graphicFrame>
        <p:nvGraphicFramePr>
          <p:cNvPr id="6" name="Content Placeholder 5"/>
          <p:cNvGraphicFramePr>
            <a:graphicFrameLocks noGrp="1"/>
          </p:cNvGraphicFramePr>
          <p:nvPr>
            <p:ph sz="half" idx="4294967295"/>
            <p:extLst/>
          </p:nvPr>
        </p:nvGraphicFramePr>
        <p:xfrm>
          <a:off x="304800" y="2438400"/>
          <a:ext cx="85344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4"/>
          <p:cNvSpPr/>
          <p:nvPr/>
        </p:nvSpPr>
        <p:spPr>
          <a:xfrm>
            <a:off x="457200" y="1828800"/>
            <a:ext cx="4876800" cy="18229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57150" rIns="114300" bIns="57150" numCol="1" spcCol="1270" anchor="ctr" anchorCtr="0">
            <a:noAutofit/>
          </a:bodyPr>
          <a:lstStyle/>
          <a:p>
            <a:pPr defTabSz="266700">
              <a:lnSpc>
                <a:spcPct val="90000"/>
              </a:lnSpc>
              <a:spcAft>
                <a:spcPct val="35000"/>
              </a:spcAft>
              <a:buSzPct val="150000"/>
              <a:buFont typeface="Lucida Grande"/>
              <a:buChar char="∗"/>
            </a:pPr>
            <a:r>
              <a:rPr lang="en-US" sz="2800" dirty="0" smtClean="0">
                <a:solidFill>
                  <a:schemeClr val="tx1"/>
                </a:solidFill>
              </a:rPr>
              <a:t>  Determines which cache location the block will occupy</a:t>
            </a:r>
            <a:endParaRPr lang="en-US" sz="2800" dirty="0">
              <a:solidFill>
                <a:schemeClr val="tx1"/>
              </a:solidFill>
            </a:endParaRPr>
          </a:p>
        </p:txBody>
      </p:sp>
    </p:spTree>
    <p:extLst>
      <p:ext uri="{BB962C8B-B14F-4D97-AF65-F5344CB8AC3E}">
        <p14:creationId xmlns:p14="http://schemas.microsoft.com/office/powerpoint/2010/main" val="8051522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153400" cy="1067748"/>
          </a:xfrm>
        </p:spPr>
        <p:txBody>
          <a:bodyPr/>
          <a:lstStyle/>
          <a:p>
            <a:r>
              <a:rPr lang="en-NZ" smtClean="0">
                <a:solidFill>
                  <a:schemeClr val="accent1">
                    <a:lumMod val="75000"/>
                  </a:schemeClr>
                </a:solidFill>
              </a:rPr>
              <a:t>Replacement Algorithms</a:t>
            </a:r>
            <a:endParaRPr lang="en-NZ" dirty="0">
              <a:solidFill>
                <a:schemeClr val="accent1">
                  <a:lumMod val="75000"/>
                </a:schemeClr>
              </a:solidFill>
            </a:endParaRPr>
          </a:p>
        </p:txBody>
      </p:sp>
      <p:sp>
        <p:nvSpPr>
          <p:cNvPr id="3" name="Content Placeholder 2"/>
          <p:cNvSpPr>
            <a:spLocks noGrp="1"/>
          </p:cNvSpPr>
          <p:nvPr>
            <p:ph sz="half" idx="4294967295"/>
          </p:nvPr>
        </p:nvSpPr>
        <p:spPr>
          <a:xfrm>
            <a:off x="2209800" y="4267200"/>
            <a:ext cx="6096000" cy="1828800"/>
          </a:xfrm>
        </p:spPr>
        <p:txBody>
          <a:bodyPr/>
          <a:lstStyle/>
          <a:p>
            <a:pPr>
              <a:buSzPct val="103000"/>
              <a:buFont typeface="Wingdings" charset="2"/>
              <a:buChar char="§"/>
            </a:pPr>
            <a:r>
              <a:rPr lang="en-NZ" dirty="0" smtClean="0"/>
              <a:t>chooses which block to replace when a new block is to be loaded into the cache</a:t>
            </a:r>
          </a:p>
        </p:txBody>
      </p:sp>
      <p:sp>
        <p:nvSpPr>
          <p:cNvPr id="8" name="Content Placeholder 7"/>
          <p:cNvSpPr>
            <a:spLocks noGrp="1"/>
          </p:cNvSpPr>
          <p:nvPr>
            <p:ph sz="half" idx="4294967295"/>
          </p:nvPr>
        </p:nvSpPr>
        <p:spPr>
          <a:xfrm>
            <a:off x="1066800" y="1648496"/>
            <a:ext cx="7772400" cy="2618704"/>
          </a:xfrm>
        </p:spPr>
        <p:txBody>
          <a:bodyPr>
            <a:normAutofit lnSpcReduction="10000"/>
          </a:bodyPr>
          <a:lstStyle/>
          <a:p>
            <a:pPr marL="342900" lvl="1" indent="-342900">
              <a:buSzPct val="162000"/>
              <a:buFont typeface="Wingdings" charset="2"/>
              <a:buChar char="§"/>
            </a:pPr>
            <a:r>
              <a:rPr lang="en-NZ" sz="3200" dirty="0" smtClean="0"/>
              <a:t>First In, First Out (FIFO)</a:t>
            </a:r>
          </a:p>
          <a:p>
            <a:pPr marL="342900" lvl="1" indent="-342900">
              <a:buSzPct val="162000"/>
              <a:buFont typeface="Wingdings" charset="2"/>
              <a:buChar char="§"/>
            </a:pPr>
            <a:r>
              <a:rPr lang="en-NZ" sz="3200" dirty="0" smtClean="0"/>
              <a:t>Least Recently Used (LRU) Algorithm</a:t>
            </a:r>
          </a:p>
          <a:p>
            <a:pPr marL="912813" lvl="1" indent="-344488"/>
            <a:r>
              <a:rPr lang="en-NZ" sz="2400" dirty="0" smtClean="0"/>
              <a:t>effective strategy is to replace a block that has been in the cache the longest with no references to it</a:t>
            </a:r>
          </a:p>
          <a:p>
            <a:pPr marL="912813" lvl="1" indent="-344488"/>
            <a:r>
              <a:rPr lang="en-NZ" sz="2400" dirty="0" smtClean="0"/>
              <a:t>hardware mechanisms are needed to identify the least recently used block</a:t>
            </a:r>
          </a:p>
        </p:txBody>
      </p:sp>
    </p:spTree>
    <p:extLst>
      <p:ext uri="{BB962C8B-B14F-4D97-AF65-F5344CB8AC3E}">
        <p14:creationId xmlns:p14="http://schemas.microsoft.com/office/powerpoint/2010/main" val="63624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2" y="456252"/>
            <a:ext cx="8027987" cy="1067747"/>
          </a:xfrm>
        </p:spPr>
        <p:txBody>
          <a:bodyPr/>
          <a:lstStyle/>
          <a:p>
            <a:pPr algn="ctr"/>
            <a:r>
              <a:rPr lang="en-NZ" dirty="0" smtClean="0">
                <a:solidFill>
                  <a:schemeClr val="accent1">
                    <a:lumMod val="75000"/>
                  </a:schemeClr>
                </a:solidFill>
              </a:rPr>
              <a:t>I/O Techniques</a:t>
            </a:r>
            <a:endParaRPr lang="en-NZ" dirty="0">
              <a:solidFill>
                <a:schemeClr val="accent1">
                  <a:lumMod val="75000"/>
                </a:schemeClr>
              </a:solidFill>
            </a:endParaRPr>
          </a:p>
        </p:txBody>
      </p:sp>
      <p:graphicFrame>
        <p:nvGraphicFramePr>
          <p:cNvPr id="5" name="Content Placeholder 4"/>
          <p:cNvGraphicFramePr>
            <a:graphicFrameLocks noGrp="1"/>
          </p:cNvGraphicFramePr>
          <p:nvPr>
            <p:ph sz="half" idx="4294967295"/>
            <p:extLst/>
          </p:nvPr>
        </p:nvGraphicFramePr>
        <p:xfrm>
          <a:off x="609600" y="3505200"/>
          <a:ext cx="78486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1066800" y="2362200"/>
            <a:ext cx="7467600" cy="369332"/>
          </a:xfrm>
          <a:prstGeom prst="rect">
            <a:avLst/>
          </a:prstGeom>
          <a:noFill/>
        </p:spPr>
        <p:txBody>
          <a:bodyPr wrap="square" rtlCol="0">
            <a:spAutoFit/>
          </a:bodyPr>
          <a:lstStyle/>
          <a:p>
            <a:endParaRPr lang="en-US" dirty="0"/>
          </a:p>
        </p:txBody>
      </p:sp>
      <p:sp>
        <p:nvSpPr>
          <p:cNvPr id="11" name="Rounded Rectangle 4"/>
          <p:cNvSpPr/>
          <p:nvPr/>
        </p:nvSpPr>
        <p:spPr>
          <a:xfrm>
            <a:off x="533400" y="2209800"/>
            <a:ext cx="8077200" cy="129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7742" tIns="0" rIns="217742" bIns="0" numCol="1" spcCol="1270" anchor="ctr" anchorCtr="0">
            <a:noAutofit/>
          </a:bodyPr>
          <a:lstStyle/>
          <a:p>
            <a:pPr lvl="0" algn="l" defTabSz="266700" rtl="0">
              <a:lnSpc>
                <a:spcPct val="90000"/>
              </a:lnSpc>
              <a:spcBef>
                <a:spcPct val="0"/>
              </a:spcBef>
              <a:spcAft>
                <a:spcPct val="35000"/>
              </a:spcAft>
              <a:buSzPct val="150000"/>
              <a:buFont typeface="Lucida Grande"/>
              <a:buChar char="∗"/>
            </a:pPr>
            <a:r>
              <a:rPr lang="en-US" sz="2400" dirty="0" smtClean="0">
                <a:solidFill>
                  <a:schemeClr val="tx1"/>
                </a:solidFill>
              </a:rPr>
              <a:t>  </a:t>
            </a:r>
            <a:r>
              <a:rPr lang="en-US" sz="2400" kern="1200" dirty="0" smtClean="0">
                <a:solidFill>
                  <a:schemeClr val="tx1"/>
                </a:solidFill>
              </a:rPr>
              <a:t>When the processor encounters an instruction relating to I/O, it executes that instruction by issuing a command to the appropriate I/O module</a:t>
            </a:r>
            <a:endParaRPr lang="en-US" sz="2400" kern="1200" dirty="0">
              <a:solidFill>
                <a:schemeClr val="tx1"/>
              </a:solidFill>
            </a:endParaRPr>
          </a:p>
        </p:txBody>
      </p:sp>
    </p:spTree>
    <p:extLst>
      <p:ext uri="{BB962C8B-B14F-4D97-AF65-F5344CB8AC3E}">
        <p14:creationId xmlns:p14="http://schemas.microsoft.com/office/powerpoint/2010/main" val="945893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normAutofit fontScale="90000"/>
          </a:bodyPr>
          <a:lstStyle/>
          <a:p>
            <a:pPr algn="l"/>
            <a:r>
              <a:rPr lang="en-US" sz="4800" dirty="0" smtClean="0">
                <a:solidFill>
                  <a:schemeClr val="accent1">
                    <a:lumMod val="75000"/>
                  </a:schemeClr>
                </a:solidFill>
              </a:rPr>
              <a:t>Interrupt-Driven I/O</a:t>
            </a:r>
            <a:br>
              <a:rPr lang="en-US" sz="4800" dirty="0" smtClean="0">
                <a:solidFill>
                  <a:schemeClr val="accent1">
                    <a:lumMod val="75000"/>
                  </a:schemeClr>
                </a:solidFill>
              </a:rPr>
            </a:br>
            <a:r>
              <a:rPr lang="en-US" sz="4800" dirty="0" smtClean="0">
                <a:solidFill>
                  <a:schemeClr val="accent1">
                    <a:lumMod val="75000"/>
                  </a:schemeClr>
                </a:solidFill>
              </a:rPr>
              <a:t>Drawbacks</a:t>
            </a:r>
          </a:p>
        </p:txBody>
      </p:sp>
      <p:sp>
        <p:nvSpPr>
          <p:cNvPr id="53251" name="Content Placeholder 2"/>
          <p:cNvSpPr>
            <a:spLocks noGrp="1"/>
          </p:cNvSpPr>
          <p:nvPr>
            <p:ph sz="half" idx="1"/>
          </p:nvPr>
        </p:nvSpPr>
        <p:spPr>
          <a:xfrm>
            <a:off x="304800" y="1828800"/>
            <a:ext cx="8485096" cy="4800600"/>
          </a:xfrm>
        </p:spPr>
        <p:txBody>
          <a:bodyPr>
            <a:normAutofit/>
          </a:bodyPr>
          <a:lstStyle/>
          <a:p>
            <a:endParaRPr lang="en-US" dirty="0" smtClean="0"/>
          </a:p>
          <a:p>
            <a:r>
              <a:rPr lang="en-US" sz="3200" dirty="0" smtClean="0">
                <a:solidFill>
                  <a:schemeClr val="bg2">
                    <a:lumMod val="10000"/>
                  </a:schemeClr>
                </a:solidFill>
              </a:rPr>
              <a:t>Transfer rate is limited by the speed with which the processor can test and service a device</a:t>
            </a:r>
          </a:p>
          <a:p>
            <a:r>
              <a:rPr lang="en-US" sz="3200" dirty="0" smtClean="0">
                <a:solidFill>
                  <a:schemeClr val="bg2">
                    <a:lumMod val="10000"/>
                  </a:schemeClr>
                </a:solidFill>
              </a:rPr>
              <a:t>The processor is tied up in managing an I/O transfer</a:t>
            </a:r>
          </a:p>
          <a:p>
            <a:pPr lvl="3">
              <a:buSzPct val="99000"/>
              <a:buFont typeface="Wingdings" charset="2"/>
              <a:buChar char="§"/>
            </a:pPr>
            <a:r>
              <a:rPr lang="en-US" sz="3200" dirty="0" smtClean="0">
                <a:solidFill>
                  <a:schemeClr val="bg2">
                    <a:lumMod val="10000"/>
                  </a:schemeClr>
                </a:solidFill>
              </a:rPr>
              <a:t> a number of instructions must be executed for each I/O transfer</a:t>
            </a:r>
          </a:p>
        </p:txBody>
      </p:sp>
      <p:pic>
        <p:nvPicPr>
          <p:cNvPr id="4" name="Picture 3"/>
          <p:cNvPicPr>
            <a:picLocks noChangeAspect="1"/>
          </p:cNvPicPr>
          <p:nvPr/>
        </p:nvPicPr>
        <p:blipFill>
          <a:blip r:embed="rId3"/>
          <a:stretch>
            <a:fillRect/>
          </a:stretch>
        </p:blipFill>
        <p:spPr>
          <a:xfrm>
            <a:off x="7467600" y="667265"/>
            <a:ext cx="1041247" cy="1167885"/>
          </a:xfrm>
          <a:prstGeom prst="rect">
            <a:avLst/>
          </a:prstGeom>
        </p:spPr>
      </p:pic>
    </p:spTree>
    <p:extLst>
      <p:ext uri="{BB962C8B-B14F-4D97-AF65-F5344CB8AC3E}">
        <p14:creationId xmlns:p14="http://schemas.microsoft.com/office/powerpoint/2010/main" val="212615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sz="4800" dirty="0" smtClean="0">
                <a:solidFill>
                  <a:schemeClr val="accent1">
                    <a:lumMod val="75000"/>
                  </a:schemeClr>
                </a:solidFill>
              </a:rPr>
              <a:t>Direct Memory Access</a:t>
            </a:r>
            <a:br>
              <a:rPr lang="en-NZ" sz="4800" dirty="0" smtClean="0">
                <a:solidFill>
                  <a:schemeClr val="accent1">
                    <a:lumMod val="75000"/>
                  </a:schemeClr>
                </a:solidFill>
              </a:rPr>
            </a:br>
            <a:r>
              <a:rPr lang="en-NZ" sz="4800" dirty="0" smtClean="0">
                <a:solidFill>
                  <a:schemeClr val="accent1">
                    <a:lumMod val="75000"/>
                  </a:schemeClr>
                </a:solidFill>
              </a:rPr>
              <a:t> (DMA)</a:t>
            </a:r>
            <a:endParaRPr lang="en-NZ" sz="4800" dirty="0">
              <a:solidFill>
                <a:schemeClr val="accent1">
                  <a:lumMod val="75000"/>
                </a:schemeClr>
              </a:solidFill>
            </a:endParaRPr>
          </a:p>
        </p:txBody>
      </p:sp>
      <p:graphicFrame>
        <p:nvGraphicFramePr>
          <p:cNvPr id="5" name="Content Placeholder 4"/>
          <p:cNvGraphicFramePr>
            <a:graphicFrameLocks noGrp="1"/>
          </p:cNvGraphicFramePr>
          <p:nvPr>
            <p:ph sz="half" idx="4294967295"/>
            <p:extLst/>
          </p:nvPr>
        </p:nvGraphicFramePr>
        <p:xfrm>
          <a:off x="533400" y="3200400"/>
          <a:ext cx="8077200" cy="3276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457200" y="2209800"/>
            <a:ext cx="8077200" cy="763286"/>
          </a:xfrm>
          <a:prstGeom prst="rect">
            <a:avLst/>
          </a:prstGeom>
          <a:noFill/>
        </p:spPr>
        <p:txBody>
          <a:bodyPr wrap="square" rtlCol="0">
            <a:spAutoFit/>
          </a:bodyPr>
          <a:lstStyle/>
          <a:p>
            <a:pPr defTabSz="266700">
              <a:lnSpc>
                <a:spcPct val="90000"/>
              </a:lnSpc>
              <a:spcAft>
                <a:spcPct val="35000"/>
              </a:spcAft>
              <a:buSzPct val="150000"/>
              <a:buFont typeface="Lucida Grande"/>
              <a:buChar char="∗"/>
            </a:pPr>
            <a:r>
              <a:rPr lang="en-NZ" sz="2400" dirty="0" smtClean="0">
                <a:latin typeface="+mn-lt"/>
              </a:rPr>
              <a:t> Performed by a separate module on the system bus or incorporated into an I/O module</a:t>
            </a:r>
          </a:p>
        </p:txBody>
      </p:sp>
    </p:spTree>
    <p:extLst>
      <p:ext uri="{BB962C8B-B14F-4D97-AF65-F5344CB8AC3E}">
        <p14:creationId xmlns:p14="http://schemas.microsoft.com/office/powerpoint/2010/main" val="1284370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Content Overview – </a:t>
            </a:r>
            <a:r>
              <a:rPr lang="en-US" dirty="0" smtClean="0"/>
              <a:t>Part 2</a:t>
            </a:r>
            <a:endParaRPr lang="en-US" dirty="0"/>
          </a:p>
        </p:txBody>
      </p:sp>
      <p:sp>
        <p:nvSpPr>
          <p:cNvPr id="3" name="Content Placeholder 2"/>
          <p:cNvSpPr>
            <a:spLocks noGrp="1"/>
          </p:cNvSpPr>
          <p:nvPr>
            <p:ph idx="1"/>
          </p:nvPr>
        </p:nvSpPr>
        <p:spPr/>
        <p:txBody>
          <a:bodyPr/>
          <a:lstStyle/>
          <a:p>
            <a:r>
              <a:rPr lang="en-US" dirty="0" smtClean="0"/>
              <a:t>Memory Management</a:t>
            </a:r>
          </a:p>
          <a:p>
            <a:pPr lvl="1"/>
            <a:r>
              <a:rPr lang="en-US" dirty="0" smtClean="0"/>
              <a:t>Physical &amp; Virtual</a:t>
            </a:r>
          </a:p>
          <a:p>
            <a:r>
              <a:rPr lang="en-US" dirty="0" smtClean="0"/>
              <a:t>Scheduling</a:t>
            </a:r>
          </a:p>
          <a:p>
            <a:pPr lvl="1"/>
            <a:r>
              <a:rPr lang="en-US" dirty="0" smtClean="0"/>
              <a:t>Uniprocessor, multiprocessor, multi-core, </a:t>
            </a:r>
            <a:r>
              <a:rPr lang="en-US" dirty="0" err="1" smtClean="0"/>
              <a:t>realtime</a:t>
            </a:r>
            <a:endParaRPr lang="en-US" dirty="0" smtClean="0"/>
          </a:p>
          <a:p>
            <a:r>
              <a:rPr lang="en-US" dirty="0" smtClean="0"/>
              <a:t>I/O Management &amp; Files</a:t>
            </a:r>
          </a:p>
          <a:p>
            <a:r>
              <a:rPr lang="en-US" dirty="0" smtClean="0"/>
              <a:t>Security</a:t>
            </a:r>
            <a:endParaRPr lang="en-US" dirty="0"/>
          </a:p>
        </p:txBody>
      </p:sp>
    </p:spTree>
    <p:extLst>
      <p:ext uri="{BB962C8B-B14F-4D97-AF65-F5344CB8AC3E}">
        <p14:creationId xmlns:p14="http://schemas.microsoft.com/office/powerpoint/2010/main" val="38038325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658813" y="456253"/>
            <a:ext cx="7824788" cy="1067747"/>
          </a:xfrm>
        </p:spPr>
        <p:txBody>
          <a:bodyPr/>
          <a:lstStyle/>
          <a:p>
            <a:pPr algn="ctr"/>
            <a:r>
              <a:rPr lang="en-US" dirty="0" smtClean="0">
                <a:ln>
                  <a:solidFill>
                    <a:schemeClr val="accent1">
                      <a:lumMod val="50000"/>
                    </a:schemeClr>
                  </a:solidFill>
                </a:ln>
                <a:solidFill>
                  <a:schemeClr val="accent1">
                    <a:lumMod val="75000"/>
                  </a:schemeClr>
                </a:solidFill>
              </a:rPr>
              <a:t>Direct Memory Access</a:t>
            </a:r>
          </a:p>
        </p:txBody>
      </p:sp>
      <p:sp>
        <p:nvSpPr>
          <p:cNvPr id="54275" name="Content Placeholder 2"/>
          <p:cNvSpPr>
            <a:spLocks noGrp="1"/>
          </p:cNvSpPr>
          <p:nvPr>
            <p:ph sz="half" idx="4294967295"/>
          </p:nvPr>
        </p:nvSpPr>
        <p:spPr>
          <a:xfrm>
            <a:off x="304800" y="2286000"/>
            <a:ext cx="8534400" cy="4267200"/>
          </a:xfrm>
        </p:spPr>
        <p:txBody>
          <a:bodyPr>
            <a:normAutofit/>
          </a:bodyPr>
          <a:lstStyle/>
          <a:p>
            <a:r>
              <a:rPr lang="en-US" sz="3200" dirty="0" smtClean="0"/>
              <a:t>Transfers the entire block of data directly to and from memory without going through the processor</a:t>
            </a:r>
          </a:p>
          <a:p>
            <a:pPr lvl="2"/>
            <a:r>
              <a:rPr lang="en-US" sz="2400" dirty="0" smtClean="0"/>
              <a:t>processor is involved only at the beginning and end of the transfer</a:t>
            </a:r>
          </a:p>
          <a:p>
            <a:pPr lvl="2"/>
            <a:r>
              <a:rPr lang="en-US" sz="2400" dirty="0" smtClean="0"/>
              <a:t>processor executes more slowly during a transfer when processor access to the bus is required</a:t>
            </a:r>
          </a:p>
          <a:p>
            <a:r>
              <a:rPr lang="en-US" sz="3200" dirty="0" smtClean="0"/>
              <a:t>More efficient than interrupt-driven or programmed I/O</a:t>
            </a:r>
          </a:p>
        </p:txBody>
      </p:sp>
    </p:spTree>
    <p:extLst>
      <p:ext uri="{BB962C8B-B14F-4D97-AF65-F5344CB8AC3E}">
        <p14:creationId xmlns:p14="http://schemas.microsoft.com/office/powerpoint/2010/main" val="572433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sz="4400" dirty="0" smtClean="0">
                <a:solidFill>
                  <a:schemeClr val="accent1">
                    <a:lumMod val="75000"/>
                  </a:schemeClr>
                </a:solidFill>
              </a:rPr>
              <a:t>Symmetric Multiprocessors </a:t>
            </a:r>
            <a:br>
              <a:rPr lang="en-NZ" sz="4400" dirty="0" smtClean="0">
                <a:solidFill>
                  <a:schemeClr val="accent1">
                    <a:lumMod val="75000"/>
                  </a:schemeClr>
                </a:solidFill>
              </a:rPr>
            </a:br>
            <a:r>
              <a:rPr lang="en-NZ" sz="4400" dirty="0" smtClean="0">
                <a:solidFill>
                  <a:schemeClr val="accent1">
                    <a:lumMod val="75000"/>
                  </a:schemeClr>
                </a:solidFill>
              </a:rPr>
              <a:t>(SMP)</a:t>
            </a:r>
            <a:endParaRPr lang="en-NZ" sz="4400" dirty="0">
              <a:solidFill>
                <a:schemeClr val="accent1">
                  <a:lumMod val="75000"/>
                </a:schemeClr>
              </a:solidFill>
            </a:endParaRPr>
          </a:p>
        </p:txBody>
      </p:sp>
      <p:sp>
        <p:nvSpPr>
          <p:cNvPr id="4" name="Content Placeholder 3"/>
          <p:cNvSpPr>
            <a:spLocks noGrp="1"/>
          </p:cNvSpPr>
          <p:nvPr>
            <p:ph sz="half" idx="4294967295"/>
          </p:nvPr>
        </p:nvSpPr>
        <p:spPr>
          <a:xfrm>
            <a:off x="304800" y="2286000"/>
            <a:ext cx="8534400" cy="4267200"/>
          </a:xfrm>
        </p:spPr>
        <p:txBody>
          <a:bodyPr>
            <a:normAutofit fontScale="92500" lnSpcReduction="10000"/>
          </a:bodyPr>
          <a:lstStyle/>
          <a:p>
            <a:pPr lvl="0"/>
            <a:r>
              <a:rPr lang="en-US" sz="3892" dirty="0" smtClean="0"/>
              <a:t> A stand-alone computer system with the following characteristics:</a:t>
            </a:r>
            <a:endParaRPr lang="en-US" sz="3692" dirty="0" smtClean="0"/>
          </a:p>
          <a:p>
            <a:pPr lvl="1"/>
            <a:r>
              <a:rPr lang="en-US" sz="2600" dirty="0" smtClean="0"/>
              <a:t>two or more similar processors of comparable capability</a:t>
            </a:r>
          </a:p>
          <a:p>
            <a:pPr lvl="1"/>
            <a:r>
              <a:rPr lang="en-US" sz="2600" dirty="0" smtClean="0"/>
              <a:t>processors share the same main memory and are interconnected by a bus or other internal connection scheme</a:t>
            </a:r>
          </a:p>
          <a:p>
            <a:pPr lvl="1"/>
            <a:r>
              <a:rPr lang="en-US" sz="2600" dirty="0" smtClean="0"/>
              <a:t>processors share access to I/O devices</a:t>
            </a:r>
          </a:p>
          <a:p>
            <a:pPr lvl="1"/>
            <a:r>
              <a:rPr lang="en-US" sz="2600" dirty="0" smtClean="0"/>
              <a:t>all processors can perform the same functions</a:t>
            </a:r>
          </a:p>
          <a:p>
            <a:pPr lvl="1"/>
            <a:r>
              <a:rPr lang="en-NZ" sz="2600" dirty="0" smtClean="0"/>
              <a:t>the system is controlled by an integrated operating system that provides interaction between processors and their programs at the job, task, file, and data element levels</a:t>
            </a:r>
          </a:p>
          <a:p>
            <a:endParaRPr lang="en-US" dirty="0"/>
          </a:p>
        </p:txBody>
      </p:sp>
      <p:pic>
        <p:nvPicPr>
          <p:cNvPr id="20" name="Picture 19"/>
          <p:cNvPicPr>
            <a:picLocks noChangeAspect="1"/>
          </p:cNvPicPr>
          <p:nvPr/>
        </p:nvPicPr>
        <p:blipFill>
          <a:blip r:embed="rId3"/>
          <a:stretch>
            <a:fillRect/>
          </a:stretch>
        </p:blipFill>
        <p:spPr>
          <a:xfrm>
            <a:off x="7315200" y="457200"/>
            <a:ext cx="1612900" cy="1612900"/>
          </a:xfrm>
          <a:prstGeom prst="rect">
            <a:avLst/>
          </a:prstGeom>
        </p:spPr>
      </p:pic>
    </p:spTree>
    <p:extLst>
      <p:ext uri="{BB962C8B-B14F-4D97-AF65-F5344CB8AC3E}">
        <p14:creationId xmlns:p14="http://schemas.microsoft.com/office/powerpoint/2010/main" val="515056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9.pdf"/>
          <p:cNvPicPr>
            <a:picLocks noChangeAspect="1"/>
          </p:cNvPicPr>
          <p:nvPr/>
        </p:nvPicPr>
        <p:blipFill>
          <a:blip r:embed="rId3"/>
          <a:srcRect l="7273" t="12941" r="19091" b="7059"/>
          <a:stretch>
            <a:fillRect/>
          </a:stretch>
        </p:blipFill>
        <p:spPr>
          <a:xfrm>
            <a:off x="1066800" y="685800"/>
            <a:ext cx="6972319" cy="5853216"/>
          </a:xfrm>
          <a:prstGeom prst="rect">
            <a:avLst/>
          </a:prstGeom>
        </p:spPr>
      </p:pic>
    </p:spTree>
    <p:extLst>
      <p:ext uri="{BB962C8B-B14F-4D97-AF65-F5344CB8AC3E}">
        <p14:creationId xmlns:p14="http://schemas.microsoft.com/office/powerpoint/2010/main" val="1321985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58813" y="456253"/>
            <a:ext cx="7824788" cy="1067748"/>
          </a:xfrm>
        </p:spPr>
        <p:txBody>
          <a:bodyPr/>
          <a:lstStyle/>
          <a:p>
            <a:pPr algn="ctr"/>
            <a:r>
              <a:rPr lang="en-US" sz="6000" dirty="0" smtClean="0">
                <a:ln>
                  <a:solidFill>
                    <a:schemeClr val="accent1">
                      <a:lumMod val="50000"/>
                    </a:schemeClr>
                  </a:solidFill>
                </a:ln>
                <a:solidFill>
                  <a:schemeClr val="accent1">
                    <a:lumMod val="75000"/>
                  </a:schemeClr>
                </a:solidFill>
              </a:rPr>
              <a:t>SMP Advantages</a:t>
            </a:r>
          </a:p>
        </p:txBody>
      </p:sp>
      <p:graphicFrame>
        <p:nvGraphicFramePr>
          <p:cNvPr id="8" name="Content Placeholder 7"/>
          <p:cNvGraphicFramePr>
            <a:graphicFrameLocks noGrp="1"/>
          </p:cNvGraphicFramePr>
          <p:nvPr>
            <p:ph sz="half" idx="4294967295"/>
            <p:extLst/>
          </p:nvPr>
        </p:nvGraphicFramePr>
        <p:xfrm>
          <a:off x="304800" y="2286000"/>
          <a:ext cx="85344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6574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smtClean="0">
                <a:solidFill>
                  <a:schemeClr val="accent1">
                    <a:lumMod val="75000"/>
                  </a:schemeClr>
                </a:solidFill>
              </a:rPr>
              <a:t>Multicore Computer</a:t>
            </a:r>
          </a:p>
        </p:txBody>
      </p:sp>
      <p:sp>
        <p:nvSpPr>
          <p:cNvPr id="38915" name="Content Placeholder 2"/>
          <p:cNvSpPr>
            <a:spLocks noGrp="1"/>
          </p:cNvSpPr>
          <p:nvPr>
            <p:ph sz="half" idx="4294967295"/>
          </p:nvPr>
        </p:nvSpPr>
        <p:spPr>
          <a:xfrm>
            <a:off x="304800" y="2286000"/>
            <a:ext cx="8534400" cy="4267200"/>
          </a:xfrm>
        </p:spPr>
        <p:txBody>
          <a:bodyPr>
            <a:normAutofit/>
          </a:bodyPr>
          <a:lstStyle/>
          <a:p>
            <a:r>
              <a:rPr lang="en-US" sz="3200" dirty="0" smtClean="0"/>
              <a:t>Also known as a chip multiprocessor</a:t>
            </a:r>
          </a:p>
          <a:p>
            <a:r>
              <a:rPr lang="en-US" sz="3200" dirty="0" smtClean="0"/>
              <a:t>Combines two or more processors (cores) on a single piece of silicon (die)</a:t>
            </a:r>
          </a:p>
          <a:p>
            <a:pPr lvl="2">
              <a:buSzPct val="65000"/>
            </a:pPr>
            <a:r>
              <a:rPr lang="en-US" sz="2800" dirty="0" smtClean="0"/>
              <a:t>each core consists of all of the components of an independent processor</a:t>
            </a:r>
          </a:p>
          <a:p>
            <a:r>
              <a:rPr lang="en-US" sz="3200" dirty="0" smtClean="0"/>
              <a:t>In addition, multicore chips also include L2 cache and in some cases L3 cache</a:t>
            </a:r>
          </a:p>
        </p:txBody>
      </p:sp>
      <p:pic>
        <p:nvPicPr>
          <p:cNvPr id="5" name="Picture 4"/>
          <p:cNvPicPr>
            <a:picLocks noChangeAspect="1"/>
          </p:cNvPicPr>
          <p:nvPr/>
        </p:nvPicPr>
        <p:blipFill>
          <a:blip r:embed="rId3"/>
          <a:stretch>
            <a:fillRect/>
          </a:stretch>
        </p:blipFill>
        <p:spPr>
          <a:xfrm>
            <a:off x="609600" y="381000"/>
            <a:ext cx="1612900" cy="1612900"/>
          </a:xfrm>
          <a:prstGeom prst="rect">
            <a:avLst/>
          </a:prstGeom>
        </p:spPr>
      </p:pic>
    </p:spTree>
    <p:extLst>
      <p:ext uri="{BB962C8B-B14F-4D97-AF65-F5344CB8AC3E}">
        <p14:creationId xmlns:p14="http://schemas.microsoft.com/office/powerpoint/2010/main" val="386052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20.pdf"/>
          <p:cNvPicPr>
            <a:picLocks noChangeAspect="1"/>
          </p:cNvPicPr>
          <p:nvPr/>
        </p:nvPicPr>
        <p:blipFill>
          <a:blip r:embed="rId3"/>
          <a:srcRect t="19091" b="22727"/>
          <a:stretch>
            <a:fillRect/>
          </a:stretch>
        </p:blipFill>
        <p:spPr>
          <a:xfrm>
            <a:off x="609600" y="685800"/>
            <a:ext cx="7820127" cy="5888117"/>
          </a:xfrm>
          <a:prstGeom prst="rect">
            <a:avLst/>
          </a:prstGeom>
        </p:spPr>
      </p:pic>
    </p:spTree>
    <p:extLst>
      <p:ext uri="{BB962C8B-B14F-4D97-AF65-F5344CB8AC3E}">
        <p14:creationId xmlns:p14="http://schemas.microsoft.com/office/powerpoint/2010/main" val="2015136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600" dirty="0" smtClean="0">
                <a:solidFill>
                  <a:schemeClr val="accent1">
                    <a:lumMod val="75000"/>
                  </a:schemeClr>
                </a:solidFill>
              </a:rPr>
              <a:t>Chapter 1 Summary</a:t>
            </a:r>
            <a:endParaRPr lang="en-US" sz="6600" dirty="0">
              <a:solidFill>
                <a:schemeClr val="accent1">
                  <a:lumMod val="75000"/>
                </a:schemeClr>
              </a:solidFill>
            </a:endParaRPr>
          </a:p>
        </p:txBody>
      </p:sp>
      <p:sp>
        <p:nvSpPr>
          <p:cNvPr id="7" name="Content Placeholder 6"/>
          <p:cNvSpPr>
            <a:spLocks noGrp="1"/>
          </p:cNvSpPr>
          <p:nvPr>
            <p:ph sz="half" idx="1"/>
          </p:nvPr>
        </p:nvSpPr>
        <p:spPr>
          <a:xfrm>
            <a:off x="4828032" y="2286000"/>
            <a:ext cx="3858768" cy="4114799"/>
          </a:xfrm>
        </p:spPr>
        <p:txBody>
          <a:bodyPr>
            <a:normAutofit fontScale="70000" lnSpcReduction="20000"/>
          </a:bodyPr>
          <a:lstStyle/>
          <a:p>
            <a:r>
              <a:rPr lang="en-US" sz="3892" dirty="0" smtClean="0"/>
              <a:t>Cache memory</a:t>
            </a:r>
          </a:p>
          <a:p>
            <a:pPr lvl="1"/>
            <a:r>
              <a:rPr lang="en-US" sz="3692" dirty="0" smtClean="0"/>
              <a:t>Motivation</a:t>
            </a:r>
          </a:p>
          <a:p>
            <a:pPr lvl="1"/>
            <a:r>
              <a:rPr lang="en-US" sz="3692" dirty="0" smtClean="0"/>
              <a:t>Cache principles</a:t>
            </a:r>
          </a:p>
          <a:p>
            <a:pPr lvl="1"/>
            <a:r>
              <a:rPr lang="en-US" sz="3692" dirty="0" smtClean="0"/>
              <a:t>Cache design</a:t>
            </a:r>
          </a:p>
          <a:p>
            <a:r>
              <a:rPr lang="en-US" sz="3892" dirty="0" smtClean="0"/>
              <a:t>Direct memory access</a:t>
            </a:r>
          </a:p>
          <a:p>
            <a:r>
              <a:rPr lang="en-US" sz="3892" dirty="0" smtClean="0"/>
              <a:t>Multiprocessor and </a:t>
            </a:r>
            <a:r>
              <a:rPr lang="en-US" sz="3892" dirty="0" err="1" smtClean="0"/>
              <a:t>multicore</a:t>
            </a:r>
            <a:r>
              <a:rPr lang="en-US" sz="3892" dirty="0" smtClean="0"/>
              <a:t> organization</a:t>
            </a:r>
          </a:p>
          <a:p>
            <a:pPr lvl="1"/>
            <a:r>
              <a:rPr lang="en-US" sz="3692" dirty="0" smtClean="0"/>
              <a:t>Symmetric multiprocessors</a:t>
            </a:r>
          </a:p>
          <a:p>
            <a:pPr lvl="1"/>
            <a:r>
              <a:rPr lang="en-US" sz="3692" dirty="0" smtClean="0"/>
              <a:t>Multicore computers</a:t>
            </a:r>
          </a:p>
        </p:txBody>
      </p:sp>
      <p:sp>
        <p:nvSpPr>
          <p:cNvPr id="9" name="Content Placeholder 8"/>
          <p:cNvSpPr>
            <a:spLocks noGrp="1"/>
          </p:cNvSpPr>
          <p:nvPr>
            <p:ph sz="half" idx="14"/>
          </p:nvPr>
        </p:nvSpPr>
        <p:spPr>
          <a:xfrm>
            <a:off x="658906" y="2286000"/>
            <a:ext cx="3760694" cy="4114800"/>
          </a:xfrm>
        </p:spPr>
        <p:txBody>
          <a:bodyPr>
            <a:normAutofit fontScale="70000" lnSpcReduction="20000"/>
          </a:bodyPr>
          <a:lstStyle/>
          <a:p>
            <a:r>
              <a:rPr lang="en-US" sz="3892" dirty="0" smtClean="0"/>
              <a:t>Basic Elements</a:t>
            </a:r>
          </a:p>
          <a:p>
            <a:r>
              <a:rPr lang="en-US" sz="3892" dirty="0" smtClean="0"/>
              <a:t>Evolution of the microprocessor</a:t>
            </a:r>
          </a:p>
          <a:p>
            <a:r>
              <a:rPr lang="en-US" sz="3892" dirty="0" smtClean="0"/>
              <a:t>Instruction execution</a:t>
            </a:r>
          </a:p>
          <a:p>
            <a:r>
              <a:rPr lang="en-US" sz="3892" dirty="0" smtClean="0"/>
              <a:t>Interrupts</a:t>
            </a:r>
          </a:p>
          <a:p>
            <a:pPr lvl="1"/>
            <a:r>
              <a:rPr lang="en-US" sz="3692" dirty="0" smtClean="0"/>
              <a:t>Interrupts and the instruction cycle</a:t>
            </a:r>
          </a:p>
          <a:p>
            <a:pPr lvl="1"/>
            <a:r>
              <a:rPr lang="en-US" sz="3692" dirty="0" smtClean="0"/>
              <a:t>Interrupt processing</a:t>
            </a:r>
          </a:p>
          <a:p>
            <a:pPr lvl="1"/>
            <a:r>
              <a:rPr lang="en-US" sz="3692" dirty="0" smtClean="0"/>
              <a:t>Multiple interrupts</a:t>
            </a:r>
          </a:p>
          <a:p>
            <a:r>
              <a:rPr lang="en-US" sz="3892" dirty="0" smtClean="0"/>
              <a:t>The memory hierarchy</a:t>
            </a:r>
          </a:p>
        </p:txBody>
      </p:sp>
    </p:spTree>
    <p:extLst>
      <p:ext uri="{BB962C8B-B14F-4D97-AF65-F5344CB8AC3E}">
        <p14:creationId xmlns:p14="http://schemas.microsoft.com/office/powerpoint/2010/main" val="1853110278"/>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Thoughts</a:t>
            </a:r>
            <a:endParaRPr lang="en-US" dirty="0"/>
          </a:p>
        </p:txBody>
      </p:sp>
      <p:sp>
        <p:nvSpPr>
          <p:cNvPr id="3" name="Content Placeholder 2"/>
          <p:cNvSpPr>
            <a:spLocks noGrp="1"/>
          </p:cNvSpPr>
          <p:nvPr>
            <p:ph idx="1"/>
          </p:nvPr>
        </p:nvSpPr>
        <p:spPr/>
        <p:txBody>
          <a:bodyPr>
            <a:normAutofit/>
          </a:bodyPr>
          <a:lstStyle/>
          <a:p>
            <a:r>
              <a:rPr lang="en-US" dirty="0" smtClean="0"/>
              <a:t>Most Popular Cache Replacement </a:t>
            </a:r>
          </a:p>
          <a:p>
            <a:pPr lvl="1"/>
            <a:r>
              <a:rPr lang="en-US" dirty="0" smtClean="0"/>
              <a:t>LRU (with variations, e.g. prefetching)</a:t>
            </a:r>
          </a:p>
          <a:p>
            <a:r>
              <a:rPr lang="en-US" dirty="0" smtClean="0"/>
              <a:t>Non-volatile Primary memory</a:t>
            </a:r>
          </a:p>
          <a:p>
            <a:pPr lvl="1"/>
            <a:r>
              <a:rPr lang="en-US" dirty="0">
                <a:hlinkClick r:id="rId2"/>
              </a:rPr>
              <a:t>https://</a:t>
            </a:r>
            <a:r>
              <a:rPr lang="en-US" dirty="0" smtClean="0">
                <a:hlinkClick r:id="rId2"/>
              </a:rPr>
              <a:t>en.wikipedia.org/wiki/Non-volatile_memory</a:t>
            </a:r>
            <a:endParaRPr lang="en-US" dirty="0" smtClean="0"/>
          </a:p>
          <a:p>
            <a:pPr lvl="1"/>
            <a:r>
              <a:rPr lang="en-US" dirty="0" smtClean="0"/>
              <a:t>Memristors (Resistive RAM – RRAM)</a:t>
            </a:r>
            <a:endParaRPr lang="en-US" dirty="0"/>
          </a:p>
        </p:txBody>
      </p:sp>
    </p:spTree>
    <p:extLst>
      <p:ext uri="{BB962C8B-B14F-4D97-AF65-F5344CB8AC3E}">
        <p14:creationId xmlns:p14="http://schemas.microsoft.com/office/powerpoint/2010/main" val="13898222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58813" y="456253"/>
            <a:ext cx="7824788" cy="1220148"/>
          </a:xfrm>
        </p:spPr>
        <p:txBody>
          <a:bodyPr/>
          <a:lstStyle/>
          <a:p>
            <a:r>
              <a:rPr lang="en-US" b="1" dirty="0" smtClean="0">
                <a:solidFill>
                  <a:schemeClr val="accent1">
                    <a:lumMod val="75000"/>
                  </a:schemeClr>
                </a:solidFill>
              </a:rPr>
              <a:t>(</a:t>
            </a:r>
            <a:r>
              <a:rPr lang="en-US" b="1" dirty="0" err="1" smtClean="0">
                <a:solidFill>
                  <a:schemeClr val="accent1">
                    <a:lumMod val="75000"/>
                  </a:schemeClr>
                </a:solidFill>
              </a:rPr>
              <a:t>Ch</a:t>
            </a:r>
            <a:r>
              <a:rPr lang="en-US" b="1" dirty="0" smtClean="0">
                <a:solidFill>
                  <a:schemeClr val="accent1">
                    <a:lumMod val="75000"/>
                  </a:schemeClr>
                </a:solidFill>
              </a:rPr>
              <a:t> 2) Operating System</a:t>
            </a:r>
          </a:p>
        </p:txBody>
      </p:sp>
      <p:sp>
        <p:nvSpPr>
          <p:cNvPr id="4" name="Content Placeholder 3"/>
          <p:cNvSpPr>
            <a:spLocks noGrp="1"/>
          </p:cNvSpPr>
          <p:nvPr>
            <p:ph idx="4294967295"/>
          </p:nvPr>
        </p:nvSpPr>
        <p:spPr>
          <a:xfrm>
            <a:off x="533400" y="2209800"/>
            <a:ext cx="8229600" cy="4648200"/>
          </a:xfrm>
        </p:spPr>
        <p:txBody>
          <a:bodyPr/>
          <a:lstStyle/>
          <a:p>
            <a:r>
              <a:rPr lang="en-US" sz="2900" dirty="0" smtClean="0"/>
              <a:t>A program that controls the execution of application programs</a:t>
            </a:r>
          </a:p>
          <a:p>
            <a:r>
              <a:rPr lang="en-US" sz="2900" dirty="0" smtClean="0"/>
              <a:t>An interface between applications and hardware</a:t>
            </a:r>
          </a:p>
          <a:p>
            <a:endParaRPr lang="en-US" dirty="0" smtClean="0"/>
          </a:p>
        </p:txBody>
      </p:sp>
      <p:graphicFrame>
        <p:nvGraphicFramePr>
          <p:cNvPr id="5" name="Diagram 4"/>
          <p:cNvGraphicFramePr/>
          <p:nvPr>
            <p:extLst/>
          </p:nvPr>
        </p:nvGraphicFramePr>
        <p:xfrm>
          <a:off x="1981200" y="3962400"/>
          <a:ext cx="5257800" cy="226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3582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normAutofit fontScale="90000"/>
          </a:bodyPr>
          <a:lstStyle/>
          <a:p>
            <a:pPr algn="ctr"/>
            <a:r>
              <a:rPr lang="en-US" sz="4800" b="1" dirty="0" smtClean="0">
                <a:ln w="1905"/>
                <a:solidFill>
                  <a:schemeClr val="accent1">
                    <a:lumMod val="75000"/>
                  </a:schemeClr>
                </a:solidFill>
                <a:effectLst>
                  <a:innerShdw blurRad="69850" dist="43180" dir="5400000">
                    <a:srgbClr val="000000">
                      <a:alpha val="65000"/>
                    </a:srgbClr>
                  </a:innerShdw>
                </a:effectLst>
              </a:rPr>
              <a:t>Operating System Services</a:t>
            </a:r>
            <a:endParaRPr lang="en-US" sz="4800" b="1" dirty="0">
              <a:ln w="1905"/>
              <a:solidFill>
                <a:schemeClr val="accent1">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362200"/>
            <a:ext cx="8153400" cy="4495800"/>
          </a:xfrm>
        </p:spPr>
        <p:txBody>
          <a:bodyPr>
            <a:noAutofit/>
          </a:bodyPr>
          <a:lstStyle/>
          <a:p>
            <a:pPr>
              <a:spcBef>
                <a:spcPts val="600"/>
              </a:spcBef>
            </a:pPr>
            <a:r>
              <a:rPr lang="en-US" sz="3000" dirty="0" smtClean="0"/>
              <a:t>Program development</a:t>
            </a:r>
          </a:p>
          <a:p>
            <a:pPr>
              <a:spcBef>
                <a:spcPts val="600"/>
              </a:spcBef>
            </a:pPr>
            <a:r>
              <a:rPr lang="en-US" sz="3000" dirty="0" smtClean="0"/>
              <a:t>Program execution</a:t>
            </a:r>
          </a:p>
          <a:p>
            <a:pPr>
              <a:spcBef>
                <a:spcPts val="600"/>
              </a:spcBef>
            </a:pPr>
            <a:r>
              <a:rPr lang="en-US" sz="3000" dirty="0" smtClean="0"/>
              <a:t>Access I/O devices</a:t>
            </a:r>
          </a:p>
          <a:p>
            <a:pPr>
              <a:spcBef>
                <a:spcPts val="600"/>
              </a:spcBef>
            </a:pPr>
            <a:r>
              <a:rPr lang="en-US" sz="3000" dirty="0" smtClean="0"/>
              <a:t>Controlled access to files</a:t>
            </a:r>
          </a:p>
          <a:p>
            <a:pPr>
              <a:spcBef>
                <a:spcPts val="600"/>
              </a:spcBef>
            </a:pPr>
            <a:r>
              <a:rPr lang="en-US" sz="3000" dirty="0" smtClean="0"/>
              <a:t>System access</a:t>
            </a:r>
          </a:p>
          <a:p>
            <a:pPr>
              <a:spcBef>
                <a:spcPts val="600"/>
              </a:spcBef>
            </a:pPr>
            <a:r>
              <a:rPr lang="en-US" sz="3000" dirty="0" smtClean="0"/>
              <a:t>Error detection and response</a:t>
            </a:r>
          </a:p>
          <a:p>
            <a:pPr>
              <a:spcBef>
                <a:spcPts val="600"/>
              </a:spcBef>
            </a:pPr>
            <a:r>
              <a:rPr lang="en-US" sz="3000" dirty="0" smtClean="0"/>
              <a:t>Accounting</a:t>
            </a:r>
          </a:p>
        </p:txBody>
      </p:sp>
      <p:pic>
        <p:nvPicPr>
          <p:cNvPr id="4" name="Picture 3"/>
          <p:cNvPicPr>
            <a:picLocks noChangeAspect="1"/>
          </p:cNvPicPr>
          <p:nvPr/>
        </p:nvPicPr>
        <p:blipFill>
          <a:blip r:embed="rId3"/>
          <a:stretch>
            <a:fillRect/>
          </a:stretch>
        </p:blipFill>
        <p:spPr>
          <a:xfrm>
            <a:off x="6096000" y="3276600"/>
            <a:ext cx="2293025" cy="2022321"/>
          </a:xfrm>
          <a:prstGeom prst="rect">
            <a:avLst/>
          </a:prstGeom>
        </p:spPr>
      </p:pic>
    </p:spTree>
    <p:extLst>
      <p:ext uri="{BB962C8B-B14F-4D97-AF65-F5344CB8AC3E}">
        <p14:creationId xmlns:p14="http://schemas.microsoft.com/office/powerpoint/2010/main" val="1017227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Familiarity with *nix</a:t>
            </a:r>
            <a:endParaRPr lang="en-US" dirty="0"/>
          </a:p>
        </p:txBody>
      </p:sp>
      <p:sp>
        <p:nvSpPr>
          <p:cNvPr id="3" name="Content Placeholder 2"/>
          <p:cNvSpPr>
            <a:spLocks noGrp="1"/>
          </p:cNvSpPr>
          <p:nvPr>
            <p:ph idx="1"/>
          </p:nvPr>
        </p:nvSpPr>
        <p:spPr/>
        <p:txBody>
          <a:bodyPr/>
          <a:lstStyle/>
          <a:p>
            <a:r>
              <a:rPr lang="en-US" dirty="0" smtClean="0"/>
              <a:t>I thought shells were only on sea shores</a:t>
            </a:r>
          </a:p>
          <a:p>
            <a:endParaRPr lang="en-US" dirty="0"/>
          </a:p>
          <a:p>
            <a:endParaRPr lang="en-US" dirty="0" smtClean="0"/>
          </a:p>
          <a:p>
            <a:endParaRPr lang="en-US" dirty="0" smtClean="0"/>
          </a:p>
          <a:p>
            <a:r>
              <a:rPr lang="en-US" dirty="0" smtClean="0"/>
              <a:t>I know how Linus Torvalds </a:t>
            </a:r>
            <a:r>
              <a:rPr lang="en-US" dirty="0" smtClean="0">
                <a:hlinkClick r:id="rId2"/>
              </a:rPr>
              <a:t>pronounces Linux</a:t>
            </a:r>
            <a:endParaRPr lang="en-US" dirty="0"/>
          </a:p>
        </p:txBody>
      </p:sp>
      <p:pic>
        <p:nvPicPr>
          <p:cNvPr id="4" name="Picture 3"/>
          <p:cNvPicPr>
            <a:picLocks noChangeAspect="1"/>
          </p:cNvPicPr>
          <p:nvPr/>
        </p:nvPicPr>
        <p:blipFill>
          <a:blip r:embed="rId3"/>
          <a:stretch>
            <a:fillRect/>
          </a:stretch>
        </p:blipFill>
        <p:spPr>
          <a:xfrm>
            <a:off x="647700" y="2500136"/>
            <a:ext cx="2311400" cy="1316214"/>
          </a:xfrm>
          <a:prstGeom prst="rect">
            <a:avLst/>
          </a:prstGeom>
        </p:spPr>
      </p:pic>
      <p:pic>
        <p:nvPicPr>
          <p:cNvPr id="5" name="Picture 4"/>
          <p:cNvPicPr>
            <a:picLocks noChangeAspect="1"/>
          </p:cNvPicPr>
          <p:nvPr/>
        </p:nvPicPr>
        <p:blipFill>
          <a:blip r:embed="rId4"/>
          <a:stretch>
            <a:fillRect/>
          </a:stretch>
        </p:blipFill>
        <p:spPr>
          <a:xfrm>
            <a:off x="6870700" y="4826000"/>
            <a:ext cx="1816100" cy="1816100"/>
          </a:xfrm>
          <a:prstGeom prst="rect">
            <a:avLst/>
          </a:prstGeom>
        </p:spPr>
      </p:pic>
    </p:spTree>
    <p:extLst>
      <p:ext uri="{BB962C8B-B14F-4D97-AF65-F5344CB8AC3E}">
        <p14:creationId xmlns:p14="http://schemas.microsoft.com/office/powerpoint/2010/main" val="17353775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p:blipFill>
          <a:blip r:embed="rId3"/>
          <a:srcRect t="20000" b="25455"/>
          <a:stretch>
            <a:fillRect/>
          </a:stretch>
        </p:blipFill>
        <p:spPr>
          <a:xfrm>
            <a:off x="304800" y="685800"/>
            <a:ext cx="8420230" cy="5943600"/>
          </a:xfrm>
          <a:prstGeom prst="rect">
            <a:avLst/>
          </a:prstGeom>
        </p:spPr>
      </p:pic>
    </p:spTree>
    <p:extLst>
      <p:ext uri="{BB962C8B-B14F-4D97-AF65-F5344CB8AC3E}">
        <p14:creationId xmlns:p14="http://schemas.microsoft.com/office/powerpoint/2010/main" val="868415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smtClean="0">
                <a:solidFill>
                  <a:schemeClr val="accent1">
                    <a:lumMod val="75000"/>
                  </a:schemeClr>
                </a:solidFill>
              </a:rPr>
              <a:t>Key Interfaces</a:t>
            </a:r>
            <a:endParaRPr lang="en-US" b="1" dirty="0">
              <a:solidFill>
                <a:schemeClr val="accent1">
                  <a:lumMod val="75000"/>
                </a:schemeClr>
              </a:solidFill>
            </a:endParaRPr>
          </a:p>
        </p:txBody>
      </p:sp>
      <p:sp>
        <p:nvSpPr>
          <p:cNvPr id="4" name="Content Placeholder 3"/>
          <p:cNvSpPr>
            <a:spLocks noGrp="1"/>
          </p:cNvSpPr>
          <p:nvPr>
            <p:ph sz="half" idx="1"/>
          </p:nvPr>
        </p:nvSpPr>
        <p:spPr>
          <a:xfrm>
            <a:off x="658813" y="3415862"/>
            <a:ext cx="7843837" cy="2832537"/>
          </a:xfrm>
        </p:spPr>
        <p:txBody>
          <a:bodyPr>
            <a:noAutofit/>
          </a:bodyPr>
          <a:lstStyle/>
          <a:p>
            <a:r>
              <a:rPr lang="en-US" sz="2800" dirty="0" smtClean="0"/>
              <a:t>Instruction set architecture (ISA)</a:t>
            </a:r>
          </a:p>
          <a:p>
            <a:pPr lvl="1"/>
            <a:r>
              <a:rPr lang="en-US" sz="2800" dirty="0" smtClean="0"/>
              <a:t>Machine Language Instructions</a:t>
            </a:r>
          </a:p>
          <a:p>
            <a:pPr lvl="1"/>
            <a:r>
              <a:rPr lang="en-US" sz="2800" dirty="0" smtClean="0"/>
              <a:t>User &amp; System</a:t>
            </a:r>
          </a:p>
          <a:p>
            <a:r>
              <a:rPr lang="en-US" sz="2800" dirty="0" smtClean="0"/>
              <a:t>Application binary interface (ABI)</a:t>
            </a:r>
          </a:p>
          <a:p>
            <a:r>
              <a:rPr lang="en-US" sz="2800" dirty="0" smtClean="0"/>
              <a:t>Application programming interface (API)</a:t>
            </a:r>
          </a:p>
          <a:p>
            <a:pPr lvl="1"/>
            <a:r>
              <a:rPr lang="en-US" sz="2800" dirty="0" smtClean="0"/>
              <a:t>High Level Language Calls</a:t>
            </a:r>
            <a:endParaRPr lang="en-US" sz="2800" dirty="0"/>
          </a:p>
        </p:txBody>
      </p:sp>
      <p:pic>
        <p:nvPicPr>
          <p:cNvPr id="5" name="Picture 4" descr="f1.pdf"/>
          <p:cNvPicPr>
            <a:picLocks noChangeAspect="1"/>
          </p:cNvPicPr>
          <p:nvPr/>
        </p:nvPicPr>
        <p:blipFill rotWithShape="1">
          <a:blip r:embed="rId3"/>
          <a:srcRect l="4494" t="20000" r="6757" b="58804"/>
          <a:stretch/>
        </p:blipFill>
        <p:spPr>
          <a:xfrm>
            <a:off x="210206" y="1343949"/>
            <a:ext cx="6096000" cy="1884101"/>
          </a:xfrm>
          <a:prstGeom prst="rect">
            <a:avLst/>
          </a:prstGeom>
        </p:spPr>
      </p:pic>
    </p:spTree>
    <p:extLst>
      <p:ext uri="{BB962C8B-B14F-4D97-AF65-F5344CB8AC3E}">
        <p14:creationId xmlns:p14="http://schemas.microsoft.com/office/powerpoint/2010/main" val="1544607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ln w="1905"/>
                <a:solidFill>
                  <a:schemeClr val="accent1">
                    <a:lumMod val="75000"/>
                  </a:schemeClr>
                </a:solidFill>
                <a:effectLst>
                  <a:innerShdw blurRad="69850" dist="43180" dir="5400000">
                    <a:srgbClr val="000000">
                      <a:alpha val="65000"/>
                    </a:srgbClr>
                  </a:innerShdw>
                </a:effectLst>
              </a:rPr>
              <a:t>Operating System </a:t>
            </a:r>
            <a:br>
              <a:rPr lang="en-US" b="1" dirty="0" smtClean="0">
                <a:ln w="1905"/>
                <a:solidFill>
                  <a:schemeClr val="accent1">
                    <a:lumMod val="75000"/>
                  </a:schemeClr>
                </a:solidFill>
                <a:effectLst>
                  <a:innerShdw blurRad="69850" dist="43180" dir="5400000">
                    <a:srgbClr val="000000">
                      <a:alpha val="65000"/>
                    </a:srgbClr>
                  </a:innerShdw>
                </a:effectLst>
              </a:rPr>
            </a:br>
            <a:r>
              <a:rPr lang="en-US" b="1" dirty="0" smtClean="0">
                <a:ln w="1905"/>
                <a:solidFill>
                  <a:schemeClr val="accent1">
                    <a:lumMod val="75000"/>
                  </a:schemeClr>
                </a:solidFill>
                <a:effectLst>
                  <a:innerShdw blurRad="69850" dist="43180" dir="5400000">
                    <a:srgbClr val="000000">
                      <a:alpha val="65000"/>
                    </a:srgbClr>
                  </a:innerShdw>
                </a:effectLst>
              </a:rPr>
              <a:t>as a Resource Manager</a:t>
            </a:r>
            <a:endParaRPr lang="en-US" b="1" dirty="0">
              <a:ln w="1905"/>
              <a:solidFill>
                <a:schemeClr val="accent1">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sz="half" idx="4294967295"/>
          </p:nvPr>
        </p:nvSpPr>
        <p:spPr>
          <a:xfrm>
            <a:off x="457200" y="2362199"/>
            <a:ext cx="7848600" cy="4322379"/>
          </a:xfrm>
        </p:spPr>
        <p:txBody>
          <a:bodyPr>
            <a:noAutofit/>
          </a:bodyPr>
          <a:lstStyle/>
          <a:p>
            <a:r>
              <a:rPr lang="en-NZ" sz="2800" dirty="0"/>
              <a:t>The OS is responsible for </a:t>
            </a:r>
            <a:r>
              <a:rPr lang="en-NZ" sz="2800" dirty="0" smtClean="0"/>
              <a:t>managing </a:t>
            </a:r>
            <a:r>
              <a:rPr lang="en-NZ" sz="2800" dirty="0"/>
              <a:t>a set of resources for the movement, storage, and processing of </a:t>
            </a:r>
            <a:r>
              <a:rPr lang="en-NZ" sz="2800" dirty="0" smtClean="0"/>
              <a:t>data</a:t>
            </a:r>
            <a:endParaRPr lang="en-US" sz="2800" dirty="0" smtClean="0"/>
          </a:p>
          <a:p>
            <a:r>
              <a:rPr lang="en-US" sz="2800" dirty="0" smtClean="0"/>
              <a:t>Functions in the same way as ordinary computer software</a:t>
            </a:r>
          </a:p>
          <a:p>
            <a:r>
              <a:rPr lang="en-US" sz="2800" dirty="0" smtClean="0"/>
              <a:t>Program, or suite of programs, executed by the processor</a:t>
            </a:r>
          </a:p>
          <a:p>
            <a:r>
              <a:rPr lang="en-US" sz="2800" dirty="0" smtClean="0"/>
              <a:t>Frequently relinquishes control and must depend on the processor to allow it to regain control</a:t>
            </a:r>
            <a:endParaRPr lang="en-US" sz="2800" dirty="0"/>
          </a:p>
        </p:txBody>
      </p:sp>
      <p:pic>
        <p:nvPicPr>
          <p:cNvPr id="6" name="Picture 5"/>
          <p:cNvPicPr>
            <a:picLocks noChangeAspect="1"/>
          </p:cNvPicPr>
          <p:nvPr/>
        </p:nvPicPr>
        <p:blipFill>
          <a:blip r:embed="rId3"/>
          <a:stretch>
            <a:fillRect/>
          </a:stretch>
        </p:blipFill>
        <p:spPr>
          <a:xfrm>
            <a:off x="6477000" y="228600"/>
            <a:ext cx="2285714" cy="2285714"/>
          </a:xfrm>
          <a:prstGeom prst="rect">
            <a:avLst/>
          </a:prstGeom>
        </p:spPr>
      </p:pic>
    </p:spTree>
    <p:extLst>
      <p:ext uri="{BB962C8B-B14F-4D97-AF65-F5344CB8AC3E}">
        <p14:creationId xmlns:p14="http://schemas.microsoft.com/office/powerpoint/2010/main" val="31894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2.pdf"/>
          <p:cNvPicPr>
            <a:picLocks noChangeAspect="1"/>
          </p:cNvPicPr>
          <p:nvPr/>
        </p:nvPicPr>
        <p:blipFill>
          <a:blip r:embed="rId3"/>
          <a:stretch>
            <a:fillRect/>
          </a:stretch>
        </p:blipFill>
        <p:spPr>
          <a:xfrm>
            <a:off x="152400" y="228600"/>
            <a:ext cx="8875059" cy="6858000"/>
          </a:xfrm>
          <a:prstGeom prst="rect">
            <a:avLst/>
          </a:prstGeom>
        </p:spPr>
      </p:pic>
      <p:cxnSp>
        <p:nvCxnSpPr>
          <p:cNvPr id="3" name="Straight Arrow Connector 2"/>
          <p:cNvCxnSpPr/>
          <p:nvPr/>
        </p:nvCxnSpPr>
        <p:spPr>
          <a:xfrm flipV="1">
            <a:off x="735725" y="1418897"/>
            <a:ext cx="924910" cy="105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TextBox 3"/>
          <p:cNvSpPr txBox="1"/>
          <p:nvPr/>
        </p:nvSpPr>
        <p:spPr>
          <a:xfrm>
            <a:off x="641131" y="1093077"/>
            <a:ext cx="786434" cy="369332"/>
          </a:xfrm>
          <a:prstGeom prst="rect">
            <a:avLst/>
          </a:prstGeom>
          <a:noFill/>
        </p:spPr>
        <p:txBody>
          <a:bodyPr wrap="none" rtlCol="0">
            <a:spAutoFit/>
          </a:bodyPr>
          <a:lstStyle/>
          <a:p>
            <a:r>
              <a:rPr lang="en-US" dirty="0" smtClean="0"/>
              <a:t>Kernel</a:t>
            </a:r>
            <a:endParaRPr lang="en-US" dirty="0"/>
          </a:p>
        </p:txBody>
      </p:sp>
    </p:spTree>
    <p:extLst>
      <p:ext uri="{BB962C8B-B14F-4D97-AF65-F5344CB8AC3E}">
        <p14:creationId xmlns:p14="http://schemas.microsoft.com/office/powerpoint/2010/main" val="368422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800" b="1" dirty="0" smtClean="0">
                <a:solidFill>
                  <a:schemeClr val="accent1">
                    <a:lumMod val="75000"/>
                  </a:schemeClr>
                </a:solidFill>
              </a:rPr>
              <a:t>Evolution of Operating Systems</a:t>
            </a:r>
            <a:endParaRPr lang="en-US" sz="3800" b="1" dirty="0">
              <a:solidFill>
                <a:schemeClr val="accent1">
                  <a:lumMod val="75000"/>
                </a:schemeClr>
              </a:solidFill>
            </a:endParaRPr>
          </a:p>
        </p:txBody>
      </p:sp>
      <p:sp>
        <p:nvSpPr>
          <p:cNvPr id="3" name="Content Placeholder 2"/>
          <p:cNvSpPr>
            <a:spLocks noGrp="1"/>
          </p:cNvSpPr>
          <p:nvPr>
            <p:ph idx="4294967295"/>
          </p:nvPr>
        </p:nvSpPr>
        <p:spPr>
          <a:xfrm>
            <a:off x="533400" y="2286000"/>
            <a:ext cx="8305800" cy="4267200"/>
          </a:xfrm>
        </p:spPr>
        <p:txBody>
          <a:bodyPr>
            <a:normAutofit/>
          </a:bodyPr>
          <a:lstStyle/>
          <a:p>
            <a:pPr>
              <a:buSzPct val="95000"/>
              <a:buFont typeface="Wingdings" charset="2"/>
              <a:buChar char="§"/>
            </a:pPr>
            <a:r>
              <a:rPr lang="en-NZ" sz="3600" dirty="0" smtClean="0"/>
              <a:t>A major OS will evolve over time for a number of reasons:</a:t>
            </a:r>
            <a:endParaRPr lang="en-US" sz="3600" dirty="0" smtClean="0"/>
          </a:p>
        </p:txBody>
      </p:sp>
      <p:graphicFrame>
        <p:nvGraphicFramePr>
          <p:cNvPr id="6" name="Diagram 5"/>
          <p:cNvGraphicFramePr/>
          <p:nvPr/>
        </p:nvGraphicFramePr>
        <p:xfrm>
          <a:off x="457200" y="3657600"/>
          <a:ext cx="8229600"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6553200" y="3429000"/>
            <a:ext cx="1991050" cy="2832979"/>
          </a:xfrm>
          <a:prstGeom prst="rect">
            <a:avLst/>
          </a:prstGeom>
        </p:spPr>
      </p:pic>
    </p:spTree>
    <p:extLst>
      <p:ext uri="{BB962C8B-B14F-4D97-AF65-F5344CB8AC3E}">
        <p14:creationId xmlns:p14="http://schemas.microsoft.com/office/powerpoint/2010/main" val="1694015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400" dirty="0" smtClean="0">
                <a:solidFill>
                  <a:schemeClr val="accent1">
                    <a:lumMod val="75000"/>
                  </a:schemeClr>
                </a:solidFill>
              </a:rPr>
              <a:t>Evolution of </a:t>
            </a:r>
            <a:br>
              <a:rPr lang="en-US" sz="4400" dirty="0" smtClean="0">
                <a:solidFill>
                  <a:schemeClr val="accent1">
                    <a:lumMod val="75000"/>
                  </a:schemeClr>
                </a:solidFill>
              </a:rPr>
            </a:br>
            <a:r>
              <a:rPr lang="en-US" sz="4400" dirty="0" smtClean="0">
                <a:solidFill>
                  <a:schemeClr val="accent1">
                    <a:lumMod val="75000"/>
                  </a:schemeClr>
                </a:solidFill>
              </a:rPr>
              <a:t>Operating Systems</a:t>
            </a:r>
            <a:endParaRPr lang="en-NZ" sz="4400" dirty="0">
              <a:solidFill>
                <a:schemeClr val="accent1">
                  <a:lumMod val="75000"/>
                </a:schemeClr>
              </a:solidFill>
            </a:endParaRPr>
          </a:p>
        </p:txBody>
      </p:sp>
      <p:sp>
        <p:nvSpPr>
          <p:cNvPr id="3" name="Content Placeholder 2"/>
          <p:cNvSpPr>
            <a:spLocks noGrp="1"/>
          </p:cNvSpPr>
          <p:nvPr>
            <p:ph idx="4294967295"/>
          </p:nvPr>
        </p:nvSpPr>
        <p:spPr>
          <a:xfrm>
            <a:off x="533400" y="1981200"/>
            <a:ext cx="8077200" cy="4038600"/>
          </a:xfrm>
        </p:spPr>
        <p:txBody>
          <a:bodyPr>
            <a:normAutofit/>
          </a:bodyPr>
          <a:lstStyle/>
          <a:p>
            <a:pPr>
              <a:buSzPct val="100000"/>
              <a:buFont typeface="Wingdings" charset="2"/>
              <a:buChar char="§"/>
            </a:pPr>
            <a:r>
              <a:rPr lang="en-NZ" sz="4000" dirty="0" smtClean="0"/>
              <a:t> Stages include:</a:t>
            </a:r>
          </a:p>
          <a:p>
            <a:pPr lvl="1">
              <a:buSzPct val="55000"/>
            </a:pPr>
            <a:endParaRPr lang="en-NZ" dirty="0"/>
          </a:p>
        </p:txBody>
      </p:sp>
      <p:graphicFrame>
        <p:nvGraphicFramePr>
          <p:cNvPr id="5" name="Diagram 4"/>
          <p:cNvGraphicFramePr/>
          <p:nvPr/>
        </p:nvGraphicFramePr>
        <p:xfrm>
          <a:off x="914400" y="2133600"/>
          <a:ext cx="7315200" cy="436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894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905"/>
                <a:solidFill>
                  <a:schemeClr val="accent1">
                    <a:lumMod val="75000"/>
                  </a:schemeClr>
                </a:solidFill>
                <a:effectLst>
                  <a:innerShdw blurRad="69850" dist="43180" dir="5400000">
                    <a:srgbClr val="000000">
                      <a:alpha val="65000"/>
                    </a:srgbClr>
                  </a:innerShdw>
                </a:effectLst>
              </a:rPr>
              <a:t>Serial Processing</a:t>
            </a:r>
            <a:endParaRPr lang="en-US" b="1" dirty="0">
              <a:ln w="1905"/>
              <a:solidFill>
                <a:schemeClr val="accent1">
                  <a:lumMod val="75000"/>
                </a:schemeClr>
              </a:solidFill>
              <a:effectLst>
                <a:innerShdw blurRad="69850" dist="43180" dir="5400000">
                  <a:srgbClr val="000000">
                    <a:alpha val="65000"/>
                  </a:srgbClr>
                </a:innerShdw>
              </a:effectLst>
            </a:endParaRPr>
          </a:p>
        </p:txBody>
      </p:sp>
      <p:sp>
        <p:nvSpPr>
          <p:cNvPr id="4" name="Text Placeholder 3"/>
          <p:cNvSpPr>
            <a:spLocks noGrp="1"/>
          </p:cNvSpPr>
          <p:nvPr>
            <p:ph type="body" idx="1"/>
          </p:nvPr>
        </p:nvSpPr>
        <p:spPr>
          <a:xfrm>
            <a:off x="609600" y="1520886"/>
            <a:ext cx="3657600" cy="730415"/>
          </a:xfrm>
        </p:spPr>
        <p:txBody>
          <a:bodyPr/>
          <a:lstStyle/>
          <a:p>
            <a:r>
              <a:rPr lang="en-US" dirty="0" smtClean="0"/>
              <a:t>Earliest Computers:</a:t>
            </a:r>
          </a:p>
        </p:txBody>
      </p:sp>
      <p:sp>
        <p:nvSpPr>
          <p:cNvPr id="3" name="Content Placeholder 2"/>
          <p:cNvSpPr>
            <a:spLocks noGrp="1"/>
          </p:cNvSpPr>
          <p:nvPr>
            <p:ph sz="half" idx="2"/>
          </p:nvPr>
        </p:nvSpPr>
        <p:spPr>
          <a:xfrm>
            <a:off x="609600" y="2251301"/>
            <a:ext cx="3657600" cy="4233582"/>
          </a:xfrm>
        </p:spPr>
        <p:txBody>
          <a:bodyPr>
            <a:normAutofit fontScale="92500" lnSpcReduction="20000"/>
          </a:bodyPr>
          <a:lstStyle/>
          <a:p>
            <a:r>
              <a:rPr lang="en-US" dirty="0" smtClean="0"/>
              <a:t>No operating system</a:t>
            </a:r>
          </a:p>
          <a:p>
            <a:pPr lvl="2"/>
            <a:r>
              <a:rPr lang="en-US" dirty="0" smtClean="0"/>
              <a:t>programmers interacted directly with the computer hardware</a:t>
            </a:r>
          </a:p>
          <a:p>
            <a:r>
              <a:rPr lang="en-US" dirty="0" smtClean="0"/>
              <a:t>Computers ran from a console with display lights, toggle switches, some form of input device, and a printer</a:t>
            </a:r>
          </a:p>
          <a:p>
            <a:r>
              <a:rPr lang="en-US" dirty="0" smtClean="0"/>
              <a:t>Users have access to the computer in “series”</a:t>
            </a:r>
          </a:p>
          <a:p>
            <a:r>
              <a:rPr lang="en-US" dirty="0" smtClean="0"/>
              <a:t>Problems</a:t>
            </a:r>
          </a:p>
          <a:p>
            <a:pPr lvl="1"/>
            <a:r>
              <a:rPr lang="en-US" dirty="0" smtClean="0"/>
              <a:t>Scheduling</a:t>
            </a:r>
          </a:p>
          <a:p>
            <a:pPr lvl="1"/>
            <a:r>
              <a:rPr lang="en-US" dirty="0" smtClean="0"/>
              <a:t>Setup Time</a:t>
            </a:r>
          </a:p>
        </p:txBody>
      </p:sp>
      <p:pic>
        <p:nvPicPr>
          <p:cNvPr id="1028" name="Picture 4" descr="https://upload.wikimedia.org/wikipedia/commons/4/4e/Eniac.jpg"/>
          <p:cNvPicPr>
            <a:picLocks noGrp="1" noChangeAspect="1" noChangeArrowheads="1"/>
          </p:cNvPicPr>
          <p:nvPr>
            <p:ph sz="quarter" idx="4"/>
          </p:nvPr>
        </p:nvPicPr>
        <p:blipFill rotWithShape="1">
          <a:blip r:embed="rId3">
            <a:extLst>
              <a:ext uri="{28A0092B-C50C-407E-A947-70E740481C1C}">
                <a14:useLocalDpi xmlns:a14="http://schemas.microsoft.com/office/drawing/2010/main" val="0"/>
              </a:ext>
            </a:extLst>
          </a:blip>
          <a:srcRect t="36773" r="42517"/>
          <a:stretch/>
        </p:blipFill>
        <p:spPr bwMode="auto">
          <a:xfrm>
            <a:off x="4193081" y="1900275"/>
            <a:ext cx="5036741" cy="423358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078293" y="1528282"/>
            <a:ext cx="5340436" cy="646331"/>
          </a:xfrm>
          <a:prstGeom prst="rect">
            <a:avLst/>
          </a:prstGeom>
          <a:noFill/>
        </p:spPr>
        <p:txBody>
          <a:bodyPr wrap="none" rtlCol="0">
            <a:spAutoFit/>
          </a:bodyPr>
          <a:lstStyle/>
          <a:p>
            <a:r>
              <a:rPr lang="en-US" dirty="0"/>
              <a:t>ENIAC (Electronic Numerical Integrator and Computer) </a:t>
            </a:r>
          </a:p>
          <a:p>
            <a:endParaRPr lang="en-US" dirty="0"/>
          </a:p>
        </p:txBody>
      </p:sp>
    </p:spTree>
    <p:extLst>
      <p:ext uri="{BB962C8B-B14F-4D97-AF65-F5344CB8AC3E}">
        <p14:creationId xmlns:p14="http://schemas.microsoft.com/office/powerpoint/2010/main" val="1677453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accent1">
                    <a:lumMod val="75000"/>
                  </a:schemeClr>
                </a:solidFill>
              </a:rPr>
              <a:t>Simple Batch Systems</a:t>
            </a:r>
          </a:p>
        </p:txBody>
      </p:sp>
      <p:sp>
        <p:nvSpPr>
          <p:cNvPr id="3" name="Content Placeholder 2"/>
          <p:cNvSpPr>
            <a:spLocks noGrp="1"/>
          </p:cNvSpPr>
          <p:nvPr>
            <p:ph sz="half" idx="1"/>
          </p:nvPr>
        </p:nvSpPr>
        <p:spPr>
          <a:xfrm>
            <a:off x="457200" y="1820008"/>
            <a:ext cx="5300262" cy="4204524"/>
          </a:xfrm>
        </p:spPr>
        <p:txBody>
          <a:bodyPr>
            <a:noAutofit/>
          </a:bodyPr>
          <a:lstStyle/>
          <a:p>
            <a:r>
              <a:rPr lang="en-US" sz="2400" dirty="0" smtClean="0"/>
              <a:t>Early computers were very expensive</a:t>
            </a:r>
          </a:p>
          <a:p>
            <a:pPr lvl="2"/>
            <a:r>
              <a:rPr lang="en-US" dirty="0" smtClean="0"/>
              <a:t>important to maximize processor utilization</a:t>
            </a:r>
          </a:p>
          <a:p>
            <a:r>
              <a:rPr lang="en-US" sz="2400" dirty="0" smtClean="0"/>
              <a:t>Monitor</a:t>
            </a:r>
          </a:p>
          <a:p>
            <a:pPr lvl="2"/>
            <a:r>
              <a:rPr lang="en-US" dirty="0" smtClean="0"/>
              <a:t>user no longer has direct access to processor</a:t>
            </a:r>
          </a:p>
          <a:p>
            <a:pPr lvl="2"/>
            <a:r>
              <a:rPr lang="en-US" dirty="0" smtClean="0"/>
              <a:t>job is submitted to computer operator who batches them together and places them on an input device</a:t>
            </a:r>
          </a:p>
          <a:p>
            <a:pPr lvl="2"/>
            <a:r>
              <a:rPr lang="en-US" dirty="0" smtClean="0"/>
              <a:t>program branches back to the monitor when finished</a:t>
            </a:r>
            <a:endParaRPr lang="en-US" dirty="0"/>
          </a:p>
        </p:txBody>
      </p:sp>
      <p:pic>
        <p:nvPicPr>
          <p:cNvPr id="2050" name="Picture 2" descr="https://upload.wikimedia.org/wikipedia/commons/f/f7/Early_SSA_accounting_operations.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867820" y="2303964"/>
            <a:ext cx="2818980" cy="3444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962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ln w="1905"/>
                <a:solidFill>
                  <a:schemeClr val="accent1">
                    <a:lumMod val="75000"/>
                  </a:schemeClr>
                </a:solidFill>
                <a:effectLst>
                  <a:innerShdw blurRad="69850" dist="43180" dir="5400000">
                    <a:srgbClr val="000000">
                      <a:alpha val="65000"/>
                    </a:srgbClr>
                  </a:innerShdw>
                </a:effectLst>
              </a:rPr>
              <a:t>Monitor Point of View</a:t>
            </a:r>
            <a:endParaRPr lang="en-NZ" b="1" dirty="0">
              <a:ln w="1905"/>
              <a:solidFill>
                <a:schemeClr val="accent1">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304800" y="2590800"/>
            <a:ext cx="4724400" cy="4953000"/>
          </a:xfrm>
        </p:spPr>
        <p:txBody>
          <a:bodyPr>
            <a:normAutofit/>
          </a:bodyPr>
          <a:lstStyle/>
          <a:p>
            <a:r>
              <a:rPr lang="en-NZ" sz="2400" dirty="0" smtClean="0"/>
              <a:t>Monitor controls the sequence of events</a:t>
            </a:r>
          </a:p>
          <a:p>
            <a:r>
              <a:rPr lang="en-NZ" sz="2400" i="1" dirty="0" smtClean="0"/>
              <a:t>Resident Monitor </a:t>
            </a:r>
            <a:r>
              <a:rPr lang="en-NZ" sz="2400" dirty="0" smtClean="0"/>
              <a:t>is software always in memory</a:t>
            </a:r>
          </a:p>
          <a:p>
            <a:r>
              <a:rPr lang="en-NZ" sz="2400" dirty="0" smtClean="0"/>
              <a:t>Monitor reads in job and gives control</a:t>
            </a:r>
          </a:p>
          <a:p>
            <a:r>
              <a:rPr lang="en-NZ" sz="2400" dirty="0" smtClean="0"/>
              <a:t>Job returns control to monitor</a:t>
            </a:r>
            <a:endParaRPr lang="en-NZ" sz="2400" dirty="0"/>
          </a:p>
        </p:txBody>
      </p:sp>
      <p:pic>
        <p:nvPicPr>
          <p:cNvPr id="5" name="Picture 4" descr="f3.pdf"/>
          <p:cNvPicPr>
            <a:picLocks noChangeAspect="1"/>
          </p:cNvPicPr>
          <p:nvPr/>
        </p:nvPicPr>
        <p:blipFill>
          <a:blip r:embed="rId3"/>
          <a:srcRect l="8235" t="15455" r="15294" b="12727"/>
          <a:stretch>
            <a:fillRect/>
          </a:stretch>
        </p:blipFill>
        <p:spPr>
          <a:xfrm>
            <a:off x="5037882" y="2057400"/>
            <a:ext cx="3738918" cy="4544210"/>
          </a:xfrm>
          <a:prstGeom prst="rect">
            <a:avLst/>
          </a:prstGeom>
        </p:spPr>
      </p:pic>
    </p:spTree>
    <p:extLst>
      <p:ext uri="{BB962C8B-B14F-4D97-AF65-F5344CB8AC3E}">
        <p14:creationId xmlns:p14="http://schemas.microsoft.com/office/powerpoint/2010/main" val="248255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905"/>
                <a:solidFill>
                  <a:schemeClr val="accent1">
                    <a:lumMod val="75000"/>
                  </a:schemeClr>
                </a:solidFill>
                <a:effectLst>
                  <a:innerShdw blurRad="69850" dist="43180" dir="5400000">
                    <a:srgbClr val="000000">
                      <a:alpha val="65000"/>
                    </a:srgbClr>
                  </a:innerShdw>
                </a:effectLst>
              </a:rPr>
              <a:t>Processor Point of View</a:t>
            </a:r>
            <a:endParaRPr lang="en-US" dirty="0">
              <a:solidFill>
                <a:schemeClr val="accent1">
                  <a:lumMod val="75000"/>
                </a:schemeClr>
              </a:solidFill>
            </a:endParaRPr>
          </a:p>
        </p:txBody>
      </p:sp>
      <p:sp>
        <p:nvSpPr>
          <p:cNvPr id="4" name="Content Placeholder 3"/>
          <p:cNvSpPr>
            <a:spLocks noGrp="1"/>
          </p:cNvSpPr>
          <p:nvPr>
            <p:ph sz="half" idx="1"/>
          </p:nvPr>
        </p:nvSpPr>
        <p:spPr>
          <a:xfrm>
            <a:off x="654050" y="2286000"/>
            <a:ext cx="7848600" cy="4190999"/>
          </a:xfrm>
        </p:spPr>
        <p:txBody>
          <a:bodyPr>
            <a:noAutofit/>
          </a:bodyPr>
          <a:lstStyle/>
          <a:p>
            <a:r>
              <a:rPr lang="en-US" sz="2400" dirty="0" smtClean="0"/>
              <a:t>Processor executes instruction from the memory containing the monitor</a:t>
            </a:r>
          </a:p>
          <a:p>
            <a:r>
              <a:rPr lang="en-US" sz="2400" dirty="0" smtClean="0"/>
              <a:t>Executes the instructions in the user program until it encounters an ending or error condition</a:t>
            </a:r>
          </a:p>
          <a:p>
            <a:r>
              <a:rPr lang="en-US" sz="2400" dirty="0" smtClean="0"/>
              <a:t>“</a:t>
            </a:r>
            <a:r>
              <a:rPr lang="en-US" sz="2400" i="1" dirty="0" smtClean="0"/>
              <a:t>control is passed to a job” </a:t>
            </a:r>
            <a:r>
              <a:rPr lang="en-US" sz="2400" dirty="0" smtClean="0"/>
              <a:t> means processor is fetching and executing instructions in a user program</a:t>
            </a:r>
          </a:p>
          <a:p>
            <a:r>
              <a:rPr lang="en-US" sz="2400" dirty="0" smtClean="0"/>
              <a:t>“</a:t>
            </a:r>
            <a:r>
              <a:rPr lang="en-US" sz="2400" i="1" dirty="0" smtClean="0"/>
              <a:t>control is returned to the monitor” </a:t>
            </a:r>
            <a:r>
              <a:rPr lang="en-US" sz="2400" dirty="0" smtClean="0"/>
              <a:t>means that the processor is fetching and executing instructions from the monitor program</a:t>
            </a:r>
            <a:endParaRPr lang="en-US" sz="2400" dirty="0"/>
          </a:p>
        </p:txBody>
      </p:sp>
    </p:spTree>
    <p:extLst>
      <p:ext uri="{BB962C8B-B14F-4D97-AF65-F5344CB8AC3E}">
        <p14:creationId xmlns:p14="http://schemas.microsoft.com/office/powerpoint/2010/main" val="1872086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Format</a:t>
            </a:r>
            <a:endParaRPr lang="en-US" dirty="0"/>
          </a:p>
        </p:txBody>
      </p:sp>
      <p:sp>
        <p:nvSpPr>
          <p:cNvPr id="3" name="Content Placeholder 2"/>
          <p:cNvSpPr>
            <a:spLocks noGrp="1"/>
          </p:cNvSpPr>
          <p:nvPr>
            <p:ph idx="1"/>
          </p:nvPr>
        </p:nvSpPr>
        <p:spPr>
          <a:xfrm>
            <a:off x="457200" y="1847891"/>
            <a:ext cx="8229600" cy="4466847"/>
          </a:xfrm>
        </p:spPr>
        <p:txBody>
          <a:bodyPr>
            <a:normAutofit/>
          </a:bodyPr>
          <a:lstStyle/>
          <a:p>
            <a:r>
              <a:rPr lang="en-US" dirty="0" smtClean="0"/>
              <a:t>Interactive Classes</a:t>
            </a:r>
          </a:p>
          <a:p>
            <a:pPr lvl="1"/>
            <a:r>
              <a:rPr lang="en-US" dirty="0" smtClean="0"/>
              <a:t>Ask Questions</a:t>
            </a:r>
          </a:p>
          <a:p>
            <a:pPr lvl="1"/>
            <a:r>
              <a:rPr lang="en-US" dirty="0" smtClean="0"/>
              <a:t>Lectures </a:t>
            </a:r>
            <a:r>
              <a:rPr lang="en-US" dirty="0" smtClean="0"/>
              <a:t>based mostly on Stallings</a:t>
            </a:r>
            <a:endParaRPr lang="en-US" dirty="0" smtClean="0"/>
          </a:p>
          <a:p>
            <a:pPr lvl="2"/>
            <a:r>
              <a:rPr lang="en-US" dirty="0" smtClean="0"/>
              <a:t>Additional material in PPT “NOTES” section </a:t>
            </a:r>
            <a:endParaRPr lang="en-US" dirty="0" smtClean="0"/>
          </a:p>
          <a:p>
            <a:r>
              <a:rPr lang="en-US" dirty="0" smtClean="0"/>
              <a:t>Course Highlights</a:t>
            </a:r>
          </a:p>
          <a:p>
            <a:pPr lvl="1"/>
            <a:r>
              <a:rPr lang="en-US" dirty="0" smtClean="0"/>
              <a:t>Lectures, 4 </a:t>
            </a:r>
            <a:r>
              <a:rPr lang="en-US" dirty="0" smtClean="0"/>
              <a:t>Labs, Exam</a:t>
            </a:r>
            <a:endParaRPr lang="en-US" dirty="0" smtClean="0"/>
          </a:p>
          <a:p>
            <a:pPr lvl="1"/>
            <a:endParaRPr lang="en-US" dirty="0"/>
          </a:p>
        </p:txBody>
      </p:sp>
    </p:spTree>
    <p:extLst>
      <p:ext uri="{BB962C8B-B14F-4D97-AF65-F5344CB8AC3E}">
        <p14:creationId xmlns:p14="http://schemas.microsoft.com/office/powerpoint/2010/main" val="366805090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800" b="1" dirty="0" smtClean="0">
                <a:solidFill>
                  <a:schemeClr val="accent1">
                    <a:lumMod val="75000"/>
                  </a:schemeClr>
                </a:solidFill>
              </a:rPr>
              <a:t>Job Control Language (JCL)</a:t>
            </a:r>
            <a:endParaRPr lang="en-US" sz="4800" b="1" dirty="0">
              <a:solidFill>
                <a:schemeClr val="accent1">
                  <a:lumMod val="75000"/>
                </a:schemeClr>
              </a:solidFill>
            </a:endParaRPr>
          </a:p>
        </p:txBody>
      </p:sp>
      <p:graphicFrame>
        <p:nvGraphicFramePr>
          <p:cNvPr id="6" name="Diagram 5"/>
          <p:cNvGraphicFramePr/>
          <p:nvPr>
            <p:extLst/>
          </p:nvPr>
        </p:nvGraphicFramePr>
        <p:xfrm>
          <a:off x="-609600" y="2286000"/>
          <a:ext cx="7874000" cy="3840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a:off x="6096000" y="4648200"/>
            <a:ext cx="2516038" cy="1905000"/>
          </a:xfrm>
          <a:prstGeom prst="rect">
            <a:avLst/>
          </a:prstGeom>
        </p:spPr>
      </p:pic>
    </p:spTree>
    <p:extLst>
      <p:ext uri="{BB962C8B-B14F-4D97-AF65-F5344CB8AC3E}">
        <p14:creationId xmlns:p14="http://schemas.microsoft.com/office/powerpoint/2010/main" val="17282573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4800" b="1" dirty="0" smtClean="0">
                <a:ln w="1905"/>
                <a:solidFill>
                  <a:schemeClr val="accent1">
                    <a:lumMod val="75000"/>
                  </a:schemeClr>
                </a:solidFill>
                <a:effectLst>
                  <a:innerShdw blurRad="69850" dist="43180" dir="5400000">
                    <a:srgbClr val="000000">
                      <a:alpha val="65000"/>
                    </a:srgbClr>
                  </a:innerShdw>
                </a:effectLst>
              </a:rPr>
              <a:t>Desirable Hardware </a:t>
            </a:r>
            <a:br>
              <a:rPr lang="en-US" sz="4800" b="1" dirty="0" smtClean="0">
                <a:ln w="1905"/>
                <a:solidFill>
                  <a:schemeClr val="accent1">
                    <a:lumMod val="75000"/>
                  </a:schemeClr>
                </a:solidFill>
                <a:effectLst>
                  <a:innerShdw blurRad="69850" dist="43180" dir="5400000">
                    <a:srgbClr val="000000">
                      <a:alpha val="65000"/>
                    </a:srgbClr>
                  </a:innerShdw>
                </a:effectLst>
              </a:rPr>
            </a:br>
            <a:r>
              <a:rPr lang="en-US" sz="4800" b="1" dirty="0" smtClean="0">
                <a:ln w="1905"/>
                <a:solidFill>
                  <a:schemeClr val="accent1">
                    <a:lumMod val="75000"/>
                  </a:schemeClr>
                </a:solidFill>
                <a:effectLst>
                  <a:innerShdw blurRad="69850" dist="43180" dir="5400000">
                    <a:srgbClr val="000000">
                      <a:alpha val="65000"/>
                    </a:srgbClr>
                  </a:innerShdw>
                </a:effectLst>
              </a:rPr>
              <a:t>Features</a:t>
            </a:r>
            <a:endParaRPr lang="en-US" sz="4800" b="1" dirty="0">
              <a:ln w="1905"/>
              <a:solidFill>
                <a:schemeClr val="accent1">
                  <a:lumMod val="75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nvPr>
        </p:nvGraphicFramePr>
        <p:xfrm>
          <a:off x="457200" y="2133600"/>
          <a:ext cx="81534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6858000" y="381000"/>
            <a:ext cx="1601980" cy="1612660"/>
          </a:xfrm>
          <a:prstGeom prst="rect">
            <a:avLst/>
          </a:prstGeom>
        </p:spPr>
      </p:pic>
    </p:spTree>
    <p:extLst>
      <p:ext uri="{BB962C8B-B14F-4D97-AF65-F5344CB8AC3E}">
        <p14:creationId xmlns:p14="http://schemas.microsoft.com/office/powerpoint/2010/main" val="5795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smtClean="0">
                <a:solidFill>
                  <a:schemeClr val="accent1">
                    <a:lumMod val="75000"/>
                  </a:schemeClr>
                </a:solidFill>
              </a:rPr>
              <a:t>Modes of Operation</a:t>
            </a:r>
            <a:endParaRPr lang="en-US" b="1" dirty="0">
              <a:solidFill>
                <a:schemeClr val="accent1">
                  <a:lumMod val="75000"/>
                </a:schemeClr>
              </a:solidFill>
            </a:endParaRPr>
          </a:p>
        </p:txBody>
      </p:sp>
      <p:graphicFrame>
        <p:nvGraphicFramePr>
          <p:cNvPr id="4" name="Content Placeholder 3"/>
          <p:cNvGraphicFramePr>
            <a:graphicFrameLocks noGrp="1"/>
          </p:cNvGraphicFramePr>
          <p:nvPr>
            <p:ph idx="4294967295"/>
          </p:nvPr>
        </p:nvGraphicFramePr>
        <p:xfrm>
          <a:off x="533400" y="2133600"/>
          <a:ext cx="80772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9479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normAutofit fontScale="90000"/>
          </a:bodyPr>
          <a:lstStyle/>
          <a:p>
            <a:pPr algn="ctr"/>
            <a:r>
              <a:rPr lang="en-US" b="1" dirty="0" smtClean="0">
                <a:ln w="1905"/>
                <a:solidFill>
                  <a:schemeClr val="accent1">
                    <a:lumMod val="75000"/>
                  </a:schemeClr>
                </a:solidFill>
                <a:effectLst>
                  <a:innerShdw blurRad="69850" dist="43180" dir="5400000">
                    <a:srgbClr val="000000">
                      <a:alpha val="65000"/>
                    </a:srgbClr>
                  </a:innerShdw>
                </a:effectLst>
              </a:rPr>
              <a:t>Batched System </a:t>
            </a:r>
            <a:r>
              <a:rPr lang="en-US" b="1" dirty="0" err="1" smtClean="0">
                <a:ln w="1905"/>
                <a:solidFill>
                  <a:schemeClr val="accent1">
                    <a:lumMod val="75000"/>
                  </a:schemeClr>
                </a:solidFill>
                <a:effectLst>
                  <a:innerShdw blurRad="69850" dist="43180" dir="5400000">
                    <a:srgbClr val="000000">
                      <a:alpha val="65000"/>
                    </a:srgbClr>
                  </a:innerShdw>
                </a:effectLst>
              </a:rPr>
              <a:t>Uniprogramming</a:t>
            </a:r>
            <a:endParaRPr lang="en-US" b="1" dirty="0">
              <a:ln w="1905"/>
              <a:solidFill>
                <a:schemeClr val="accent1">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0" y="2163801"/>
            <a:ext cx="4157330" cy="2805198"/>
          </a:xfrm>
        </p:spPr>
        <p:txBody>
          <a:bodyPr>
            <a:normAutofit/>
          </a:bodyPr>
          <a:lstStyle/>
          <a:p>
            <a:r>
              <a:rPr lang="en-US" sz="2400" dirty="0" smtClean="0"/>
              <a:t>The processor spends a certain amount of time executing, until it reaches an I/O instruction; it must then wait until that I/O instruction concludes before proceeding</a:t>
            </a:r>
            <a:endParaRPr lang="en-US" sz="2400" dirty="0"/>
          </a:p>
        </p:txBody>
      </p:sp>
      <p:pic>
        <p:nvPicPr>
          <p:cNvPr id="5" name="Picture 4" descr="f5.pdf"/>
          <p:cNvPicPr>
            <a:picLocks noChangeAspect="1"/>
          </p:cNvPicPr>
          <p:nvPr/>
        </p:nvPicPr>
        <p:blipFill>
          <a:blip r:embed="rId3"/>
          <a:srcRect l="7059" t="6364" r="8235" b="80909"/>
          <a:stretch>
            <a:fillRect/>
          </a:stretch>
        </p:blipFill>
        <p:spPr>
          <a:xfrm>
            <a:off x="0" y="5341137"/>
            <a:ext cx="6607491" cy="1284792"/>
          </a:xfrm>
          <a:prstGeom prst="rect">
            <a:avLst/>
          </a:prstGeom>
        </p:spPr>
      </p:pic>
      <p:pic>
        <p:nvPicPr>
          <p:cNvPr id="6" name="Content Placeholder 3" descr="Fig02_04.gif"/>
          <p:cNvPicPr>
            <a:picLocks noChangeAspect="1"/>
          </p:cNvPicPr>
          <p:nvPr/>
        </p:nvPicPr>
        <p:blipFill rotWithShape="1">
          <a:blip r:embed="rId4" cstate="print"/>
          <a:srcRect l="5150" t="5635" r="8538" b="5008"/>
          <a:stretch/>
        </p:blipFill>
        <p:spPr bwMode="auto">
          <a:xfrm>
            <a:off x="4571207" y="1809332"/>
            <a:ext cx="4603899" cy="3540641"/>
          </a:xfrm>
          <a:prstGeom prst="rect">
            <a:avLst/>
          </a:prstGeom>
          <a:noFill/>
          <a:ln w="9525">
            <a:noFill/>
            <a:miter lim="800000"/>
            <a:headEnd/>
            <a:tailEnd/>
          </a:ln>
        </p:spPr>
      </p:pic>
    </p:spTree>
    <p:extLst>
      <p:ext uri="{BB962C8B-B14F-4D97-AF65-F5344CB8AC3E}">
        <p14:creationId xmlns:p14="http://schemas.microsoft.com/office/powerpoint/2010/main" val="401515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smtClean="0">
                <a:ln w="1905"/>
                <a:solidFill>
                  <a:schemeClr val="accent1">
                    <a:lumMod val="75000"/>
                  </a:schemeClr>
                </a:solidFill>
                <a:effectLst>
                  <a:innerShdw blurRad="69850" dist="43180" dir="5400000">
                    <a:srgbClr val="000000">
                      <a:alpha val="65000"/>
                    </a:srgbClr>
                  </a:innerShdw>
                </a:effectLst>
              </a:rPr>
              <a:t>Multiprogramming</a:t>
            </a:r>
            <a:endParaRPr lang="en-US" b="1" dirty="0">
              <a:ln w="1905"/>
              <a:solidFill>
                <a:schemeClr val="accent1">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1295400" y="5105400"/>
            <a:ext cx="6705600" cy="2286000"/>
          </a:xfrm>
        </p:spPr>
        <p:txBody>
          <a:bodyPr>
            <a:noAutofit/>
          </a:bodyPr>
          <a:lstStyle/>
          <a:p>
            <a:pPr>
              <a:spcBef>
                <a:spcPts val="600"/>
              </a:spcBef>
            </a:pPr>
            <a:r>
              <a:rPr lang="en-US" sz="1800" dirty="0" smtClean="0"/>
              <a:t>There must be enough memory to hold the OS (resident monitor) and one user program</a:t>
            </a:r>
          </a:p>
          <a:p>
            <a:pPr>
              <a:spcBef>
                <a:spcPts val="600"/>
              </a:spcBef>
            </a:pPr>
            <a:r>
              <a:rPr lang="en-US" sz="1800" dirty="0" smtClean="0"/>
              <a:t>When one job needs to wait for I/O, the processor can switch to the other job, which is likely not waiting for I/O</a:t>
            </a:r>
            <a:endParaRPr lang="en-US" sz="1800" dirty="0"/>
          </a:p>
        </p:txBody>
      </p:sp>
      <p:pic>
        <p:nvPicPr>
          <p:cNvPr id="5" name="Picture 4" descr="f5.pdf"/>
          <p:cNvPicPr>
            <a:picLocks noChangeAspect="1"/>
          </p:cNvPicPr>
          <p:nvPr/>
        </p:nvPicPr>
        <p:blipFill>
          <a:blip r:embed="rId3"/>
          <a:srcRect l="4706" t="23636" r="7059" b="48182"/>
          <a:stretch>
            <a:fillRect/>
          </a:stretch>
        </p:blipFill>
        <p:spPr>
          <a:xfrm>
            <a:off x="1066800" y="2057400"/>
            <a:ext cx="7122730" cy="2944111"/>
          </a:xfrm>
          <a:prstGeom prst="rect">
            <a:avLst/>
          </a:prstGeom>
        </p:spPr>
      </p:pic>
    </p:spTree>
    <p:extLst>
      <p:ext uri="{BB962C8B-B14F-4D97-AF65-F5344CB8AC3E}">
        <p14:creationId xmlns:p14="http://schemas.microsoft.com/office/powerpoint/2010/main" val="187791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smtClean="0">
                <a:ln w="1905"/>
                <a:solidFill>
                  <a:schemeClr val="accent1">
                    <a:lumMod val="75000"/>
                  </a:schemeClr>
                </a:solidFill>
                <a:effectLst>
                  <a:innerShdw blurRad="69850" dist="43180" dir="5400000">
                    <a:srgbClr val="000000">
                      <a:alpha val="65000"/>
                    </a:srgbClr>
                  </a:innerShdw>
                </a:effectLst>
              </a:rPr>
              <a:t>Multiprogramming</a:t>
            </a:r>
          </a:p>
        </p:txBody>
      </p:sp>
      <p:sp>
        <p:nvSpPr>
          <p:cNvPr id="16" name="Content Placeholder 15"/>
          <p:cNvSpPr>
            <a:spLocks noGrp="1"/>
          </p:cNvSpPr>
          <p:nvPr>
            <p:ph type="body" sz="half" idx="4294967295"/>
          </p:nvPr>
        </p:nvSpPr>
        <p:spPr>
          <a:xfrm>
            <a:off x="533400" y="5181600"/>
            <a:ext cx="8001000" cy="1447800"/>
          </a:xfrm>
        </p:spPr>
        <p:txBody>
          <a:bodyPr>
            <a:normAutofit fontScale="92500" lnSpcReduction="10000"/>
          </a:bodyPr>
          <a:lstStyle/>
          <a:p>
            <a:r>
              <a:rPr lang="en-US" sz="2400" dirty="0" smtClean="0"/>
              <a:t>Multiprogramming</a:t>
            </a:r>
          </a:p>
          <a:p>
            <a:pPr lvl="2"/>
            <a:r>
              <a:rPr lang="en-US" sz="2400" dirty="0" smtClean="0"/>
              <a:t>also known as multitasking</a:t>
            </a:r>
          </a:p>
          <a:p>
            <a:pPr lvl="2"/>
            <a:r>
              <a:rPr lang="en-US" sz="2400" dirty="0" smtClean="0"/>
              <a:t>memory is expanded to hold three, four, or more programs and switch among all of them</a:t>
            </a:r>
          </a:p>
        </p:txBody>
      </p:sp>
      <p:pic>
        <p:nvPicPr>
          <p:cNvPr id="5" name="Picture 4" descr="f5.pdf"/>
          <p:cNvPicPr>
            <a:picLocks noChangeAspect="1"/>
          </p:cNvPicPr>
          <p:nvPr/>
        </p:nvPicPr>
        <p:blipFill>
          <a:blip r:embed="rId3"/>
          <a:srcRect l="4706" t="53636" r="7059" b="12727"/>
          <a:stretch>
            <a:fillRect/>
          </a:stretch>
        </p:blipFill>
        <p:spPr>
          <a:xfrm>
            <a:off x="1523999" y="1981200"/>
            <a:ext cx="6178371" cy="3048058"/>
          </a:xfrm>
          <a:prstGeom prst="rect">
            <a:avLst/>
          </a:prstGeom>
        </p:spPr>
      </p:pic>
      <p:sp>
        <p:nvSpPr>
          <p:cNvPr id="6" name="TextBox 5"/>
          <p:cNvSpPr txBox="1"/>
          <p:nvPr/>
        </p:nvSpPr>
        <p:spPr>
          <a:xfrm>
            <a:off x="1535453" y="387620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48446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b="1" dirty="0" smtClean="0">
                <a:ln w="1905"/>
                <a:solidFill>
                  <a:schemeClr val="accent1">
                    <a:lumMod val="75000"/>
                  </a:schemeClr>
                </a:solidFill>
                <a:effectLst>
                  <a:innerShdw blurRad="69850" dist="43180" dir="5400000">
                    <a:srgbClr val="000000">
                      <a:alpha val="65000"/>
                    </a:srgbClr>
                  </a:innerShdw>
                </a:effectLst>
              </a:rPr>
              <a:t>Time-Sharing Systems</a:t>
            </a:r>
            <a:endParaRPr lang="en-US" b="1" dirty="0">
              <a:ln w="1905"/>
              <a:solidFill>
                <a:schemeClr val="accent1">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654050" y="1524000"/>
            <a:ext cx="7618080" cy="1419223"/>
          </a:xfrm>
        </p:spPr>
        <p:txBody>
          <a:bodyPr>
            <a:normAutofit/>
          </a:bodyPr>
          <a:lstStyle/>
          <a:p>
            <a:r>
              <a:rPr lang="en-US" sz="2800" dirty="0" smtClean="0"/>
              <a:t>Can be used to handle multiple interactive jobs</a:t>
            </a:r>
          </a:p>
          <a:p>
            <a:r>
              <a:rPr lang="en-US" sz="2800" dirty="0" smtClean="0"/>
              <a:t>Processor time is shared among multiple users</a:t>
            </a:r>
          </a:p>
        </p:txBody>
      </p:sp>
      <p:pic>
        <p:nvPicPr>
          <p:cNvPr id="3074" name="Picture 2" descr="http://www.datacottage.com/nch/index_htm_files/trani.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525017" y="2943223"/>
            <a:ext cx="3238500" cy="3457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54050" y="2591747"/>
            <a:ext cx="4593721"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Multiple users simultaneously access the system through terminals, with the OS interleaving the execution of each user program in a short burst or quantum of computation</a:t>
            </a:r>
          </a:p>
        </p:txBody>
      </p:sp>
    </p:spTree>
    <p:extLst>
      <p:ext uri="{BB962C8B-B14F-4D97-AF65-F5344CB8AC3E}">
        <p14:creationId xmlns:p14="http://schemas.microsoft.com/office/powerpoint/2010/main" val="18482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400" b="1" dirty="0" smtClean="0">
                <a:ln w="1905"/>
                <a:solidFill>
                  <a:schemeClr val="accent1">
                    <a:lumMod val="75000"/>
                  </a:schemeClr>
                </a:solidFill>
                <a:effectLst>
                  <a:innerShdw blurRad="69850" dist="43180" dir="5400000">
                    <a:srgbClr val="000000">
                      <a:alpha val="65000"/>
                    </a:srgbClr>
                  </a:innerShdw>
                </a:effectLst>
              </a:rPr>
              <a:t>Batch Multiprogramming </a:t>
            </a:r>
            <a:br>
              <a:rPr lang="en-US" sz="4400" b="1" dirty="0" smtClean="0">
                <a:ln w="1905"/>
                <a:solidFill>
                  <a:schemeClr val="accent1">
                    <a:lumMod val="75000"/>
                  </a:schemeClr>
                </a:solidFill>
                <a:effectLst>
                  <a:innerShdw blurRad="69850" dist="43180" dir="5400000">
                    <a:srgbClr val="000000">
                      <a:alpha val="65000"/>
                    </a:srgbClr>
                  </a:innerShdw>
                </a:effectLst>
              </a:rPr>
            </a:br>
            <a:r>
              <a:rPr lang="en-US" sz="4400" b="1" dirty="0" smtClean="0">
                <a:ln w="1905"/>
                <a:solidFill>
                  <a:schemeClr val="accent1">
                    <a:lumMod val="75000"/>
                  </a:schemeClr>
                </a:solidFill>
                <a:effectLst>
                  <a:innerShdw blurRad="69850" dist="43180" dir="5400000">
                    <a:srgbClr val="000000">
                      <a:alpha val="65000"/>
                    </a:srgbClr>
                  </a:innerShdw>
                </a:effectLst>
              </a:rPr>
              <a:t>vs. Time Sharing</a:t>
            </a:r>
            <a:endParaRPr lang="en-US" sz="4400" b="1" dirty="0">
              <a:ln w="1905"/>
              <a:solidFill>
                <a:schemeClr val="accent1">
                  <a:lumMod val="75000"/>
                </a:schemeClr>
              </a:solidFill>
              <a:effectLst>
                <a:innerShdw blurRad="69850" dist="43180" dir="5400000">
                  <a:srgbClr val="000000">
                    <a:alpha val="65000"/>
                  </a:srgbClr>
                </a:innerShdw>
              </a:effectLst>
            </a:endParaRPr>
          </a:p>
        </p:txBody>
      </p:sp>
      <p:pic>
        <p:nvPicPr>
          <p:cNvPr id="5" name="Picture 4"/>
          <p:cNvPicPr>
            <a:picLocks noChangeAspect="1"/>
          </p:cNvPicPr>
          <p:nvPr/>
        </p:nvPicPr>
        <p:blipFill>
          <a:blip r:embed="rId3"/>
          <a:stretch>
            <a:fillRect/>
          </a:stretch>
        </p:blipFill>
        <p:spPr>
          <a:xfrm>
            <a:off x="381000" y="3200400"/>
            <a:ext cx="8537331" cy="1861389"/>
          </a:xfrm>
          <a:prstGeom prst="rect">
            <a:avLst/>
          </a:prstGeom>
        </p:spPr>
      </p:pic>
      <p:sp>
        <p:nvSpPr>
          <p:cNvPr id="7" name="Rectangle 6"/>
          <p:cNvSpPr/>
          <p:nvPr/>
        </p:nvSpPr>
        <p:spPr>
          <a:xfrm>
            <a:off x="381000" y="5410200"/>
            <a:ext cx="8382000" cy="338554"/>
          </a:xfrm>
          <a:prstGeom prst="rect">
            <a:avLst/>
          </a:prstGeom>
        </p:spPr>
        <p:txBody>
          <a:bodyPr wrap="square">
            <a:spAutoFit/>
          </a:bodyPr>
          <a:lstStyle/>
          <a:p>
            <a:pPr algn="ctr"/>
            <a:r>
              <a:rPr lang="en-US" sz="1600" b="1" dirty="0" smtClean="0">
                <a:latin typeface="+mn-lt"/>
              </a:rPr>
              <a:t>Table 2.3   Batch Multiprogramming versus Time Sharing </a:t>
            </a:r>
          </a:p>
        </p:txBody>
      </p:sp>
    </p:spTree>
    <p:extLst>
      <p:ext uri="{BB962C8B-B14F-4D97-AF65-F5344CB8AC3E}">
        <p14:creationId xmlns:p14="http://schemas.microsoft.com/office/powerpoint/2010/main" val="1305900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b="1" dirty="0" smtClean="0">
                <a:solidFill>
                  <a:schemeClr val="accent1">
                    <a:lumMod val="75000"/>
                  </a:schemeClr>
                </a:solidFill>
              </a:rPr>
              <a:t>Compatible Time-Sharing Systems</a:t>
            </a:r>
            <a:endParaRPr lang="en-NZ" b="1" dirty="0">
              <a:solidFill>
                <a:schemeClr val="accent1">
                  <a:lumMod val="75000"/>
                </a:schemeClr>
              </a:solidFill>
            </a:endParaRPr>
          </a:p>
        </p:txBody>
      </p:sp>
      <p:sp>
        <p:nvSpPr>
          <p:cNvPr id="5" name="Text Placeholder 4"/>
          <p:cNvSpPr>
            <a:spLocks noGrp="1"/>
          </p:cNvSpPr>
          <p:nvPr>
            <p:ph type="body" idx="1"/>
          </p:nvPr>
        </p:nvSpPr>
        <p:spPr>
          <a:xfrm>
            <a:off x="684212" y="2042319"/>
            <a:ext cx="4040188" cy="639762"/>
          </a:xfrm>
        </p:spPr>
        <p:txBody>
          <a:bodyPr>
            <a:normAutofit fontScale="92500" lnSpcReduction="10000"/>
          </a:bodyPr>
          <a:lstStyle/>
          <a:p>
            <a:r>
              <a:rPr lang="en-US" dirty="0" smtClean="0"/>
              <a:t>CTSS (</a:t>
            </a:r>
            <a:r>
              <a:rPr lang="en-NZ" dirty="0"/>
              <a:t>One of the first time-sharing operating </a:t>
            </a:r>
            <a:r>
              <a:rPr lang="en-NZ" dirty="0" smtClean="0"/>
              <a:t>systems</a:t>
            </a:r>
            <a:r>
              <a:rPr lang="en-US" dirty="0"/>
              <a:t>)</a:t>
            </a:r>
            <a:endParaRPr lang="en-NZ" dirty="0"/>
          </a:p>
        </p:txBody>
      </p:sp>
      <p:sp>
        <p:nvSpPr>
          <p:cNvPr id="3" name="Content Placeholder 2"/>
          <p:cNvSpPr>
            <a:spLocks noGrp="1"/>
          </p:cNvSpPr>
          <p:nvPr>
            <p:ph sz="half" idx="2"/>
          </p:nvPr>
        </p:nvSpPr>
        <p:spPr>
          <a:xfrm>
            <a:off x="685800" y="2743200"/>
            <a:ext cx="3810000" cy="3809999"/>
          </a:xfrm>
        </p:spPr>
        <p:txBody>
          <a:bodyPr>
            <a:normAutofit/>
          </a:bodyPr>
          <a:lstStyle/>
          <a:p>
            <a:pPr marL="282575" lvl="1" indent="-282575">
              <a:spcBef>
                <a:spcPts val="1800"/>
              </a:spcBef>
            </a:pPr>
            <a:r>
              <a:rPr lang="en-NZ" sz="1765" dirty="0" smtClean="0"/>
              <a:t>Developed at MIT by a group known as Project MAC</a:t>
            </a:r>
          </a:p>
          <a:p>
            <a:pPr marL="282575" lvl="1" indent="-282575">
              <a:spcBef>
                <a:spcPts val="1800"/>
              </a:spcBef>
            </a:pPr>
            <a:r>
              <a:rPr lang="en-NZ" sz="1765" dirty="0" smtClean="0"/>
              <a:t>Ran on a computer with 32,000     36-bit words of main memory, with the resident monitor consuming 5000 of that</a:t>
            </a:r>
          </a:p>
          <a:p>
            <a:pPr marL="282575" lvl="1" indent="-282575">
              <a:spcBef>
                <a:spcPts val="1800"/>
              </a:spcBef>
            </a:pPr>
            <a:r>
              <a:rPr lang="en-NZ" sz="1765" dirty="0" smtClean="0"/>
              <a:t>To simplify both the monitor and memory management a program was always loaded to start at the location of the 5000</a:t>
            </a:r>
            <a:r>
              <a:rPr lang="en-NZ" sz="1765" baseline="30000" dirty="0" smtClean="0"/>
              <a:t>th</a:t>
            </a:r>
            <a:r>
              <a:rPr lang="en-NZ" sz="1765" dirty="0" smtClean="0"/>
              <a:t> word</a:t>
            </a:r>
          </a:p>
        </p:txBody>
      </p:sp>
      <p:sp>
        <p:nvSpPr>
          <p:cNvPr id="6" name="Text Placeholder 5"/>
          <p:cNvSpPr>
            <a:spLocks noGrp="1"/>
          </p:cNvSpPr>
          <p:nvPr>
            <p:ph type="body" sz="quarter" idx="3"/>
          </p:nvPr>
        </p:nvSpPr>
        <p:spPr>
          <a:xfrm>
            <a:off x="4876800" y="1905001"/>
            <a:ext cx="3657600" cy="529856"/>
          </a:xfrm>
        </p:spPr>
        <p:txBody>
          <a:bodyPr/>
          <a:lstStyle/>
          <a:p>
            <a:r>
              <a:rPr lang="en-US" dirty="0" smtClean="0"/>
              <a:t>Time Slicing</a:t>
            </a:r>
            <a:endParaRPr lang="en-US" dirty="0"/>
          </a:p>
        </p:txBody>
      </p:sp>
      <p:sp>
        <p:nvSpPr>
          <p:cNvPr id="7" name="Content Placeholder 6"/>
          <p:cNvSpPr>
            <a:spLocks noGrp="1"/>
          </p:cNvSpPr>
          <p:nvPr>
            <p:ph sz="quarter" idx="4"/>
          </p:nvPr>
        </p:nvSpPr>
        <p:spPr>
          <a:xfrm>
            <a:off x="4800600" y="2635110"/>
            <a:ext cx="3657600" cy="3994289"/>
          </a:xfrm>
        </p:spPr>
        <p:txBody>
          <a:bodyPr>
            <a:normAutofit fontScale="70000" lnSpcReduction="20000"/>
          </a:bodyPr>
          <a:lstStyle/>
          <a:p>
            <a:pPr marL="282575" lvl="1" indent="-282575">
              <a:spcBef>
                <a:spcPts val="1800"/>
              </a:spcBef>
            </a:pPr>
            <a:r>
              <a:rPr lang="en-NZ" sz="2286" dirty="0" smtClean="0"/>
              <a:t>System clock generates interrupts at a rate of approximately one every 0.2 seconds</a:t>
            </a:r>
          </a:p>
          <a:p>
            <a:pPr marL="282575" lvl="1" indent="-282575">
              <a:spcBef>
                <a:spcPts val="1800"/>
              </a:spcBef>
            </a:pPr>
            <a:r>
              <a:rPr lang="en-NZ" sz="2323" dirty="0" smtClean="0"/>
              <a:t>At each interrupt OS regained control and could assign processor to another user</a:t>
            </a:r>
          </a:p>
          <a:p>
            <a:pPr marL="282575" lvl="1" indent="-282575">
              <a:spcBef>
                <a:spcPts val="1800"/>
              </a:spcBef>
            </a:pPr>
            <a:r>
              <a:rPr lang="en-NZ" sz="2323" dirty="0" smtClean="0"/>
              <a:t>At regular time intervals the current user would be preempted and another user loaded in</a:t>
            </a:r>
          </a:p>
          <a:p>
            <a:pPr marL="282575" lvl="1" indent="-282575">
              <a:spcBef>
                <a:spcPts val="1800"/>
              </a:spcBef>
            </a:pPr>
            <a:r>
              <a:rPr lang="en-NZ" sz="2323" dirty="0" smtClean="0"/>
              <a:t>Old user programs and data were written out to disk</a:t>
            </a:r>
          </a:p>
          <a:p>
            <a:pPr marL="282575" lvl="1" indent="-282575">
              <a:spcBef>
                <a:spcPts val="1800"/>
              </a:spcBef>
            </a:pPr>
            <a:r>
              <a:rPr lang="en-NZ" sz="2286" dirty="0" smtClean="0"/>
              <a:t>Old user program code and data were restored in main memory when that program was next given a turn</a:t>
            </a:r>
          </a:p>
          <a:p>
            <a:endParaRPr lang="en-US" dirty="0"/>
          </a:p>
        </p:txBody>
      </p:sp>
    </p:spTree>
    <p:extLst>
      <p:ext uri="{BB962C8B-B14F-4D97-AF65-F5344CB8AC3E}">
        <p14:creationId xmlns:p14="http://schemas.microsoft.com/office/powerpoint/2010/main" val="1811871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7.pdf"/>
          <p:cNvPicPr>
            <a:picLocks noChangeAspect="1"/>
          </p:cNvPicPr>
          <p:nvPr/>
        </p:nvPicPr>
        <p:blipFill>
          <a:blip r:embed="rId3"/>
          <a:srcRect l="10000" t="10588" r="7273" b="9412"/>
          <a:stretch>
            <a:fillRect/>
          </a:stretch>
        </p:blipFill>
        <p:spPr>
          <a:xfrm>
            <a:off x="582700" y="725134"/>
            <a:ext cx="7799300" cy="5827950"/>
          </a:xfrm>
          <a:prstGeom prst="rect">
            <a:avLst/>
          </a:prstGeom>
        </p:spPr>
      </p:pic>
    </p:spTree>
    <p:extLst>
      <p:ext uri="{BB962C8B-B14F-4D97-AF65-F5344CB8AC3E}">
        <p14:creationId xmlns:p14="http://schemas.microsoft.com/office/powerpoint/2010/main" val="19024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Grading Components</a:t>
            </a:r>
            <a:endParaRPr lang="en-US" dirty="0"/>
          </a:p>
        </p:txBody>
      </p:sp>
      <p:sp>
        <p:nvSpPr>
          <p:cNvPr id="3" name="Content Placeholder 2"/>
          <p:cNvSpPr>
            <a:spLocks noGrp="1"/>
          </p:cNvSpPr>
          <p:nvPr>
            <p:ph idx="1"/>
          </p:nvPr>
        </p:nvSpPr>
        <p:spPr/>
        <p:txBody>
          <a:bodyPr/>
          <a:lstStyle/>
          <a:p>
            <a:r>
              <a:rPr lang="en-US" dirty="0" smtClean="0"/>
              <a:t>Labs </a:t>
            </a:r>
            <a:r>
              <a:rPr lang="en-US" dirty="0" smtClean="0"/>
              <a:t>– </a:t>
            </a:r>
            <a:r>
              <a:rPr lang="en-US" dirty="0" smtClean="0"/>
              <a:t>30%</a:t>
            </a:r>
            <a:endParaRPr lang="en-US" dirty="0" smtClean="0"/>
          </a:p>
          <a:p>
            <a:r>
              <a:rPr lang="en-US" dirty="0" smtClean="0"/>
              <a:t>Exam </a:t>
            </a:r>
            <a:r>
              <a:rPr lang="en-US" dirty="0" smtClean="0"/>
              <a:t>– </a:t>
            </a:r>
            <a:r>
              <a:rPr lang="en-US" dirty="0" smtClean="0"/>
              <a:t>70%</a:t>
            </a:r>
          </a:p>
          <a:p>
            <a:endParaRPr lang="en-US" dirty="0"/>
          </a:p>
          <a:p>
            <a:r>
              <a:rPr lang="en-US" dirty="0"/>
              <a:t>Virtual Machines </a:t>
            </a:r>
            <a:r>
              <a:rPr lang="en-US" dirty="0" smtClean="0"/>
              <a:t>(</a:t>
            </a:r>
            <a:r>
              <a:rPr lang="en-US" dirty="0" err="1" smtClean="0"/>
              <a:t>Virtualbox</a:t>
            </a:r>
            <a:r>
              <a:rPr lang="en-US" dirty="0" smtClean="0"/>
              <a:t>-based Link) - </a:t>
            </a:r>
            <a:r>
              <a:rPr lang="en-US" dirty="0">
                <a:hlinkClick r:id="rId2"/>
              </a:rPr>
              <a:t>http://people.westminstercollege.edu/faculty/ggagne/osc/vm</a:t>
            </a:r>
            <a:r>
              <a:rPr lang="en-US" dirty="0" smtClean="0">
                <a:hlinkClick r:id="rId2"/>
              </a:rPr>
              <a:t>/</a:t>
            </a:r>
            <a:endParaRPr lang="en-US" dirty="0" smtClean="0"/>
          </a:p>
          <a:p>
            <a:endParaRPr lang="en-US" dirty="0" smtClean="0"/>
          </a:p>
        </p:txBody>
      </p:sp>
    </p:spTree>
    <p:extLst>
      <p:ext uri="{BB962C8B-B14F-4D97-AF65-F5344CB8AC3E}">
        <p14:creationId xmlns:p14="http://schemas.microsoft.com/office/powerpoint/2010/main" val="7094576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NZ" b="1" dirty="0" smtClean="0">
                <a:ln w="1905"/>
                <a:solidFill>
                  <a:schemeClr val="accent1">
                    <a:lumMod val="75000"/>
                  </a:schemeClr>
                </a:solidFill>
                <a:effectLst>
                  <a:innerShdw blurRad="69850" dist="43180" dir="5400000">
                    <a:srgbClr val="000000">
                      <a:alpha val="65000"/>
                    </a:srgbClr>
                  </a:innerShdw>
                </a:effectLst>
              </a:rPr>
              <a:t>Major Achievements</a:t>
            </a:r>
            <a:endParaRPr lang="en-NZ" b="1" dirty="0">
              <a:ln w="1905"/>
              <a:solidFill>
                <a:schemeClr val="accent1">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609600" y="2057400"/>
            <a:ext cx="7848600" cy="4114799"/>
          </a:xfrm>
        </p:spPr>
        <p:txBody>
          <a:bodyPr>
            <a:normAutofit/>
          </a:bodyPr>
          <a:lstStyle/>
          <a:p>
            <a:r>
              <a:rPr lang="en-NZ" sz="3000" dirty="0" smtClean="0"/>
              <a:t>Operating Systems are among the most complex pieces of software ever developed</a:t>
            </a:r>
          </a:p>
        </p:txBody>
      </p:sp>
      <p:graphicFrame>
        <p:nvGraphicFramePr>
          <p:cNvPr id="6" name="Diagram 5"/>
          <p:cNvGraphicFramePr/>
          <p:nvPr>
            <p:extLst/>
          </p:nvPr>
        </p:nvGraphicFramePr>
        <p:xfrm>
          <a:off x="457200" y="3276600"/>
          <a:ext cx="8229600" cy="302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7486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1">
                    <a:lumMod val="75000"/>
                  </a:schemeClr>
                </a:solidFill>
              </a:rPr>
              <a:t>Development of the Process</a:t>
            </a:r>
            <a:endParaRPr lang="en-US" dirty="0">
              <a:solidFill>
                <a:schemeClr val="accent1">
                  <a:lumMod val="75000"/>
                </a:schemeClr>
              </a:solidFill>
            </a:endParaRPr>
          </a:p>
        </p:txBody>
      </p:sp>
      <p:sp>
        <p:nvSpPr>
          <p:cNvPr id="4" name="TextBox 3"/>
          <p:cNvSpPr txBox="1"/>
          <p:nvPr/>
        </p:nvSpPr>
        <p:spPr>
          <a:xfrm>
            <a:off x="457200" y="2133600"/>
            <a:ext cx="8153400" cy="1538883"/>
          </a:xfrm>
          <a:prstGeom prst="rect">
            <a:avLst/>
          </a:prstGeom>
          <a:noFill/>
        </p:spPr>
        <p:txBody>
          <a:bodyPr wrap="square" rtlCol="0">
            <a:spAutoFit/>
          </a:bodyPr>
          <a:lstStyle/>
          <a:p>
            <a:pPr>
              <a:buClr>
                <a:schemeClr val="accent1">
                  <a:lumMod val="75000"/>
                </a:schemeClr>
              </a:buClr>
              <a:buSzPct val="150000"/>
              <a:buFont typeface="Wingdings" charset="2"/>
              <a:buChar char="§"/>
            </a:pPr>
            <a:r>
              <a:rPr lang="en-US" sz="2400" dirty="0" smtClean="0"/>
              <a:t> </a:t>
            </a:r>
            <a:r>
              <a:rPr lang="en-US" sz="2400" dirty="0" smtClean="0">
                <a:latin typeface="+mn-lt"/>
              </a:rPr>
              <a:t>Three major lines of computer system development created   </a:t>
            </a:r>
          </a:p>
          <a:p>
            <a:pPr>
              <a:buClr>
                <a:schemeClr val="accent1">
                  <a:lumMod val="75000"/>
                </a:schemeClr>
              </a:buClr>
              <a:buSzPct val="150000"/>
            </a:pPr>
            <a:r>
              <a:rPr lang="en-US" sz="2400" dirty="0" smtClean="0">
                <a:latin typeface="+mn-lt"/>
              </a:rPr>
              <a:t>    problems in timing and synchronization that contributed to  </a:t>
            </a:r>
          </a:p>
          <a:p>
            <a:pPr>
              <a:buClr>
                <a:schemeClr val="accent1">
                  <a:lumMod val="75000"/>
                </a:schemeClr>
              </a:buClr>
              <a:buSzPct val="150000"/>
            </a:pPr>
            <a:r>
              <a:rPr lang="en-US" sz="2400" dirty="0" smtClean="0">
                <a:latin typeface="+mn-lt"/>
              </a:rPr>
              <a:t>    the development:</a:t>
            </a:r>
          </a:p>
          <a:p>
            <a:pPr>
              <a:buClr>
                <a:schemeClr val="accent1">
                  <a:lumMod val="75000"/>
                </a:schemeClr>
              </a:buClr>
              <a:buSzPct val="150000"/>
            </a:pPr>
            <a:endParaRPr lang="en-US" sz="2200" dirty="0" smtClean="0"/>
          </a:p>
        </p:txBody>
      </p:sp>
      <p:graphicFrame>
        <p:nvGraphicFramePr>
          <p:cNvPr id="5" name="Diagram 4"/>
          <p:cNvGraphicFramePr/>
          <p:nvPr/>
        </p:nvGraphicFramePr>
        <p:xfrm>
          <a:off x="381000" y="3505200"/>
          <a:ext cx="8382000" cy="302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0917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457200"/>
            <a:ext cx="7824788" cy="1143948"/>
          </a:xfrm>
        </p:spPr>
        <p:txBody>
          <a:bodyPr/>
          <a:lstStyle/>
          <a:p>
            <a:pPr algn="l"/>
            <a:r>
              <a:rPr lang="en-US" b="1" dirty="0" smtClean="0">
                <a:solidFill>
                  <a:schemeClr val="accent1">
                    <a:lumMod val="75000"/>
                  </a:schemeClr>
                </a:solidFill>
              </a:rPr>
              <a:t>Causes of Errors</a:t>
            </a:r>
            <a:endParaRPr lang="en-US" b="1" dirty="0">
              <a:solidFill>
                <a:schemeClr val="accent1">
                  <a:lumMod val="75000"/>
                </a:schemeClr>
              </a:solidFill>
            </a:endParaRPr>
          </a:p>
        </p:txBody>
      </p:sp>
      <p:sp>
        <p:nvSpPr>
          <p:cNvPr id="3" name="Content Placeholder 2"/>
          <p:cNvSpPr>
            <a:spLocks noGrp="1"/>
          </p:cNvSpPr>
          <p:nvPr>
            <p:ph sz="half" idx="1"/>
          </p:nvPr>
        </p:nvSpPr>
        <p:spPr>
          <a:xfrm>
            <a:off x="5334000" y="2209800"/>
            <a:ext cx="3505200" cy="2133600"/>
          </a:xfrm>
        </p:spPr>
        <p:txBody>
          <a:bodyPr>
            <a:normAutofit fontScale="92500" lnSpcReduction="20000"/>
          </a:bodyPr>
          <a:lstStyle/>
          <a:p>
            <a:r>
              <a:rPr lang="en-US" sz="2378" b="1" dirty="0" smtClean="0"/>
              <a:t>Nondeterminate program operation</a:t>
            </a:r>
          </a:p>
          <a:p>
            <a:pPr lvl="1"/>
            <a:r>
              <a:rPr lang="en-US" sz="1838" dirty="0" smtClean="0"/>
              <a:t>program execution is interleaved by the processor when memory is shared</a:t>
            </a:r>
          </a:p>
          <a:p>
            <a:pPr lvl="1"/>
            <a:r>
              <a:rPr lang="en-US" sz="1838" dirty="0" smtClean="0"/>
              <a:t>the order in which programs are scheduled may affect their outcome</a:t>
            </a:r>
            <a:endParaRPr lang="en-US" sz="1838" dirty="0"/>
          </a:p>
        </p:txBody>
      </p:sp>
      <p:sp>
        <p:nvSpPr>
          <p:cNvPr id="4" name="Content Placeholder 3"/>
          <p:cNvSpPr>
            <a:spLocks noGrp="1"/>
          </p:cNvSpPr>
          <p:nvPr>
            <p:ph sz="half" idx="13"/>
          </p:nvPr>
        </p:nvSpPr>
        <p:spPr>
          <a:xfrm>
            <a:off x="5410200" y="4267200"/>
            <a:ext cx="3429000" cy="2250234"/>
          </a:xfrm>
        </p:spPr>
        <p:txBody>
          <a:bodyPr>
            <a:normAutofit/>
          </a:bodyPr>
          <a:lstStyle/>
          <a:p>
            <a:pPr>
              <a:lnSpc>
                <a:spcPct val="90000"/>
              </a:lnSpc>
            </a:pPr>
            <a:r>
              <a:rPr lang="en-US" sz="2200" b="1" dirty="0" smtClean="0"/>
              <a:t>Deadlocks</a:t>
            </a:r>
          </a:p>
          <a:p>
            <a:pPr lvl="1"/>
            <a:r>
              <a:rPr lang="en-US" sz="1700" dirty="0" smtClean="0"/>
              <a:t>it is possible for two or more programs to be hung up waiting for each other</a:t>
            </a:r>
          </a:p>
          <a:p>
            <a:pPr lvl="1"/>
            <a:r>
              <a:rPr lang="en-US" sz="1700" dirty="0" smtClean="0"/>
              <a:t>may depend on the chance timing of resource allocation and release</a:t>
            </a:r>
          </a:p>
        </p:txBody>
      </p:sp>
      <p:sp>
        <p:nvSpPr>
          <p:cNvPr id="5" name="Content Placeholder 4"/>
          <p:cNvSpPr>
            <a:spLocks noGrp="1"/>
          </p:cNvSpPr>
          <p:nvPr>
            <p:ph sz="half" idx="14"/>
          </p:nvPr>
        </p:nvSpPr>
        <p:spPr>
          <a:xfrm>
            <a:off x="381000" y="2209800"/>
            <a:ext cx="3505200" cy="2057399"/>
          </a:xfrm>
        </p:spPr>
        <p:txBody>
          <a:bodyPr>
            <a:normAutofit fontScale="92500" lnSpcReduction="20000"/>
          </a:bodyPr>
          <a:lstStyle/>
          <a:p>
            <a:pPr>
              <a:lnSpc>
                <a:spcPct val="90000"/>
              </a:lnSpc>
            </a:pPr>
            <a:r>
              <a:rPr lang="en-US" sz="2378" b="1" dirty="0" smtClean="0"/>
              <a:t>Improper synchronization</a:t>
            </a:r>
          </a:p>
          <a:p>
            <a:pPr lvl="1"/>
            <a:r>
              <a:rPr lang="en-US" dirty="0" smtClean="0"/>
              <a:t>a program must wait until the data are available in a buffer</a:t>
            </a:r>
          </a:p>
          <a:p>
            <a:pPr lvl="1"/>
            <a:r>
              <a:rPr lang="en-US" dirty="0" smtClean="0"/>
              <a:t>improper design of the signaling mechanism can result in loss or duplication</a:t>
            </a:r>
          </a:p>
        </p:txBody>
      </p:sp>
      <p:sp>
        <p:nvSpPr>
          <p:cNvPr id="6" name="Content Placeholder 5"/>
          <p:cNvSpPr>
            <a:spLocks noGrp="1"/>
          </p:cNvSpPr>
          <p:nvPr>
            <p:ph sz="half" idx="15"/>
          </p:nvPr>
        </p:nvSpPr>
        <p:spPr>
          <a:xfrm>
            <a:off x="381000" y="4419600"/>
            <a:ext cx="3429000" cy="2097834"/>
          </a:xfrm>
        </p:spPr>
        <p:txBody>
          <a:bodyPr>
            <a:normAutofit fontScale="92500" lnSpcReduction="20000"/>
          </a:bodyPr>
          <a:lstStyle/>
          <a:p>
            <a:r>
              <a:rPr lang="en-US" sz="2353" b="1" dirty="0" smtClean="0"/>
              <a:t>Failed mutual exclusion</a:t>
            </a:r>
          </a:p>
          <a:p>
            <a:pPr lvl="1"/>
            <a:r>
              <a:rPr lang="en-US" dirty="0" smtClean="0"/>
              <a:t>more than one user or program attempts to make use of a shared resource at the same time</a:t>
            </a:r>
          </a:p>
          <a:p>
            <a:pPr lvl="1"/>
            <a:r>
              <a:rPr lang="en-US" dirty="0" smtClean="0"/>
              <a:t>only one routine at a time allowed to perform an update against the file</a:t>
            </a:r>
            <a:endParaRPr lang="en-US" dirty="0"/>
          </a:p>
        </p:txBody>
      </p:sp>
      <p:pic>
        <p:nvPicPr>
          <p:cNvPr id="9" name="Picture 8"/>
          <p:cNvPicPr>
            <a:picLocks noChangeAspect="1"/>
          </p:cNvPicPr>
          <p:nvPr/>
        </p:nvPicPr>
        <p:blipFill>
          <a:blip r:embed="rId3"/>
          <a:stretch>
            <a:fillRect/>
          </a:stretch>
        </p:blipFill>
        <p:spPr>
          <a:xfrm>
            <a:off x="3810000" y="3505200"/>
            <a:ext cx="1538288" cy="1447800"/>
          </a:xfrm>
          <a:prstGeom prst="rect">
            <a:avLst/>
          </a:prstGeom>
        </p:spPr>
      </p:pic>
    </p:spTree>
    <p:extLst>
      <p:ext uri="{BB962C8B-B14F-4D97-AF65-F5344CB8AC3E}">
        <p14:creationId xmlns:p14="http://schemas.microsoft.com/office/powerpoint/2010/main" val="16056863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153400" cy="1323041"/>
          </a:xfrm>
        </p:spPr>
        <p:txBody>
          <a:bodyPr>
            <a:normAutofit fontScale="90000"/>
          </a:bodyPr>
          <a:lstStyle/>
          <a:p>
            <a:pPr algn="ctr"/>
            <a:r>
              <a:rPr lang="en-US" b="1" dirty="0" smtClean="0">
                <a:ln w="1905"/>
                <a:solidFill>
                  <a:schemeClr val="accent1">
                    <a:lumMod val="75000"/>
                  </a:schemeClr>
                </a:solidFill>
                <a:effectLst>
                  <a:innerShdw blurRad="69850" dist="43180" dir="5400000">
                    <a:srgbClr val="000000">
                      <a:alpha val="65000"/>
                    </a:srgbClr>
                  </a:innerShdw>
                </a:effectLst>
              </a:rPr>
              <a:t>Components of </a:t>
            </a:r>
            <a:br>
              <a:rPr lang="en-US" b="1" dirty="0" smtClean="0">
                <a:ln w="1905"/>
                <a:solidFill>
                  <a:schemeClr val="accent1">
                    <a:lumMod val="75000"/>
                  </a:schemeClr>
                </a:solidFill>
                <a:effectLst>
                  <a:innerShdw blurRad="69850" dist="43180" dir="5400000">
                    <a:srgbClr val="000000">
                      <a:alpha val="65000"/>
                    </a:srgbClr>
                  </a:innerShdw>
                </a:effectLst>
              </a:rPr>
            </a:br>
            <a:r>
              <a:rPr lang="en-US" b="1" dirty="0" smtClean="0">
                <a:ln w="1905"/>
                <a:solidFill>
                  <a:schemeClr val="accent1">
                    <a:lumMod val="75000"/>
                  </a:schemeClr>
                </a:solidFill>
                <a:effectLst>
                  <a:innerShdw blurRad="69850" dist="43180" dir="5400000">
                    <a:srgbClr val="000000">
                      <a:alpha val="65000"/>
                    </a:srgbClr>
                  </a:innerShdw>
                </a:effectLst>
              </a:rPr>
              <a:t>a Process</a:t>
            </a:r>
            <a:endParaRPr lang="en-US" b="1" dirty="0">
              <a:ln w="1905"/>
              <a:solidFill>
                <a:schemeClr val="accent1">
                  <a:lumMod val="75000"/>
                </a:schemeClr>
              </a:solidFill>
              <a:effectLst>
                <a:innerShdw blurRad="69850" dist="43180" dir="5400000">
                  <a:srgbClr val="000000">
                    <a:alpha val="65000"/>
                  </a:srgbClr>
                </a:innerShdw>
              </a:effectLst>
            </a:endParaRPr>
          </a:p>
        </p:txBody>
      </p:sp>
      <p:sp>
        <p:nvSpPr>
          <p:cNvPr id="5" name="Content Placeholder 4"/>
          <p:cNvSpPr>
            <a:spLocks noGrp="1"/>
          </p:cNvSpPr>
          <p:nvPr>
            <p:ph sz="half" idx="13"/>
          </p:nvPr>
        </p:nvSpPr>
        <p:spPr>
          <a:xfrm>
            <a:off x="4648200" y="2133600"/>
            <a:ext cx="4114800" cy="4343400"/>
          </a:xfrm>
        </p:spPr>
        <p:txBody>
          <a:bodyPr>
            <a:normAutofit fontScale="92500" lnSpcReduction="20000"/>
          </a:bodyPr>
          <a:lstStyle/>
          <a:p>
            <a:pPr marL="236538" lvl="1" indent="-236538"/>
            <a:r>
              <a:rPr lang="en-US" sz="3000" dirty="0" smtClean="0"/>
              <a:t>The execution context is   essential:</a:t>
            </a:r>
          </a:p>
          <a:p>
            <a:pPr lvl="1"/>
            <a:r>
              <a:rPr lang="en-US" sz="2400" dirty="0" smtClean="0"/>
              <a:t>it is the internal data by which the OS is able to supervise and control the process</a:t>
            </a:r>
          </a:p>
          <a:p>
            <a:pPr lvl="1"/>
            <a:r>
              <a:rPr lang="en-US" sz="2400" dirty="0" smtClean="0"/>
              <a:t>includes the contents of the various process registers</a:t>
            </a:r>
          </a:p>
          <a:p>
            <a:pPr lvl="1"/>
            <a:r>
              <a:rPr lang="en-US" sz="2400" dirty="0" smtClean="0"/>
              <a:t>includes information such as the priority of the process and whether the process is waiting for the completion of a particular I/O event</a:t>
            </a:r>
          </a:p>
        </p:txBody>
      </p:sp>
      <p:sp>
        <p:nvSpPr>
          <p:cNvPr id="6" name="Content Placeholder 5"/>
          <p:cNvSpPr>
            <a:spLocks noGrp="1"/>
          </p:cNvSpPr>
          <p:nvPr>
            <p:ph sz="half" idx="14"/>
          </p:nvPr>
        </p:nvSpPr>
        <p:spPr>
          <a:xfrm>
            <a:off x="381000" y="2133600"/>
            <a:ext cx="3657600" cy="4267200"/>
          </a:xfrm>
        </p:spPr>
        <p:txBody>
          <a:bodyPr>
            <a:noAutofit/>
          </a:bodyPr>
          <a:lstStyle/>
          <a:p>
            <a:r>
              <a:rPr lang="en-US" sz="2800" dirty="0" smtClean="0"/>
              <a:t>A process contains three components:</a:t>
            </a:r>
          </a:p>
          <a:p>
            <a:pPr lvl="1"/>
            <a:r>
              <a:rPr lang="en-US" sz="2200" dirty="0" smtClean="0"/>
              <a:t>an executable program</a:t>
            </a:r>
          </a:p>
          <a:p>
            <a:pPr lvl="1"/>
            <a:r>
              <a:rPr lang="en-US" sz="2200" dirty="0" smtClean="0"/>
              <a:t>the associated data needed by the program (variables, work space, buffers, etc.)</a:t>
            </a:r>
          </a:p>
          <a:p>
            <a:pPr lvl="1"/>
            <a:r>
              <a:rPr lang="en-US" sz="2200" dirty="0" smtClean="0"/>
              <a:t>the execution context (or “process state”) of the program</a:t>
            </a:r>
            <a:endParaRPr lang="en-US" sz="2200" dirty="0"/>
          </a:p>
        </p:txBody>
      </p:sp>
      <p:pic>
        <p:nvPicPr>
          <p:cNvPr id="15" name="Picture 14"/>
          <p:cNvPicPr>
            <a:picLocks noChangeAspect="1"/>
          </p:cNvPicPr>
          <p:nvPr/>
        </p:nvPicPr>
        <p:blipFill>
          <a:blip r:embed="rId3"/>
          <a:stretch>
            <a:fillRect/>
          </a:stretch>
        </p:blipFill>
        <p:spPr>
          <a:xfrm>
            <a:off x="3810000" y="3581400"/>
            <a:ext cx="1219200" cy="2160337"/>
          </a:xfrm>
          <a:prstGeom prst="rect">
            <a:avLst/>
          </a:prstGeom>
        </p:spPr>
      </p:pic>
    </p:spTree>
    <p:extLst>
      <p:ext uri="{BB962C8B-B14F-4D97-AF65-F5344CB8AC3E}">
        <p14:creationId xmlns:p14="http://schemas.microsoft.com/office/powerpoint/2010/main" val="14628816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824788" cy="1143000"/>
          </a:xfrm>
        </p:spPr>
        <p:txBody>
          <a:bodyPr/>
          <a:lstStyle/>
          <a:p>
            <a:pPr algn="ctr"/>
            <a:r>
              <a:rPr lang="en-US" b="1" dirty="0" smtClean="0">
                <a:ln w="1905"/>
                <a:solidFill>
                  <a:schemeClr val="accent1">
                    <a:lumMod val="75000"/>
                  </a:schemeClr>
                </a:solidFill>
                <a:effectLst>
                  <a:innerShdw blurRad="69850" dist="43180" dir="5400000">
                    <a:srgbClr val="000000">
                      <a:alpha val="65000"/>
                    </a:srgbClr>
                  </a:innerShdw>
                </a:effectLst>
              </a:rPr>
              <a:t>Memory Management</a:t>
            </a:r>
            <a:endParaRPr lang="en-US" b="1" dirty="0">
              <a:ln w="1905"/>
              <a:solidFill>
                <a:schemeClr val="accent1">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658904" y="2286000"/>
            <a:ext cx="7875496" cy="3962400"/>
          </a:xfrm>
        </p:spPr>
        <p:txBody>
          <a:bodyPr/>
          <a:lstStyle/>
          <a:p>
            <a:r>
              <a:rPr lang="en-US" sz="3000" dirty="0" smtClean="0"/>
              <a:t>The OS has </a:t>
            </a:r>
            <a:r>
              <a:rPr lang="en-US" sz="3000" dirty="0" smtClean="0">
                <a:solidFill>
                  <a:schemeClr val="accent1"/>
                </a:solidFill>
              </a:rPr>
              <a:t>five</a:t>
            </a:r>
            <a:r>
              <a:rPr lang="en-US" sz="3000" dirty="0" smtClean="0"/>
              <a:t> principal storage management responsibilities:</a:t>
            </a:r>
          </a:p>
          <a:p>
            <a:endParaRPr lang="en-US" dirty="0"/>
          </a:p>
        </p:txBody>
      </p:sp>
      <p:graphicFrame>
        <p:nvGraphicFramePr>
          <p:cNvPr id="6" name="Diagram 5"/>
          <p:cNvGraphicFramePr/>
          <p:nvPr/>
        </p:nvGraphicFramePr>
        <p:xfrm>
          <a:off x="533400" y="3429000"/>
          <a:ext cx="8077200" cy="302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6233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905"/>
                <a:solidFill>
                  <a:schemeClr val="accent1">
                    <a:lumMod val="75000"/>
                  </a:schemeClr>
                </a:solidFill>
                <a:effectLst>
                  <a:innerShdw blurRad="69850" dist="43180" dir="5400000">
                    <a:srgbClr val="000000">
                      <a:alpha val="65000"/>
                    </a:srgbClr>
                  </a:innerShdw>
                </a:effectLst>
              </a:rPr>
              <a:t>Memory</a:t>
            </a:r>
            <a:endParaRPr lang="en-US" b="1" dirty="0">
              <a:ln w="1905"/>
              <a:solidFill>
                <a:schemeClr val="accent1">
                  <a:lumMod val="75000"/>
                </a:schemeClr>
              </a:solidFill>
              <a:effectLst>
                <a:innerShdw blurRad="69850" dist="43180" dir="5400000">
                  <a:srgbClr val="000000">
                    <a:alpha val="65000"/>
                  </a:srgbClr>
                </a:innerShdw>
              </a:effectLst>
            </a:endParaRPr>
          </a:p>
        </p:txBody>
      </p:sp>
      <p:sp>
        <p:nvSpPr>
          <p:cNvPr id="4" name="Text Placeholder 3"/>
          <p:cNvSpPr>
            <a:spLocks noGrp="1"/>
          </p:cNvSpPr>
          <p:nvPr>
            <p:ph type="body" idx="1"/>
          </p:nvPr>
        </p:nvSpPr>
        <p:spPr/>
        <p:txBody>
          <a:bodyPr>
            <a:normAutofit/>
          </a:bodyPr>
          <a:lstStyle/>
          <a:p>
            <a:pPr algn="ctr"/>
            <a:r>
              <a:rPr lang="en-US" sz="2400" dirty="0" smtClean="0"/>
              <a:t>Virtual</a:t>
            </a:r>
            <a:endParaRPr lang="en-US" sz="2400" dirty="0"/>
          </a:p>
        </p:txBody>
      </p:sp>
      <p:sp>
        <p:nvSpPr>
          <p:cNvPr id="3" name="Content Placeholder 2"/>
          <p:cNvSpPr>
            <a:spLocks noGrp="1"/>
          </p:cNvSpPr>
          <p:nvPr>
            <p:ph sz="half" idx="2"/>
          </p:nvPr>
        </p:nvSpPr>
        <p:spPr>
          <a:xfrm>
            <a:off x="457200" y="2461984"/>
            <a:ext cx="4040188" cy="4045142"/>
          </a:xfrm>
        </p:spPr>
        <p:txBody>
          <a:bodyPr>
            <a:normAutofit fontScale="85000" lnSpcReduction="20000"/>
          </a:bodyPr>
          <a:lstStyle/>
          <a:p>
            <a:r>
              <a:rPr lang="en-US" sz="3000" dirty="0" smtClean="0"/>
              <a:t>A facility that allows programs to address memory from a logical point of view, without regard to the amount of main memory physically available</a:t>
            </a:r>
          </a:p>
          <a:p>
            <a:r>
              <a:rPr lang="en-US" sz="3000" dirty="0" smtClean="0"/>
              <a:t>Conceived to meet the requirement of having multiple user jobs reside in main memory concurrently</a:t>
            </a:r>
          </a:p>
          <a:p>
            <a:pPr>
              <a:buNone/>
            </a:pPr>
            <a:endParaRPr lang="en-US" dirty="0" smtClean="0"/>
          </a:p>
        </p:txBody>
      </p:sp>
      <p:sp>
        <p:nvSpPr>
          <p:cNvPr id="5" name="Text Placeholder 4"/>
          <p:cNvSpPr>
            <a:spLocks noGrp="1"/>
          </p:cNvSpPr>
          <p:nvPr>
            <p:ph type="body" sz="quarter" idx="3"/>
          </p:nvPr>
        </p:nvSpPr>
        <p:spPr/>
        <p:txBody>
          <a:bodyPr>
            <a:normAutofit/>
          </a:bodyPr>
          <a:lstStyle/>
          <a:p>
            <a:pPr algn="ctr"/>
            <a:r>
              <a:rPr lang="en-US" sz="2400" dirty="0" smtClean="0"/>
              <a:t>Paging</a:t>
            </a:r>
            <a:endParaRPr lang="en-US" sz="2400" dirty="0"/>
          </a:p>
        </p:txBody>
      </p:sp>
      <p:sp>
        <p:nvSpPr>
          <p:cNvPr id="6" name="Content Placeholder 5"/>
          <p:cNvSpPr>
            <a:spLocks noGrp="1"/>
          </p:cNvSpPr>
          <p:nvPr>
            <p:ph sz="quarter" idx="4"/>
          </p:nvPr>
        </p:nvSpPr>
        <p:spPr>
          <a:xfrm>
            <a:off x="4645025" y="2461984"/>
            <a:ext cx="4041775" cy="4045142"/>
          </a:xfrm>
        </p:spPr>
        <p:txBody>
          <a:bodyPr>
            <a:normAutofit fontScale="77500" lnSpcReduction="20000"/>
          </a:bodyPr>
          <a:lstStyle/>
          <a:p>
            <a:r>
              <a:rPr lang="en-US" dirty="0"/>
              <a:t>Allows processes to be comprised of a number of fixed-size blocks, called pages</a:t>
            </a:r>
          </a:p>
          <a:p>
            <a:r>
              <a:rPr lang="en-US" dirty="0"/>
              <a:t>Program references a word by means of a virtual address</a:t>
            </a:r>
          </a:p>
          <a:p>
            <a:pPr lvl="2"/>
            <a:r>
              <a:rPr lang="en-US" sz="2200" dirty="0"/>
              <a:t>consists of a page number and an offset within the page</a:t>
            </a:r>
          </a:p>
          <a:p>
            <a:pPr lvl="2"/>
            <a:r>
              <a:rPr lang="en-US" sz="2200" dirty="0"/>
              <a:t>each page may be located anywhere in main memory</a:t>
            </a:r>
          </a:p>
          <a:p>
            <a:pPr marL="282575" lvl="2">
              <a:spcBef>
                <a:spcPts val="1800"/>
              </a:spcBef>
            </a:pPr>
            <a:r>
              <a:rPr lang="en-US" sz="2400" dirty="0"/>
              <a:t>Provides for a dynamic mapping between the virtual address used in the program and a real (or physical) address in main </a:t>
            </a:r>
            <a:r>
              <a:rPr lang="en-US" sz="2400" dirty="0" smtClean="0"/>
              <a:t>memory</a:t>
            </a:r>
            <a:endParaRPr lang="en-US" sz="2400" dirty="0"/>
          </a:p>
        </p:txBody>
      </p:sp>
    </p:spTree>
    <p:extLst>
      <p:ext uri="{BB962C8B-B14F-4D97-AF65-F5344CB8AC3E}">
        <p14:creationId xmlns:p14="http://schemas.microsoft.com/office/powerpoint/2010/main" val="1924891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0.pdf"/>
          <p:cNvPicPr>
            <a:picLocks noChangeAspect="1"/>
          </p:cNvPicPr>
          <p:nvPr/>
        </p:nvPicPr>
        <p:blipFill>
          <a:blip r:embed="rId3"/>
          <a:srcRect l="8182" t="15294" r="23636" b="16471"/>
          <a:stretch>
            <a:fillRect/>
          </a:stretch>
        </p:blipFill>
        <p:spPr>
          <a:xfrm>
            <a:off x="2125091" y="611372"/>
            <a:ext cx="7018909" cy="5427921"/>
          </a:xfrm>
          <a:prstGeom prst="rect">
            <a:avLst/>
          </a:prstGeom>
        </p:spPr>
      </p:pic>
      <p:pic>
        <p:nvPicPr>
          <p:cNvPr id="3" name="Picture 2" descr="f9.pdf"/>
          <p:cNvPicPr>
            <a:picLocks noChangeAspect="1"/>
          </p:cNvPicPr>
          <p:nvPr/>
        </p:nvPicPr>
        <p:blipFill rotWithShape="1">
          <a:blip r:embed="rId4"/>
          <a:srcRect l="11076" t="8373" r="6060" b="4651"/>
          <a:stretch/>
        </p:blipFill>
        <p:spPr>
          <a:xfrm>
            <a:off x="138224" y="1932269"/>
            <a:ext cx="3498111" cy="4751672"/>
          </a:xfrm>
          <a:prstGeom prst="rect">
            <a:avLst/>
          </a:prstGeom>
        </p:spPr>
      </p:pic>
    </p:spTree>
    <p:extLst>
      <p:ext uri="{BB962C8B-B14F-4D97-AF65-F5344CB8AC3E}">
        <p14:creationId xmlns:p14="http://schemas.microsoft.com/office/powerpoint/2010/main" val="8476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ln w="1905"/>
                <a:solidFill>
                  <a:schemeClr val="accent1">
                    <a:lumMod val="75000"/>
                  </a:schemeClr>
                </a:solidFill>
                <a:effectLst>
                  <a:innerShdw blurRad="69850" dist="43180" dir="5400000">
                    <a:srgbClr val="000000">
                      <a:alpha val="65000"/>
                    </a:srgbClr>
                  </a:innerShdw>
                </a:effectLst>
              </a:rPr>
              <a:t>Information Protection </a:t>
            </a:r>
            <a:br>
              <a:rPr lang="en-US" b="1" dirty="0" smtClean="0">
                <a:ln w="1905"/>
                <a:solidFill>
                  <a:schemeClr val="accent1">
                    <a:lumMod val="75000"/>
                  </a:schemeClr>
                </a:solidFill>
                <a:effectLst>
                  <a:innerShdw blurRad="69850" dist="43180" dir="5400000">
                    <a:srgbClr val="000000">
                      <a:alpha val="65000"/>
                    </a:srgbClr>
                  </a:innerShdw>
                </a:effectLst>
              </a:rPr>
            </a:br>
            <a:r>
              <a:rPr lang="en-US" b="1" dirty="0" smtClean="0">
                <a:ln w="1905"/>
                <a:solidFill>
                  <a:schemeClr val="accent1">
                    <a:lumMod val="75000"/>
                  </a:schemeClr>
                </a:solidFill>
                <a:effectLst>
                  <a:innerShdw blurRad="69850" dist="43180" dir="5400000">
                    <a:srgbClr val="000000">
                      <a:alpha val="65000"/>
                    </a:srgbClr>
                  </a:innerShdw>
                </a:effectLst>
              </a:rPr>
              <a:t>and Security</a:t>
            </a:r>
            <a:endParaRPr lang="en-US" b="1" dirty="0">
              <a:ln w="1905"/>
              <a:solidFill>
                <a:schemeClr val="accent1">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457200" y="2133600"/>
            <a:ext cx="3074896" cy="4191000"/>
          </a:xfrm>
        </p:spPr>
        <p:txBody>
          <a:bodyPr>
            <a:normAutofit/>
          </a:bodyPr>
          <a:lstStyle/>
          <a:p>
            <a:r>
              <a:rPr lang="en-NZ" sz="2200" dirty="0" smtClean="0"/>
              <a:t>The nature of the threat that concerns an organization will vary greatly depending on the circumstances</a:t>
            </a:r>
          </a:p>
          <a:p>
            <a:r>
              <a:rPr lang="en-NZ" sz="2200" dirty="0" smtClean="0"/>
              <a:t>The problem involves controlling access to computer systems and the information stored in them</a:t>
            </a:r>
          </a:p>
          <a:p>
            <a:endParaRPr lang="en-US" dirty="0"/>
          </a:p>
        </p:txBody>
      </p:sp>
      <p:graphicFrame>
        <p:nvGraphicFramePr>
          <p:cNvPr id="5" name="Diagram 4"/>
          <p:cNvGraphicFramePr/>
          <p:nvPr/>
        </p:nvGraphicFramePr>
        <p:xfrm>
          <a:off x="2895600" y="2438400"/>
          <a:ext cx="67818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3173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ln w="1905"/>
                <a:solidFill>
                  <a:schemeClr val="accent1">
                    <a:lumMod val="75000"/>
                  </a:schemeClr>
                </a:solidFill>
                <a:effectLst>
                  <a:innerShdw blurRad="69850" dist="43180" dir="5400000">
                    <a:srgbClr val="000000">
                      <a:alpha val="65000"/>
                    </a:srgbClr>
                  </a:innerShdw>
                </a:effectLst>
              </a:rPr>
              <a:t>Scheduling and</a:t>
            </a:r>
            <a:br>
              <a:rPr lang="en-US" b="1" dirty="0" smtClean="0">
                <a:ln w="1905"/>
                <a:solidFill>
                  <a:schemeClr val="accent1">
                    <a:lumMod val="75000"/>
                  </a:schemeClr>
                </a:solidFill>
                <a:effectLst>
                  <a:innerShdw blurRad="69850" dist="43180" dir="5400000">
                    <a:srgbClr val="000000">
                      <a:alpha val="65000"/>
                    </a:srgbClr>
                  </a:innerShdw>
                </a:effectLst>
              </a:rPr>
            </a:br>
            <a:r>
              <a:rPr lang="en-US" b="1" dirty="0" smtClean="0">
                <a:ln w="1905"/>
                <a:solidFill>
                  <a:schemeClr val="accent1">
                    <a:lumMod val="75000"/>
                  </a:schemeClr>
                </a:solidFill>
                <a:effectLst>
                  <a:innerShdw blurRad="69850" dist="43180" dir="5400000">
                    <a:srgbClr val="000000">
                      <a:alpha val="65000"/>
                    </a:srgbClr>
                  </a:innerShdw>
                </a:effectLst>
              </a:rPr>
              <a:t>Resource Management</a:t>
            </a:r>
            <a:endParaRPr lang="en-US" b="1" dirty="0">
              <a:ln w="1905"/>
              <a:solidFill>
                <a:schemeClr val="accent1">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2057400"/>
            <a:ext cx="4457700" cy="4038600"/>
          </a:xfrm>
        </p:spPr>
        <p:txBody>
          <a:bodyPr>
            <a:normAutofit/>
          </a:bodyPr>
          <a:lstStyle/>
          <a:p>
            <a:r>
              <a:rPr lang="en-US" sz="3000" dirty="0" smtClean="0"/>
              <a:t>Key responsibility of an OS is managing resources</a:t>
            </a:r>
          </a:p>
          <a:p>
            <a:r>
              <a:rPr lang="en-US" sz="3000" dirty="0" smtClean="0"/>
              <a:t>Resource allocation policies must consider </a:t>
            </a:r>
            <a:r>
              <a:rPr lang="en-US" sz="3000" dirty="0" smtClean="0">
                <a:sym typeface="Wingdings"/>
              </a:rPr>
              <a:t> </a:t>
            </a:r>
            <a:endParaRPr lang="en-US" sz="3000" dirty="0" smtClean="0"/>
          </a:p>
          <a:p>
            <a:pPr lvl="1"/>
            <a:endParaRPr lang="en-US" dirty="0" smtClean="0"/>
          </a:p>
          <a:p>
            <a:endParaRPr lang="en-US" dirty="0"/>
          </a:p>
        </p:txBody>
      </p:sp>
      <p:graphicFrame>
        <p:nvGraphicFramePr>
          <p:cNvPr id="4" name="Diagram 3"/>
          <p:cNvGraphicFramePr/>
          <p:nvPr>
            <p:extLst/>
          </p:nvPr>
        </p:nvGraphicFramePr>
        <p:xfrm>
          <a:off x="2895600" y="1981200"/>
          <a:ext cx="7620000" cy="429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7666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b="1" dirty="0" smtClean="0">
                <a:solidFill>
                  <a:schemeClr val="accent1">
                    <a:lumMod val="75000"/>
                  </a:schemeClr>
                </a:solidFill>
              </a:rPr>
              <a:t>Different Architectural Approaches</a:t>
            </a:r>
            <a:endParaRPr lang="en-NZ" b="1" dirty="0">
              <a:solidFill>
                <a:schemeClr val="accent1">
                  <a:lumMod val="75000"/>
                </a:schemeClr>
              </a:solidFill>
            </a:endParaRPr>
          </a:p>
        </p:txBody>
      </p:sp>
      <p:sp>
        <p:nvSpPr>
          <p:cNvPr id="3" name="Content Placeholder 2"/>
          <p:cNvSpPr>
            <a:spLocks noGrp="1"/>
          </p:cNvSpPr>
          <p:nvPr>
            <p:ph idx="4294967295"/>
          </p:nvPr>
        </p:nvSpPr>
        <p:spPr>
          <a:xfrm>
            <a:off x="533400" y="2286000"/>
            <a:ext cx="8001000" cy="3962400"/>
          </a:xfrm>
        </p:spPr>
        <p:txBody>
          <a:bodyPr>
            <a:normAutofit/>
          </a:bodyPr>
          <a:lstStyle/>
          <a:p>
            <a:r>
              <a:rPr lang="en-NZ" sz="3200" dirty="0" smtClean="0"/>
              <a:t>Demands on operating systems require new ways of organizing the OS</a:t>
            </a:r>
          </a:p>
          <a:p>
            <a:pPr lvl="1"/>
            <a:endParaRPr lang="en-NZ" dirty="0"/>
          </a:p>
        </p:txBody>
      </p:sp>
      <p:graphicFrame>
        <p:nvGraphicFramePr>
          <p:cNvPr id="4" name="Diagram 3"/>
          <p:cNvGraphicFramePr/>
          <p:nvPr/>
        </p:nvGraphicFramePr>
        <p:xfrm>
          <a:off x="762000" y="2209800"/>
          <a:ext cx="7620000"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7945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Programming Proficiency</a:t>
            </a:r>
            <a:endParaRPr lang="en-US" dirty="0"/>
          </a:p>
        </p:txBody>
      </p:sp>
      <p:sp>
        <p:nvSpPr>
          <p:cNvPr id="3" name="Content Placeholder 2"/>
          <p:cNvSpPr>
            <a:spLocks noGrp="1"/>
          </p:cNvSpPr>
          <p:nvPr>
            <p:ph idx="1"/>
          </p:nvPr>
        </p:nvSpPr>
        <p:spPr/>
        <p:txBody>
          <a:bodyPr/>
          <a:lstStyle/>
          <a:p>
            <a:r>
              <a:rPr lang="en-US" dirty="0" smtClean="0"/>
              <a:t>Could use a refresher</a:t>
            </a:r>
          </a:p>
          <a:p>
            <a:endParaRPr lang="en-US" dirty="0" smtClean="0"/>
          </a:p>
          <a:p>
            <a:r>
              <a:rPr lang="en-US" dirty="0" smtClean="0"/>
              <a:t>Fairly confident/comfortable</a:t>
            </a:r>
          </a:p>
          <a:p>
            <a:endParaRPr lang="en-US" dirty="0" smtClean="0"/>
          </a:p>
          <a:p>
            <a:r>
              <a:rPr lang="en-US" dirty="0" smtClean="0"/>
              <a:t>I could program it in C while standing on my head underwater</a:t>
            </a:r>
          </a:p>
          <a:p>
            <a:endParaRPr lang="en-US" dirty="0"/>
          </a:p>
        </p:txBody>
      </p:sp>
    </p:spTree>
    <p:extLst>
      <p:ext uri="{BB962C8B-B14F-4D97-AF65-F5344CB8AC3E}">
        <p14:creationId xmlns:p14="http://schemas.microsoft.com/office/powerpoint/2010/main" val="275542999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smtClean="0">
                <a:ln w="1905"/>
                <a:solidFill>
                  <a:schemeClr val="accent1">
                    <a:lumMod val="75000"/>
                  </a:schemeClr>
                </a:solidFill>
                <a:effectLst>
                  <a:innerShdw blurRad="69850" dist="43180" dir="5400000">
                    <a:srgbClr val="000000">
                      <a:alpha val="65000"/>
                    </a:srgbClr>
                  </a:innerShdw>
                </a:effectLst>
              </a:rPr>
              <a:t>Microkernel Architecture</a:t>
            </a:r>
          </a:p>
        </p:txBody>
      </p:sp>
      <p:sp>
        <p:nvSpPr>
          <p:cNvPr id="3" name="Content Placeholder 2"/>
          <p:cNvSpPr>
            <a:spLocks noGrp="1"/>
          </p:cNvSpPr>
          <p:nvPr>
            <p:ph sz="half" idx="1"/>
          </p:nvPr>
        </p:nvSpPr>
        <p:spPr>
          <a:xfrm>
            <a:off x="654050" y="2286000"/>
            <a:ext cx="7848600" cy="3962399"/>
          </a:xfrm>
        </p:spPr>
        <p:txBody>
          <a:bodyPr>
            <a:normAutofit/>
          </a:bodyPr>
          <a:lstStyle/>
          <a:p>
            <a:pPr>
              <a:lnSpc>
                <a:spcPct val="80000"/>
              </a:lnSpc>
            </a:pPr>
            <a:r>
              <a:rPr lang="en-US" sz="3000" dirty="0" smtClean="0"/>
              <a:t>Assigns only a few essential functions to the kernel:</a:t>
            </a:r>
          </a:p>
          <a:p>
            <a:pPr marL="282575" lvl="1" indent="-282575">
              <a:lnSpc>
                <a:spcPct val="80000"/>
              </a:lnSpc>
              <a:spcBef>
                <a:spcPts val="1800"/>
              </a:spcBef>
            </a:pPr>
            <a:endParaRPr lang="en-US" sz="3000" dirty="0" smtClean="0"/>
          </a:p>
          <a:p>
            <a:pPr marL="282575" lvl="1" indent="-282575">
              <a:lnSpc>
                <a:spcPct val="80000"/>
              </a:lnSpc>
              <a:spcBef>
                <a:spcPts val="1800"/>
              </a:spcBef>
            </a:pPr>
            <a:endParaRPr lang="en-US" sz="3000" dirty="0" smtClean="0"/>
          </a:p>
          <a:p>
            <a:pPr marL="282575" lvl="1" indent="-282575">
              <a:lnSpc>
                <a:spcPct val="80000"/>
              </a:lnSpc>
              <a:spcBef>
                <a:spcPts val="1800"/>
              </a:spcBef>
            </a:pPr>
            <a:r>
              <a:rPr lang="en-US" sz="3000" dirty="0" smtClean="0"/>
              <a:t>The approach:</a:t>
            </a:r>
          </a:p>
          <a:p>
            <a:pPr lvl="1"/>
            <a:endParaRPr lang="en-US" dirty="0"/>
          </a:p>
        </p:txBody>
      </p:sp>
      <p:graphicFrame>
        <p:nvGraphicFramePr>
          <p:cNvPr id="4" name="Diagram 3"/>
          <p:cNvGraphicFramePr/>
          <p:nvPr>
            <p:extLst/>
          </p:nvPr>
        </p:nvGraphicFramePr>
        <p:xfrm>
          <a:off x="685800" y="2895600"/>
          <a:ext cx="8458200" cy="152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nvPr>
        </p:nvGraphicFramePr>
        <p:xfrm>
          <a:off x="381000" y="4953000"/>
          <a:ext cx="8534400" cy="1549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45975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220148"/>
          </a:xfrm>
        </p:spPr>
        <p:txBody>
          <a:bodyPr/>
          <a:lstStyle/>
          <a:p>
            <a:pPr algn="l"/>
            <a:r>
              <a:rPr lang="en-US" b="1" dirty="0" smtClean="0">
                <a:ln w="1905"/>
                <a:solidFill>
                  <a:schemeClr val="accent1">
                    <a:lumMod val="75000"/>
                  </a:schemeClr>
                </a:solidFill>
                <a:effectLst>
                  <a:innerShdw blurRad="69850" dist="43180" dir="5400000">
                    <a:srgbClr val="000000">
                      <a:alpha val="65000"/>
                    </a:srgbClr>
                  </a:innerShdw>
                </a:effectLst>
              </a:rPr>
              <a:t>Multithreading</a:t>
            </a:r>
            <a:endParaRPr lang="en-US" b="1" dirty="0">
              <a:ln w="1905"/>
              <a:solidFill>
                <a:schemeClr val="accent1">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304800" y="2133600"/>
            <a:ext cx="8382000" cy="4602163"/>
          </a:xfrm>
        </p:spPr>
        <p:txBody>
          <a:bodyPr>
            <a:noAutofit/>
          </a:bodyPr>
          <a:lstStyle/>
          <a:p>
            <a:pPr>
              <a:lnSpc>
                <a:spcPct val="80000"/>
              </a:lnSpc>
            </a:pPr>
            <a:r>
              <a:rPr lang="en-US" sz="2400" dirty="0" smtClean="0"/>
              <a:t>Technique in which a process, executing an application, is divided into threads that can run concurrently</a:t>
            </a:r>
          </a:p>
        </p:txBody>
      </p:sp>
      <p:graphicFrame>
        <p:nvGraphicFramePr>
          <p:cNvPr id="4" name="Diagram 3"/>
          <p:cNvGraphicFramePr/>
          <p:nvPr>
            <p:extLst/>
          </p:nvPr>
        </p:nvGraphicFramePr>
        <p:xfrm>
          <a:off x="457200" y="2971800"/>
          <a:ext cx="82296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126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579438"/>
            <a:ext cx="8229600" cy="1143000"/>
          </a:xfrm>
        </p:spPr>
        <p:txBody>
          <a:bodyPr>
            <a:normAutofit fontScale="90000"/>
          </a:bodyPr>
          <a:lstStyle/>
          <a:p>
            <a:pPr algn="ctr"/>
            <a:r>
              <a:rPr lang="en-US" b="1" dirty="0" smtClean="0">
                <a:ln w="1905"/>
                <a:solidFill>
                  <a:schemeClr val="accent1">
                    <a:lumMod val="75000"/>
                  </a:schemeClr>
                </a:solidFill>
                <a:effectLst>
                  <a:innerShdw blurRad="69850" dist="43180" dir="5400000">
                    <a:srgbClr val="000000">
                      <a:alpha val="65000"/>
                    </a:srgbClr>
                  </a:innerShdw>
                </a:effectLst>
              </a:rPr>
              <a:t>Symmetric </a:t>
            </a:r>
            <a:br>
              <a:rPr lang="en-US" b="1" dirty="0" smtClean="0">
                <a:ln w="1905"/>
                <a:solidFill>
                  <a:schemeClr val="accent1">
                    <a:lumMod val="75000"/>
                  </a:schemeClr>
                </a:solidFill>
                <a:effectLst>
                  <a:innerShdw blurRad="69850" dist="43180" dir="5400000">
                    <a:srgbClr val="000000">
                      <a:alpha val="65000"/>
                    </a:srgbClr>
                  </a:innerShdw>
                </a:effectLst>
              </a:rPr>
            </a:br>
            <a:r>
              <a:rPr lang="en-US" b="1" dirty="0" smtClean="0">
                <a:ln w="1905"/>
                <a:solidFill>
                  <a:schemeClr val="accent1">
                    <a:lumMod val="75000"/>
                  </a:schemeClr>
                </a:solidFill>
                <a:effectLst>
                  <a:innerShdw blurRad="69850" dist="43180" dir="5400000">
                    <a:srgbClr val="000000">
                      <a:alpha val="65000"/>
                    </a:srgbClr>
                  </a:innerShdw>
                </a:effectLst>
              </a:rPr>
              <a:t>Multiprocessing (SMP)</a:t>
            </a:r>
          </a:p>
        </p:txBody>
      </p:sp>
      <p:sp>
        <p:nvSpPr>
          <p:cNvPr id="3" name="Content Placeholder 2"/>
          <p:cNvSpPr>
            <a:spLocks noGrp="1"/>
          </p:cNvSpPr>
          <p:nvPr>
            <p:ph sz="half" idx="1"/>
          </p:nvPr>
        </p:nvSpPr>
        <p:spPr>
          <a:xfrm>
            <a:off x="609600" y="2057400"/>
            <a:ext cx="7848600" cy="3657599"/>
          </a:xfrm>
        </p:spPr>
        <p:txBody>
          <a:bodyPr>
            <a:noAutofit/>
          </a:bodyPr>
          <a:lstStyle/>
          <a:p>
            <a:r>
              <a:rPr lang="en-US" sz="2200" dirty="0" smtClean="0"/>
              <a:t>Term that refers to a computer hardware architecture and also to the OS behavior that exploits that architecture</a:t>
            </a:r>
          </a:p>
          <a:p>
            <a:r>
              <a:rPr lang="en-US" sz="2200" dirty="0" smtClean="0"/>
              <a:t>Several processes can run in parallel</a:t>
            </a:r>
          </a:p>
          <a:p>
            <a:r>
              <a:rPr lang="en-US" sz="2200" dirty="0" smtClean="0"/>
              <a:t>Multiple processors are transparent to the user</a:t>
            </a:r>
          </a:p>
          <a:p>
            <a:pPr lvl="2"/>
            <a:r>
              <a:rPr lang="en-US" sz="2200" dirty="0" smtClean="0"/>
              <a:t>these processors share same main memory and I/O facilities</a:t>
            </a:r>
          </a:p>
          <a:p>
            <a:pPr lvl="2"/>
            <a:r>
              <a:rPr lang="en-US" sz="2200" dirty="0" smtClean="0"/>
              <a:t>all processors can perform the same functions</a:t>
            </a:r>
          </a:p>
          <a:p>
            <a:r>
              <a:rPr lang="en-NZ" sz="2200" dirty="0" smtClean="0"/>
              <a:t>The OS takes care of scheduling of threads or processes on individual processors and of synchronization among processors</a:t>
            </a:r>
          </a:p>
        </p:txBody>
      </p:sp>
    </p:spTree>
    <p:extLst>
      <p:ext uri="{BB962C8B-B14F-4D97-AF65-F5344CB8AC3E}">
        <p14:creationId xmlns:p14="http://schemas.microsoft.com/office/powerpoint/2010/main" val="1518012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824788" cy="1067748"/>
          </a:xfrm>
        </p:spPr>
        <p:txBody>
          <a:bodyPr/>
          <a:lstStyle/>
          <a:p>
            <a:pPr algn="l"/>
            <a:r>
              <a:rPr lang="en-NZ" b="1" dirty="0" smtClean="0">
                <a:ln w="1905"/>
                <a:solidFill>
                  <a:schemeClr val="accent1">
                    <a:lumMod val="75000"/>
                  </a:schemeClr>
                </a:solidFill>
                <a:effectLst>
                  <a:innerShdw blurRad="69850" dist="43180" dir="5400000">
                    <a:srgbClr val="000000">
                      <a:alpha val="65000"/>
                    </a:srgbClr>
                  </a:innerShdw>
                </a:effectLst>
              </a:rPr>
              <a:t>SMP Advantages</a:t>
            </a:r>
            <a:endParaRPr lang="en-NZ" b="1" dirty="0">
              <a:ln w="1905"/>
              <a:solidFill>
                <a:schemeClr val="accent1">
                  <a:lumMod val="75000"/>
                </a:schemeClr>
              </a:solidFill>
              <a:effectLst>
                <a:innerShdw blurRad="69850" dist="43180" dir="5400000">
                  <a:srgbClr val="000000">
                    <a:alpha val="65000"/>
                  </a:srgbClr>
                </a:innerShdw>
              </a:effectLst>
            </a:endParaRPr>
          </a:p>
        </p:txBody>
      </p:sp>
      <p:graphicFrame>
        <p:nvGraphicFramePr>
          <p:cNvPr id="5" name="Content Placeholder 4"/>
          <p:cNvGraphicFramePr>
            <a:graphicFrameLocks noGrp="1"/>
          </p:cNvGraphicFramePr>
          <p:nvPr>
            <p:ph sz="half" idx="1"/>
            <p:extLst/>
          </p:nvPr>
        </p:nvGraphicFramePr>
        <p:xfrm>
          <a:off x="-609600" y="2133600"/>
          <a:ext cx="104394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468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2.pdf"/>
          <p:cNvPicPr>
            <a:picLocks noChangeAspect="1"/>
          </p:cNvPicPr>
          <p:nvPr/>
        </p:nvPicPr>
        <p:blipFill>
          <a:blip r:embed="rId3"/>
          <a:srcRect t="19091" b="7273"/>
          <a:stretch>
            <a:fillRect/>
          </a:stretch>
        </p:blipFill>
        <p:spPr>
          <a:xfrm>
            <a:off x="1108157" y="533400"/>
            <a:ext cx="6359443" cy="6060150"/>
          </a:xfrm>
          <a:prstGeom prst="rect">
            <a:avLst/>
          </a:prstGeom>
        </p:spPr>
      </p:pic>
    </p:spTree>
    <p:extLst>
      <p:ext uri="{BB962C8B-B14F-4D97-AF65-F5344CB8AC3E}">
        <p14:creationId xmlns:p14="http://schemas.microsoft.com/office/powerpoint/2010/main" val="1169753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b="1" dirty="0" smtClean="0">
                <a:ln w="1905"/>
                <a:solidFill>
                  <a:schemeClr val="accent1">
                    <a:lumMod val="75000"/>
                  </a:schemeClr>
                </a:solidFill>
                <a:effectLst>
                  <a:innerShdw blurRad="69850" dist="43180" dir="5400000">
                    <a:srgbClr val="000000">
                      <a:alpha val="65000"/>
                    </a:srgbClr>
                  </a:innerShdw>
                </a:effectLst>
              </a:rPr>
              <a:t>OS Design</a:t>
            </a:r>
          </a:p>
        </p:txBody>
      </p:sp>
      <p:sp>
        <p:nvSpPr>
          <p:cNvPr id="4" name="Text Placeholder 3"/>
          <p:cNvSpPr>
            <a:spLocks noGrp="1"/>
          </p:cNvSpPr>
          <p:nvPr>
            <p:ph type="body" idx="1"/>
          </p:nvPr>
        </p:nvSpPr>
        <p:spPr>
          <a:xfrm>
            <a:off x="609600" y="2209800"/>
            <a:ext cx="3657600" cy="730415"/>
          </a:xfrm>
        </p:spPr>
        <p:txBody>
          <a:bodyPr/>
          <a:lstStyle/>
          <a:p>
            <a:r>
              <a:rPr lang="en-US" dirty="0" smtClean="0"/>
              <a:t>Distributed Operating System</a:t>
            </a:r>
            <a:endParaRPr lang="en-US" dirty="0"/>
          </a:p>
        </p:txBody>
      </p:sp>
      <p:sp>
        <p:nvSpPr>
          <p:cNvPr id="3" name="Content Placeholder 2"/>
          <p:cNvSpPr>
            <a:spLocks noGrp="1"/>
          </p:cNvSpPr>
          <p:nvPr>
            <p:ph sz="half" idx="2"/>
          </p:nvPr>
        </p:nvSpPr>
        <p:spPr>
          <a:xfrm>
            <a:off x="685800" y="3276600"/>
            <a:ext cx="3657600" cy="3001963"/>
          </a:xfrm>
        </p:spPr>
        <p:txBody>
          <a:bodyPr>
            <a:normAutofit fontScale="85000" lnSpcReduction="20000"/>
          </a:bodyPr>
          <a:lstStyle/>
          <a:p>
            <a:r>
              <a:rPr lang="en-US" dirty="0" smtClean="0"/>
              <a:t>Provides the illusion of</a:t>
            </a:r>
          </a:p>
          <a:p>
            <a:pPr lvl="1"/>
            <a:r>
              <a:rPr lang="en-US" dirty="0" smtClean="0"/>
              <a:t>a single main memory space </a:t>
            </a:r>
          </a:p>
          <a:p>
            <a:pPr lvl="1"/>
            <a:r>
              <a:rPr lang="en-US" dirty="0" smtClean="0"/>
              <a:t>single secondary memory space</a:t>
            </a:r>
          </a:p>
          <a:p>
            <a:pPr lvl="1"/>
            <a:r>
              <a:rPr lang="en-US" dirty="0" smtClean="0"/>
              <a:t>unified access facilities</a:t>
            </a:r>
          </a:p>
          <a:p>
            <a:r>
              <a:rPr lang="en-US" dirty="0" smtClean="0"/>
              <a:t>State of the art for distributed operating systems lags that of uniprocessor and SMP operating systems</a:t>
            </a:r>
          </a:p>
        </p:txBody>
      </p:sp>
      <p:sp>
        <p:nvSpPr>
          <p:cNvPr id="5" name="Text Placeholder 4"/>
          <p:cNvSpPr>
            <a:spLocks noGrp="1"/>
          </p:cNvSpPr>
          <p:nvPr>
            <p:ph type="body" sz="quarter" idx="3"/>
          </p:nvPr>
        </p:nvSpPr>
        <p:spPr>
          <a:xfrm>
            <a:off x="4800600" y="1844592"/>
            <a:ext cx="3657600" cy="730415"/>
          </a:xfrm>
        </p:spPr>
        <p:txBody>
          <a:bodyPr/>
          <a:lstStyle/>
          <a:p>
            <a:r>
              <a:rPr lang="en-US" dirty="0" smtClean="0"/>
              <a:t>Object-Oriented  Design</a:t>
            </a:r>
            <a:endParaRPr lang="en-US" dirty="0"/>
          </a:p>
        </p:txBody>
      </p:sp>
      <p:sp>
        <p:nvSpPr>
          <p:cNvPr id="6" name="Content Placeholder 5"/>
          <p:cNvSpPr>
            <a:spLocks noGrp="1"/>
          </p:cNvSpPr>
          <p:nvPr>
            <p:ph sz="quarter" idx="4"/>
          </p:nvPr>
        </p:nvSpPr>
        <p:spPr>
          <a:xfrm>
            <a:off x="4800600" y="3200400"/>
            <a:ext cx="3657600" cy="3252788"/>
          </a:xfrm>
        </p:spPr>
        <p:txBody>
          <a:bodyPr>
            <a:normAutofit fontScale="85000" lnSpcReduction="10000"/>
          </a:bodyPr>
          <a:lstStyle/>
          <a:p>
            <a:r>
              <a:rPr lang="en-US" dirty="0" smtClean="0"/>
              <a:t>Used for adding modular extensions to a small kernel</a:t>
            </a:r>
          </a:p>
          <a:p>
            <a:r>
              <a:rPr lang="en-US" dirty="0" smtClean="0"/>
              <a:t>Enables programmers to customize an operating system without disrupting system integrity</a:t>
            </a:r>
          </a:p>
          <a:p>
            <a:r>
              <a:rPr lang="en-US" dirty="0" smtClean="0"/>
              <a:t>Eases the development of distributed tools and full-blown distributed operating systems</a:t>
            </a:r>
          </a:p>
          <a:p>
            <a:endParaRPr lang="en-US" dirty="0"/>
          </a:p>
        </p:txBody>
      </p:sp>
    </p:spTree>
    <p:extLst>
      <p:ext uri="{BB962C8B-B14F-4D97-AF65-F5344CB8AC3E}">
        <p14:creationId xmlns:p14="http://schemas.microsoft.com/office/powerpoint/2010/main" val="1775077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304800"/>
            <a:ext cx="7824788" cy="1323041"/>
          </a:xfrm>
        </p:spPr>
        <p:txBody>
          <a:bodyPr/>
          <a:lstStyle/>
          <a:p>
            <a:pPr algn="l"/>
            <a:r>
              <a:rPr lang="en-US" b="1" dirty="0" smtClean="0">
                <a:ln w="1905"/>
                <a:solidFill>
                  <a:schemeClr val="accent1">
                    <a:lumMod val="75000"/>
                  </a:schemeClr>
                </a:solidFill>
                <a:effectLst>
                  <a:innerShdw blurRad="69850" dist="43180" dir="5400000">
                    <a:srgbClr val="000000">
                      <a:alpha val="65000"/>
                    </a:srgbClr>
                  </a:innerShdw>
                </a:effectLst>
              </a:rPr>
              <a:t>Fault Tolerance</a:t>
            </a:r>
          </a:p>
        </p:txBody>
      </p:sp>
      <p:sp>
        <p:nvSpPr>
          <p:cNvPr id="14" name="Content Placeholder 13"/>
          <p:cNvSpPr>
            <a:spLocks noGrp="1"/>
          </p:cNvSpPr>
          <p:nvPr>
            <p:ph sz="half" idx="1"/>
          </p:nvPr>
        </p:nvSpPr>
        <p:spPr>
          <a:xfrm>
            <a:off x="658904" y="2286000"/>
            <a:ext cx="7951696" cy="3962400"/>
          </a:xfrm>
        </p:spPr>
        <p:txBody>
          <a:bodyPr>
            <a:normAutofit/>
          </a:bodyPr>
          <a:lstStyle/>
          <a:p>
            <a:r>
              <a:rPr lang="en-US" sz="2200" dirty="0" smtClean="0"/>
              <a:t>Refers to the ability of a system or component to continue normal operation despite the presence of hardware or software faults</a:t>
            </a:r>
          </a:p>
          <a:p>
            <a:r>
              <a:rPr lang="en-US" sz="2200" dirty="0" smtClean="0"/>
              <a:t>Typically involves some degree of redundancy</a:t>
            </a:r>
          </a:p>
          <a:p>
            <a:r>
              <a:rPr lang="en-US" sz="2200" dirty="0" smtClean="0"/>
              <a:t>Intended to increase the reliability of a system</a:t>
            </a:r>
          </a:p>
          <a:p>
            <a:pPr lvl="2"/>
            <a:r>
              <a:rPr lang="en-US" sz="2200" dirty="0" smtClean="0"/>
              <a:t>typically comes with a cost in financial terms or performance</a:t>
            </a:r>
          </a:p>
          <a:p>
            <a:r>
              <a:rPr lang="en-US" sz="2200" dirty="0" smtClean="0"/>
              <a:t>The extent adoption of fault tolerance measures must be determined by how critical the resource is</a:t>
            </a:r>
          </a:p>
        </p:txBody>
      </p:sp>
    </p:spTree>
    <p:extLst>
      <p:ext uri="{BB962C8B-B14F-4D97-AF65-F5344CB8AC3E}">
        <p14:creationId xmlns:p14="http://schemas.microsoft.com/office/powerpoint/2010/main" val="635363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824788" cy="1323041"/>
          </a:xfrm>
        </p:spPr>
        <p:txBody>
          <a:bodyPr/>
          <a:lstStyle/>
          <a:p>
            <a:pPr algn="ctr"/>
            <a:r>
              <a:rPr lang="en-US" b="1" dirty="0" smtClean="0">
                <a:ln w="1905"/>
                <a:solidFill>
                  <a:schemeClr val="accent1">
                    <a:lumMod val="75000"/>
                  </a:schemeClr>
                </a:solidFill>
                <a:effectLst>
                  <a:innerShdw blurRad="69850" dist="43180" dir="5400000">
                    <a:srgbClr val="000000">
                      <a:alpha val="65000"/>
                    </a:srgbClr>
                  </a:innerShdw>
                </a:effectLst>
              </a:rPr>
              <a:t>Fundamental Concepts</a:t>
            </a:r>
          </a:p>
        </p:txBody>
      </p:sp>
      <p:sp>
        <p:nvSpPr>
          <p:cNvPr id="3" name="Content Placeholder 2"/>
          <p:cNvSpPr>
            <a:spLocks noGrp="1"/>
          </p:cNvSpPr>
          <p:nvPr>
            <p:ph sz="half" idx="1"/>
          </p:nvPr>
        </p:nvSpPr>
        <p:spPr>
          <a:xfrm>
            <a:off x="654050" y="2286000"/>
            <a:ext cx="7848600" cy="3962399"/>
          </a:xfrm>
        </p:spPr>
        <p:txBody>
          <a:bodyPr>
            <a:normAutofit/>
          </a:bodyPr>
          <a:lstStyle/>
          <a:p>
            <a:r>
              <a:rPr lang="en-US" dirty="0" smtClean="0"/>
              <a:t>The basic measures are:</a:t>
            </a:r>
          </a:p>
          <a:p>
            <a:pPr lvl="1"/>
            <a:r>
              <a:rPr lang="en-US" dirty="0" smtClean="0"/>
              <a:t>Reliability</a:t>
            </a:r>
          </a:p>
          <a:p>
            <a:pPr lvl="3"/>
            <a:r>
              <a:rPr lang="en-US" i="1" dirty="0" err="1" smtClean="0"/>
              <a:t>R(t</a:t>
            </a:r>
            <a:r>
              <a:rPr lang="en-US" i="1" dirty="0" smtClean="0"/>
              <a:t>)</a:t>
            </a:r>
          </a:p>
          <a:p>
            <a:pPr lvl="3"/>
            <a:r>
              <a:rPr lang="en-US" dirty="0" smtClean="0"/>
              <a:t>defined as the probability of its correct operation up to time </a:t>
            </a:r>
            <a:r>
              <a:rPr lang="en-US" i="1" dirty="0" err="1" smtClean="0"/>
              <a:t>t</a:t>
            </a:r>
            <a:r>
              <a:rPr lang="en-US" i="1" dirty="0" smtClean="0"/>
              <a:t> </a:t>
            </a:r>
            <a:r>
              <a:rPr lang="en-US" dirty="0" smtClean="0"/>
              <a:t>given that the system was operating correctly at time </a:t>
            </a:r>
            <a:r>
              <a:rPr lang="en-US" i="1" dirty="0" err="1" smtClean="0"/>
              <a:t>t</a:t>
            </a:r>
            <a:r>
              <a:rPr lang="en-US" i="1" dirty="0" smtClean="0"/>
              <a:t>=</a:t>
            </a:r>
            <a:r>
              <a:rPr lang="en-US" i="1" dirty="0" err="1" smtClean="0"/>
              <a:t>o</a:t>
            </a:r>
            <a:endParaRPr lang="en-US" dirty="0" smtClean="0"/>
          </a:p>
          <a:p>
            <a:pPr lvl="1"/>
            <a:r>
              <a:rPr lang="en-US" dirty="0" smtClean="0"/>
              <a:t>Mean time to failure (MTTF)</a:t>
            </a:r>
          </a:p>
          <a:p>
            <a:pPr lvl="3"/>
            <a:r>
              <a:rPr lang="en-US" dirty="0" smtClean="0"/>
              <a:t>mean time to repair (MTTR) is the average time it takes to repair or replace a faulty element</a:t>
            </a:r>
          </a:p>
          <a:p>
            <a:pPr lvl="1"/>
            <a:r>
              <a:rPr lang="en-US" dirty="0" smtClean="0"/>
              <a:t>Availability</a:t>
            </a:r>
          </a:p>
          <a:p>
            <a:pPr lvl="3"/>
            <a:r>
              <a:rPr lang="en-US" dirty="0" smtClean="0"/>
              <a:t>defined as the fraction of time the system is available to service users’ requests </a:t>
            </a:r>
          </a:p>
          <a:p>
            <a:endParaRPr lang="en-US" dirty="0"/>
          </a:p>
        </p:txBody>
      </p:sp>
    </p:spTree>
    <p:extLst>
      <p:ext uri="{BB962C8B-B14F-4D97-AF65-F5344CB8AC3E}">
        <p14:creationId xmlns:p14="http://schemas.microsoft.com/office/powerpoint/2010/main" val="1808459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3.pdf"/>
          <p:cNvPicPr>
            <a:picLocks noChangeAspect="1"/>
          </p:cNvPicPr>
          <p:nvPr/>
        </p:nvPicPr>
        <p:blipFill>
          <a:blip r:embed="rId3"/>
          <a:srcRect t="37273" b="22727"/>
          <a:stretch>
            <a:fillRect/>
          </a:stretch>
        </p:blipFill>
        <p:spPr>
          <a:xfrm>
            <a:off x="-152400" y="1295400"/>
            <a:ext cx="9444253" cy="4888775"/>
          </a:xfrm>
          <a:prstGeom prst="rect">
            <a:avLst/>
          </a:prstGeom>
        </p:spPr>
      </p:pic>
    </p:spTree>
    <p:extLst>
      <p:ext uri="{BB962C8B-B14F-4D97-AF65-F5344CB8AC3E}">
        <p14:creationId xmlns:p14="http://schemas.microsoft.com/office/powerpoint/2010/main" val="91321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152400"/>
            <a:ext cx="7824788" cy="1323041"/>
          </a:xfrm>
        </p:spPr>
        <p:txBody>
          <a:bodyPr/>
          <a:lstStyle/>
          <a:p>
            <a:pPr algn="ctr"/>
            <a:r>
              <a:rPr lang="en-US" b="1" dirty="0" smtClean="0">
                <a:ln w="1905"/>
                <a:solidFill>
                  <a:schemeClr val="accent1">
                    <a:lumMod val="75000"/>
                  </a:schemeClr>
                </a:solidFill>
                <a:effectLst>
                  <a:innerShdw blurRad="69850" dist="43180" dir="5400000">
                    <a:srgbClr val="000000">
                      <a:alpha val="65000"/>
                    </a:srgbClr>
                  </a:innerShdw>
                </a:effectLst>
              </a:rPr>
              <a:t>Fault Categories</a:t>
            </a:r>
          </a:p>
        </p:txBody>
      </p:sp>
      <p:sp>
        <p:nvSpPr>
          <p:cNvPr id="6" name="Content Placeholder 5"/>
          <p:cNvSpPr>
            <a:spLocks noGrp="1"/>
          </p:cNvSpPr>
          <p:nvPr>
            <p:ph sz="half" idx="1"/>
          </p:nvPr>
        </p:nvSpPr>
        <p:spPr>
          <a:xfrm>
            <a:off x="342900" y="1475441"/>
            <a:ext cx="2971800" cy="1752600"/>
          </a:xfrm>
        </p:spPr>
        <p:txBody>
          <a:bodyPr>
            <a:noAutofit/>
          </a:bodyPr>
          <a:lstStyle/>
          <a:p>
            <a:r>
              <a:rPr lang="en-US" sz="1500" dirty="0" smtClean="0"/>
              <a:t>Permanent</a:t>
            </a:r>
          </a:p>
          <a:p>
            <a:pPr lvl="1"/>
            <a:r>
              <a:rPr lang="en-US" sz="1500" dirty="0" smtClean="0"/>
              <a:t>a fault that, after it occurs, is always present</a:t>
            </a:r>
          </a:p>
          <a:p>
            <a:pPr lvl="1"/>
            <a:r>
              <a:rPr lang="en-US" sz="1500" dirty="0" smtClean="0"/>
              <a:t>the fault persists until the faulty component is replaced or repaired</a:t>
            </a:r>
          </a:p>
          <a:p>
            <a:r>
              <a:rPr lang="en-US" sz="1500" dirty="0" smtClean="0"/>
              <a:t>Temporary</a:t>
            </a:r>
          </a:p>
          <a:p>
            <a:pPr lvl="1"/>
            <a:r>
              <a:rPr lang="en-US" sz="1500" dirty="0" smtClean="0"/>
              <a:t>a fault that is not present all the time for all operating conditions</a:t>
            </a:r>
          </a:p>
          <a:p>
            <a:pPr lvl="1"/>
            <a:r>
              <a:rPr lang="en-US" sz="1500" dirty="0" smtClean="0"/>
              <a:t>can be classified as</a:t>
            </a:r>
          </a:p>
          <a:p>
            <a:pPr lvl="2"/>
            <a:r>
              <a:rPr lang="en-US" sz="1500" dirty="0" smtClean="0"/>
              <a:t>Transient – a fault that occurs only once</a:t>
            </a:r>
          </a:p>
          <a:p>
            <a:pPr lvl="2"/>
            <a:r>
              <a:rPr lang="en-US" sz="1500" dirty="0" smtClean="0"/>
              <a:t>Intermittent – a fault that occurs at multiple, unpredictable times</a:t>
            </a:r>
          </a:p>
        </p:txBody>
      </p:sp>
      <p:graphicFrame>
        <p:nvGraphicFramePr>
          <p:cNvPr id="2" name="Content Placeholder 1"/>
          <p:cNvGraphicFramePr>
            <a:graphicFrameLocks noGrp="1"/>
          </p:cNvGraphicFramePr>
          <p:nvPr>
            <p:ph sz="half" idx="2"/>
            <p:extLst/>
          </p:nvPr>
        </p:nvGraphicFramePr>
        <p:xfrm>
          <a:off x="1828800" y="1475441"/>
          <a:ext cx="83820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7185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4445"/>
            <a:ext cx="8229600" cy="656623"/>
          </a:xfrm>
        </p:spPr>
        <p:txBody>
          <a:bodyPr>
            <a:normAutofit fontScale="90000"/>
          </a:bodyPr>
          <a:lstStyle/>
          <a:p>
            <a:r>
              <a:rPr lang="en-US" dirty="0" smtClean="0"/>
              <a:t>General Timeline – 20 Sessions</a:t>
            </a:r>
            <a:endParaRPr lang="en-US" dirty="0"/>
          </a:p>
        </p:txBody>
      </p:sp>
      <p:sp>
        <p:nvSpPr>
          <p:cNvPr id="4" name="Content Placeholder 3"/>
          <p:cNvSpPr>
            <a:spLocks noGrp="1"/>
          </p:cNvSpPr>
          <p:nvPr>
            <p:ph sz="half" idx="1"/>
          </p:nvPr>
        </p:nvSpPr>
        <p:spPr>
          <a:xfrm>
            <a:off x="457200" y="1312433"/>
            <a:ext cx="4038600" cy="5164567"/>
          </a:xfrm>
        </p:spPr>
        <p:txBody>
          <a:bodyPr>
            <a:normAutofit/>
          </a:bodyPr>
          <a:lstStyle/>
          <a:p>
            <a:r>
              <a:rPr lang="en-US" dirty="0" smtClean="0">
                <a:solidFill>
                  <a:schemeClr val="tx2"/>
                </a:solidFill>
              </a:rPr>
              <a:t>1 – Intro </a:t>
            </a:r>
            <a:r>
              <a:rPr lang="en-US" dirty="0" err="1" smtClean="0">
                <a:solidFill>
                  <a:schemeClr val="tx2"/>
                </a:solidFill>
              </a:rPr>
              <a:t>Ch</a:t>
            </a:r>
            <a:r>
              <a:rPr lang="en-US" dirty="0" smtClean="0">
                <a:solidFill>
                  <a:schemeClr val="tx2"/>
                </a:solidFill>
              </a:rPr>
              <a:t> 1-2</a:t>
            </a:r>
          </a:p>
          <a:p>
            <a:r>
              <a:rPr lang="en-US" u="sng" dirty="0" smtClean="0">
                <a:solidFill>
                  <a:schemeClr val="tx2"/>
                </a:solidFill>
              </a:rPr>
              <a:t>2 – Lab </a:t>
            </a:r>
            <a:r>
              <a:rPr lang="en-US" dirty="0" smtClean="0">
                <a:solidFill>
                  <a:schemeClr val="tx2"/>
                </a:solidFill>
              </a:rPr>
              <a:t>– Kernels </a:t>
            </a:r>
          </a:p>
          <a:p>
            <a:r>
              <a:rPr lang="en-US" dirty="0" smtClean="0">
                <a:solidFill>
                  <a:schemeClr val="tx2"/>
                </a:solidFill>
              </a:rPr>
              <a:t>3 – Processes</a:t>
            </a:r>
          </a:p>
          <a:p>
            <a:r>
              <a:rPr lang="en-US" dirty="0" smtClean="0">
                <a:solidFill>
                  <a:schemeClr val="tx2"/>
                </a:solidFill>
              </a:rPr>
              <a:t>4 – Threads</a:t>
            </a:r>
          </a:p>
          <a:p>
            <a:r>
              <a:rPr lang="en-US" dirty="0" smtClean="0">
                <a:solidFill>
                  <a:schemeClr val="tx2"/>
                </a:solidFill>
              </a:rPr>
              <a:t>5 – Concurrency</a:t>
            </a:r>
          </a:p>
          <a:p>
            <a:r>
              <a:rPr lang="en-US" dirty="0" smtClean="0">
                <a:solidFill>
                  <a:schemeClr val="tx2"/>
                </a:solidFill>
              </a:rPr>
              <a:t>6 – Deadlock</a:t>
            </a:r>
          </a:p>
          <a:p>
            <a:r>
              <a:rPr lang="en-US" u="sng" dirty="0" smtClean="0">
                <a:solidFill>
                  <a:schemeClr val="tx2"/>
                </a:solidFill>
              </a:rPr>
              <a:t>7 – Lab </a:t>
            </a:r>
            <a:r>
              <a:rPr lang="en-US" dirty="0" smtClean="0">
                <a:solidFill>
                  <a:schemeClr val="tx2"/>
                </a:solidFill>
              </a:rPr>
              <a:t>– Threads</a:t>
            </a:r>
          </a:p>
          <a:p>
            <a:r>
              <a:rPr lang="en-US" dirty="0" smtClean="0">
                <a:solidFill>
                  <a:schemeClr val="accent2"/>
                </a:solidFill>
              </a:rPr>
              <a:t>8 – Embedded</a:t>
            </a:r>
          </a:p>
          <a:p>
            <a:r>
              <a:rPr lang="en-US" dirty="0" smtClean="0">
                <a:solidFill>
                  <a:schemeClr val="accent2"/>
                </a:solidFill>
              </a:rPr>
              <a:t>9 – Distributed</a:t>
            </a:r>
          </a:p>
          <a:p>
            <a:r>
              <a:rPr lang="en-US" dirty="0" smtClean="0">
                <a:solidFill>
                  <a:schemeClr val="accent2"/>
                </a:solidFill>
              </a:rPr>
              <a:t>10 – Virtual</a:t>
            </a:r>
          </a:p>
          <a:p>
            <a:endParaRPr lang="en-US" dirty="0"/>
          </a:p>
        </p:txBody>
      </p:sp>
      <p:sp>
        <p:nvSpPr>
          <p:cNvPr id="5" name="Content Placeholder 4"/>
          <p:cNvSpPr>
            <a:spLocks noGrp="1"/>
          </p:cNvSpPr>
          <p:nvPr>
            <p:ph sz="half" idx="2"/>
          </p:nvPr>
        </p:nvSpPr>
        <p:spPr>
          <a:xfrm>
            <a:off x="4648200" y="1312433"/>
            <a:ext cx="4292600" cy="5164567"/>
          </a:xfrm>
        </p:spPr>
        <p:txBody>
          <a:bodyPr>
            <a:normAutofit/>
          </a:bodyPr>
          <a:lstStyle/>
          <a:p>
            <a:r>
              <a:rPr lang="en-US" dirty="0" smtClean="0">
                <a:solidFill>
                  <a:schemeClr val="accent2"/>
                </a:solidFill>
              </a:rPr>
              <a:t>11 – Android/Review</a:t>
            </a:r>
          </a:p>
          <a:p>
            <a:r>
              <a:rPr lang="en-US" dirty="0" smtClean="0">
                <a:solidFill>
                  <a:schemeClr val="accent2"/>
                </a:solidFill>
              </a:rPr>
              <a:t>12 – Exam #1</a:t>
            </a:r>
          </a:p>
          <a:p>
            <a:r>
              <a:rPr lang="en-US" u="sng" dirty="0" smtClean="0">
                <a:solidFill>
                  <a:schemeClr val="accent2"/>
                </a:solidFill>
              </a:rPr>
              <a:t>13 – Lab </a:t>
            </a:r>
            <a:r>
              <a:rPr lang="en-US" dirty="0" smtClean="0">
                <a:solidFill>
                  <a:schemeClr val="accent2"/>
                </a:solidFill>
              </a:rPr>
              <a:t>– (deadlock) </a:t>
            </a:r>
          </a:p>
          <a:p>
            <a:r>
              <a:rPr lang="en-US" dirty="0" smtClean="0">
                <a:solidFill>
                  <a:schemeClr val="accent2"/>
                </a:solidFill>
              </a:rPr>
              <a:t>14 – Memory/VM</a:t>
            </a:r>
          </a:p>
          <a:p>
            <a:r>
              <a:rPr lang="en-US" dirty="0" smtClean="0"/>
              <a:t>15 – Scheduling</a:t>
            </a:r>
          </a:p>
          <a:p>
            <a:r>
              <a:rPr lang="en-US" dirty="0" smtClean="0"/>
              <a:t>16 – I/O</a:t>
            </a:r>
          </a:p>
          <a:p>
            <a:r>
              <a:rPr lang="en-US" dirty="0" smtClean="0"/>
              <a:t>17 – Security</a:t>
            </a:r>
          </a:p>
          <a:p>
            <a:r>
              <a:rPr lang="en-US" u="sng" dirty="0" smtClean="0"/>
              <a:t>18 – Lab </a:t>
            </a:r>
            <a:r>
              <a:rPr lang="en-US" dirty="0" smtClean="0"/>
              <a:t>– Security</a:t>
            </a:r>
          </a:p>
          <a:p>
            <a:endParaRPr lang="en-US" dirty="0"/>
          </a:p>
        </p:txBody>
      </p:sp>
    </p:spTree>
    <p:extLst>
      <p:ext uri="{BB962C8B-B14F-4D97-AF65-F5344CB8AC3E}">
        <p14:creationId xmlns:p14="http://schemas.microsoft.com/office/powerpoint/2010/main" val="284397484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550" y="658951"/>
            <a:ext cx="8229600" cy="1143000"/>
          </a:xfrm>
        </p:spPr>
        <p:txBody>
          <a:bodyPr>
            <a:normAutofit fontScale="90000"/>
          </a:bodyPr>
          <a:lstStyle/>
          <a:p>
            <a:pPr algn="ctr"/>
            <a:r>
              <a:rPr lang="en-US" sz="4800" b="1" dirty="0" smtClean="0">
                <a:solidFill>
                  <a:schemeClr val="accent1">
                    <a:lumMod val="75000"/>
                  </a:schemeClr>
                </a:solidFill>
              </a:rPr>
              <a:t>Operating System </a:t>
            </a:r>
            <a:br>
              <a:rPr lang="en-US" sz="4800" b="1" dirty="0" smtClean="0">
                <a:solidFill>
                  <a:schemeClr val="accent1">
                    <a:lumMod val="75000"/>
                  </a:schemeClr>
                </a:solidFill>
              </a:rPr>
            </a:br>
            <a:r>
              <a:rPr lang="en-US" sz="4800" b="1" dirty="0" smtClean="0">
                <a:solidFill>
                  <a:schemeClr val="accent1">
                    <a:lumMod val="75000"/>
                  </a:schemeClr>
                </a:solidFill>
              </a:rPr>
              <a:t>Mechanisms</a:t>
            </a:r>
          </a:p>
        </p:txBody>
      </p:sp>
      <p:sp>
        <p:nvSpPr>
          <p:cNvPr id="5" name="Content Placeholder 4"/>
          <p:cNvSpPr>
            <a:spLocks noGrp="1"/>
          </p:cNvSpPr>
          <p:nvPr>
            <p:ph sz="half" idx="1"/>
          </p:nvPr>
        </p:nvSpPr>
        <p:spPr>
          <a:xfrm>
            <a:off x="654050" y="2286000"/>
            <a:ext cx="7848600" cy="4038599"/>
          </a:xfrm>
        </p:spPr>
        <p:txBody>
          <a:bodyPr>
            <a:normAutofit/>
          </a:bodyPr>
          <a:lstStyle/>
          <a:p>
            <a:r>
              <a:rPr lang="en-US" sz="2400" dirty="0" smtClean="0"/>
              <a:t>A number of techniques can be incorporated into OS software to support fault tolerance:</a:t>
            </a:r>
          </a:p>
          <a:p>
            <a:pPr lvl="2"/>
            <a:r>
              <a:rPr lang="en-US" sz="2400" dirty="0" smtClean="0"/>
              <a:t>process isolation</a:t>
            </a:r>
          </a:p>
          <a:p>
            <a:pPr lvl="2"/>
            <a:r>
              <a:rPr lang="en-US" sz="2400" dirty="0" smtClean="0"/>
              <a:t>concurrency</a:t>
            </a:r>
          </a:p>
          <a:p>
            <a:pPr lvl="2"/>
            <a:r>
              <a:rPr lang="en-US" sz="2400" dirty="0" smtClean="0"/>
              <a:t>virtual machines</a:t>
            </a:r>
          </a:p>
          <a:p>
            <a:pPr lvl="2"/>
            <a:r>
              <a:rPr lang="en-US" sz="2400" dirty="0" smtClean="0"/>
              <a:t>checkpoints and rollbacks</a:t>
            </a:r>
            <a:endParaRPr lang="en-US" sz="2400" dirty="0"/>
          </a:p>
        </p:txBody>
      </p:sp>
    </p:spTree>
    <p:extLst>
      <p:ext uri="{BB962C8B-B14F-4D97-AF65-F5344CB8AC3E}">
        <p14:creationId xmlns:p14="http://schemas.microsoft.com/office/powerpoint/2010/main" val="759594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800" b="1" dirty="0" smtClean="0">
                <a:solidFill>
                  <a:schemeClr val="accent1">
                    <a:lumMod val="50000"/>
                  </a:schemeClr>
                </a:solidFill>
              </a:rPr>
              <a:t>Symmetric Multiprocessor (SMP) OS Considerations</a:t>
            </a:r>
            <a:endParaRPr lang="en-US" sz="4800" b="1" dirty="0">
              <a:solidFill>
                <a:schemeClr val="accent1">
                  <a:lumMod val="50000"/>
                </a:schemeClr>
              </a:solidFill>
            </a:endParaRPr>
          </a:p>
        </p:txBody>
      </p:sp>
      <p:sp>
        <p:nvSpPr>
          <p:cNvPr id="3" name="Content Placeholder 2"/>
          <p:cNvSpPr>
            <a:spLocks noGrp="1"/>
          </p:cNvSpPr>
          <p:nvPr>
            <p:ph sz="half" idx="1"/>
          </p:nvPr>
        </p:nvSpPr>
        <p:spPr>
          <a:xfrm>
            <a:off x="533400" y="1680515"/>
            <a:ext cx="8153400" cy="4267200"/>
          </a:xfrm>
        </p:spPr>
        <p:txBody>
          <a:bodyPr>
            <a:normAutofit/>
          </a:bodyPr>
          <a:lstStyle/>
          <a:p>
            <a:r>
              <a:rPr lang="en-US" sz="2400" dirty="0" smtClean="0"/>
              <a:t>A multiprocessor OS must provide all the functionality of a multiprogramming system plus additional features to accommodate multiple processors</a:t>
            </a:r>
          </a:p>
          <a:p>
            <a:r>
              <a:rPr lang="en-US" sz="2400" b="1" dirty="0" smtClean="0"/>
              <a:t>Key design issues:</a:t>
            </a:r>
          </a:p>
        </p:txBody>
      </p:sp>
      <p:graphicFrame>
        <p:nvGraphicFramePr>
          <p:cNvPr id="8" name="Diagram 7"/>
          <p:cNvGraphicFramePr/>
          <p:nvPr/>
        </p:nvGraphicFramePr>
        <p:xfrm>
          <a:off x="381000" y="2209800"/>
          <a:ext cx="85344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2169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7824788" cy="1323041"/>
          </a:xfrm>
        </p:spPr>
        <p:txBody>
          <a:bodyPr>
            <a:normAutofit fontScale="90000"/>
          </a:bodyPr>
          <a:lstStyle/>
          <a:p>
            <a:pPr algn="ctr"/>
            <a:r>
              <a:rPr lang="en-US" b="1" dirty="0" smtClean="0">
                <a:solidFill>
                  <a:schemeClr val="accent1">
                    <a:lumMod val="75000"/>
                  </a:schemeClr>
                </a:solidFill>
              </a:rPr>
              <a:t>Multicore OS Considerations</a:t>
            </a:r>
            <a:endParaRPr lang="en-US" b="1" dirty="0">
              <a:solidFill>
                <a:schemeClr val="accent1">
                  <a:lumMod val="75000"/>
                </a:schemeClr>
              </a:solidFill>
            </a:endParaRPr>
          </a:p>
        </p:txBody>
      </p:sp>
      <p:sp>
        <p:nvSpPr>
          <p:cNvPr id="3" name="Content Placeholder 2"/>
          <p:cNvSpPr>
            <a:spLocks noGrp="1"/>
          </p:cNvSpPr>
          <p:nvPr>
            <p:ph sz="half" idx="1"/>
          </p:nvPr>
        </p:nvSpPr>
        <p:spPr>
          <a:xfrm>
            <a:off x="457200" y="2286000"/>
            <a:ext cx="3429000" cy="4191000"/>
          </a:xfrm>
        </p:spPr>
        <p:txBody>
          <a:bodyPr>
            <a:normAutofit fontScale="85000" lnSpcReduction="20000"/>
          </a:bodyPr>
          <a:lstStyle/>
          <a:p>
            <a:r>
              <a:rPr lang="en-US" dirty="0" smtClean="0"/>
              <a:t>The design challenge for a many-core multicore system is to efficiently harness the multicore processing power and intelligently manage the substantial on-chip resources efficiently</a:t>
            </a:r>
          </a:p>
          <a:p>
            <a:r>
              <a:rPr lang="en-US" dirty="0" smtClean="0"/>
              <a:t>Potential for parallelism exists at multiple levels:</a:t>
            </a:r>
          </a:p>
        </p:txBody>
      </p:sp>
      <p:graphicFrame>
        <p:nvGraphicFramePr>
          <p:cNvPr id="6" name="Diagram 5"/>
          <p:cNvGraphicFramePr/>
          <p:nvPr>
            <p:extLst/>
          </p:nvPr>
        </p:nvGraphicFramePr>
        <p:xfrm>
          <a:off x="2667000" y="24384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845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658813" y="456253"/>
            <a:ext cx="7824788" cy="1143948"/>
          </a:xfrm>
        </p:spPr>
        <p:txBody>
          <a:bodyPr/>
          <a:lstStyle/>
          <a:p>
            <a:pPr algn="ctr"/>
            <a:r>
              <a:rPr lang="en-US" b="1" dirty="0" smtClean="0">
                <a:ln w="1905"/>
                <a:solidFill>
                  <a:schemeClr val="accent1">
                    <a:lumMod val="75000"/>
                  </a:schemeClr>
                </a:solidFill>
                <a:effectLst>
                  <a:innerShdw blurRad="69850" dist="43180" dir="5400000">
                    <a:srgbClr val="000000">
                      <a:alpha val="65000"/>
                    </a:srgbClr>
                  </a:innerShdw>
                </a:effectLst>
              </a:rPr>
              <a:t>Grand Central Dispatch</a:t>
            </a:r>
            <a:endParaRPr lang="en-US" b="1" dirty="0">
              <a:ln w="1905"/>
              <a:solidFill>
                <a:schemeClr val="accent1">
                  <a:lumMod val="75000"/>
                </a:schemeClr>
              </a:solidFill>
              <a:effectLst>
                <a:innerShdw blurRad="69850" dist="43180" dir="5400000">
                  <a:srgbClr val="000000">
                    <a:alpha val="65000"/>
                  </a:srgbClr>
                </a:innerShdw>
              </a:effectLst>
            </a:endParaRPr>
          </a:p>
        </p:txBody>
      </p:sp>
      <p:sp>
        <p:nvSpPr>
          <p:cNvPr id="6" name="Content Placeholder 5"/>
          <p:cNvSpPr>
            <a:spLocks noGrp="1"/>
          </p:cNvSpPr>
          <p:nvPr>
            <p:ph sz="half" idx="1"/>
          </p:nvPr>
        </p:nvSpPr>
        <p:spPr>
          <a:xfrm>
            <a:off x="654050" y="2286000"/>
            <a:ext cx="7848600" cy="4114799"/>
          </a:xfrm>
        </p:spPr>
        <p:txBody>
          <a:bodyPr>
            <a:noAutofit/>
          </a:bodyPr>
          <a:lstStyle/>
          <a:p>
            <a:r>
              <a:rPr lang="en-US" sz="2800" dirty="0" smtClean="0"/>
              <a:t>Developer must decide what pieces can or should be executed simultaneously or in parallel</a:t>
            </a:r>
          </a:p>
        </p:txBody>
      </p:sp>
      <p:graphicFrame>
        <p:nvGraphicFramePr>
          <p:cNvPr id="4" name="Diagram 3"/>
          <p:cNvGraphicFramePr/>
          <p:nvPr>
            <p:extLst/>
          </p:nvPr>
        </p:nvGraphicFramePr>
        <p:xfrm>
          <a:off x="533400" y="3200400"/>
          <a:ext cx="8077200" cy="309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2000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305800" cy="1143948"/>
          </a:xfrm>
        </p:spPr>
        <p:txBody>
          <a:bodyPr/>
          <a:lstStyle/>
          <a:p>
            <a:pPr algn="ctr"/>
            <a:r>
              <a:rPr lang="en-US" b="1" dirty="0" smtClean="0">
                <a:ln w="1905"/>
                <a:solidFill>
                  <a:schemeClr val="accent1">
                    <a:lumMod val="75000"/>
                  </a:schemeClr>
                </a:solidFill>
                <a:effectLst>
                  <a:innerShdw blurRad="69850" dist="43180" dir="5400000">
                    <a:srgbClr val="000000">
                      <a:alpha val="65000"/>
                    </a:srgbClr>
                  </a:innerShdw>
                </a:effectLst>
              </a:rPr>
              <a:t>Virtual Machine Approach</a:t>
            </a:r>
            <a:endParaRPr lang="en-US" b="1" dirty="0">
              <a:ln w="1905"/>
              <a:solidFill>
                <a:schemeClr val="accent1">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654050" y="2286000"/>
            <a:ext cx="7848600" cy="4038599"/>
          </a:xfrm>
        </p:spPr>
        <p:txBody>
          <a:bodyPr>
            <a:noAutofit/>
          </a:bodyPr>
          <a:lstStyle/>
          <a:p>
            <a:r>
              <a:rPr lang="en-US" sz="2800" dirty="0" smtClean="0"/>
              <a:t>Allows one or more cores to be dedicated to a particular process and then leave the processor alone to devote its efforts to that process</a:t>
            </a:r>
          </a:p>
          <a:p>
            <a:r>
              <a:rPr lang="en-US" sz="2800" dirty="0" smtClean="0"/>
              <a:t>Multicore OS could then act as a hypervisor that makes a high-level decision to allocate cores to applications but does little in the way of resource allocation beyond that</a:t>
            </a:r>
          </a:p>
        </p:txBody>
      </p:sp>
      <p:pic>
        <p:nvPicPr>
          <p:cNvPr id="7" name="Picture 6"/>
          <p:cNvPicPr>
            <a:picLocks noChangeAspect="1"/>
          </p:cNvPicPr>
          <p:nvPr/>
        </p:nvPicPr>
        <p:blipFill>
          <a:blip r:embed="rId3"/>
          <a:stretch>
            <a:fillRect/>
          </a:stretch>
        </p:blipFill>
        <p:spPr>
          <a:xfrm>
            <a:off x="5943600" y="5105400"/>
            <a:ext cx="2349500" cy="1524000"/>
          </a:xfrm>
          <a:prstGeom prst="rect">
            <a:avLst/>
          </a:prstGeom>
        </p:spPr>
      </p:pic>
    </p:spTree>
    <p:extLst>
      <p:ext uri="{BB962C8B-B14F-4D97-AF65-F5344CB8AC3E}">
        <p14:creationId xmlns:p14="http://schemas.microsoft.com/office/powerpoint/2010/main" val="319653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6253"/>
            <a:ext cx="8534400" cy="1143948"/>
          </a:xfrm>
        </p:spPr>
        <p:txBody>
          <a:bodyPr/>
          <a:lstStyle/>
          <a:p>
            <a:pPr algn="ctr"/>
            <a:r>
              <a:rPr lang="en-US" b="1" dirty="0" smtClean="0">
                <a:solidFill>
                  <a:schemeClr val="accent1">
                    <a:lumMod val="50000"/>
                  </a:schemeClr>
                </a:solidFill>
              </a:rPr>
              <a:t>Traditional UNIX Systems</a:t>
            </a:r>
            <a:endParaRPr lang="en-US" b="1" dirty="0">
              <a:solidFill>
                <a:schemeClr val="accent1">
                  <a:lumMod val="50000"/>
                </a:schemeClr>
              </a:solidFill>
            </a:endParaRPr>
          </a:p>
        </p:txBody>
      </p:sp>
      <p:sp>
        <p:nvSpPr>
          <p:cNvPr id="3" name="Content Placeholder 2"/>
          <p:cNvSpPr>
            <a:spLocks noGrp="1"/>
          </p:cNvSpPr>
          <p:nvPr>
            <p:ph sz="half" idx="1"/>
          </p:nvPr>
        </p:nvSpPr>
        <p:spPr>
          <a:xfrm>
            <a:off x="457200" y="2133600"/>
            <a:ext cx="8229600" cy="4343399"/>
          </a:xfrm>
        </p:spPr>
        <p:txBody>
          <a:bodyPr>
            <a:normAutofit lnSpcReduction="10000"/>
          </a:bodyPr>
          <a:lstStyle/>
          <a:p>
            <a:r>
              <a:rPr lang="en-US" dirty="0" smtClean="0"/>
              <a:t>Were developed at Bell Labs and became operational on a PDP-7 in 1970</a:t>
            </a:r>
          </a:p>
          <a:p>
            <a:r>
              <a:rPr lang="en-US" dirty="0" smtClean="0"/>
              <a:t>Incorporated many ideas from Multics</a:t>
            </a:r>
          </a:p>
          <a:p>
            <a:r>
              <a:rPr lang="en-US" dirty="0" smtClean="0"/>
              <a:t>PDP-11was a milestone because it first showed that UNIX would be an OS for all computers</a:t>
            </a:r>
          </a:p>
          <a:p>
            <a:r>
              <a:rPr lang="en-US" dirty="0" smtClean="0"/>
              <a:t>Next milestone was rewriting UNIX in the programming language C</a:t>
            </a:r>
          </a:p>
          <a:p>
            <a:pPr lvl="2"/>
            <a:r>
              <a:rPr lang="en-US" dirty="0" smtClean="0"/>
              <a:t>demonstrated the advantages of using a high-level language for system code</a:t>
            </a:r>
          </a:p>
          <a:p>
            <a:pPr marL="282575" lvl="2">
              <a:spcBef>
                <a:spcPts val="1800"/>
              </a:spcBef>
            </a:pPr>
            <a:r>
              <a:rPr lang="en-US" dirty="0" smtClean="0"/>
              <a:t>Was described in a technical journal for the first time in 1974</a:t>
            </a:r>
          </a:p>
          <a:p>
            <a:pPr marL="282575" lvl="2">
              <a:spcBef>
                <a:spcPts val="1800"/>
              </a:spcBef>
            </a:pPr>
            <a:r>
              <a:rPr lang="en-US" dirty="0" smtClean="0"/>
              <a:t>First widely available version outside Bell Labs was Version 6 in 1976</a:t>
            </a:r>
          </a:p>
          <a:p>
            <a:pPr marL="282575" lvl="2">
              <a:spcBef>
                <a:spcPts val="1800"/>
              </a:spcBef>
            </a:pPr>
            <a:r>
              <a:rPr lang="en-US" dirty="0" smtClean="0"/>
              <a:t>Version 7, released in 1978 is the ancestor of most modern UNIX systems</a:t>
            </a:r>
          </a:p>
          <a:p>
            <a:pPr marL="282575" lvl="2">
              <a:spcBef>
                <a:spcPts val="1800"/>
              </a:spcBef>
            </a:pPr>
            <a:r>
              <a:rPr lang="en-US" dirty="0" smtClean="0"/>
              <a:t>Most important of the non-AT&amp;T systems was UNIX BSD (Berkeley Software Distribution)</a:t>
            </a:r>
          </a:p>
          <a:p>
            <a:pPr lvl="2"/>
            <a:endParaRPr lang="en-US" dirty="0" smtClean="0"/>
          </a:p>
          <a:p>
            <a:pPr lvl="2"/>
            <a:endParaRPr lang="en-US" dirty="0" smtClean="0"/>
          </a:p>
          <a:p>
            <a:endParaRPr lang="en-US" dirty="0" smtClean="0"/>
          </a:p>
          <a:p>
            <a:endParaRPr lang="en-US" dirty="0"/>
          </a:p>
        </p:txBody>
      </p:sp>
    </p:spTree>
    <p:extLst>
      <p:ext uri="{BB962C8B-B14F-4D97-AF65-F5344CB8AC3E}">
        <p14:creationId xmlns:p14="http://schemas.microsoft.com/office/powerpoint/2010/main" val="672264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15.pdf"/>
          <p:cNvPicPr>
            <a:picLocks noChangeAspect="1"/>
          </p:cNvPicPr>
          <p:nvPr/>
        </p:nvPicPr>
        <p:blipFill>
          <a:blip r:embed="rId3"/>
          <a:srcRect t="18182" b="12727"/>
          <a:stretch>
            <a:fillRect/>
          </a:stretch>
        </p:blipFill>
        <p:spPr>
          <a:xfrm>
            <a:off x="1209534" y="609600"/>
            <a:ext cx="6791466" cy="6072355"/>
          </a:xfrm>
          <a:prstGeom prst="rect">
            <a:avLst/>
          </a:prstGeom>
        </p:spPr>
      </p:pic>
    </p:spTree>
    <p:extLst>
      <p:ext uri="{BB962C8B-B14F-4D97-AF65-F5344CB8AC3E}">
        <p14:creationId xmlns:p14="http://schemas.microsoft.com/office/powerpoint/2010/main" val="898037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16.pdf"/>
          <p:cNvPicPr>
            <a:picLocks noChangeAspect="1"/>
          </p:cNvPicPr>
          <p:nvPr/>
        </p:nvPicPr>
        <p:blipFill>
          <a:blip r:embed="rId3"/>
          <a:srcRect l="16471" t="10909" r="15294" b="15455"/>
          <a:stretch>
            <a:fillRect/>
          </a:stretch>
        </p:blipFill>
        <p:spPr>
          <a:xfrm>
            <a:off x="2438400" y="685800"/>
            <a:ext cx="4211272" cy="5881264"/>
          </a:xfrm>
          <a:prstGeom prst="rect">
            <a:avLst/>
          </a:prstGeom>
        </p:spPr>
      </p:pic>
    </p:spTree>
    <p:extLst>
      <p:ext uri="{BB962C8B-B14F-4D97-AF65-F5344CB8AC3E}">
        <p14:creationId xmlns:p14="http://schemas.microsoft.com/office/powerpoint/2010/main" val="1877662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17.pdf"/>
          <p:cNvPicPr>
            <a:picLocks noChangeAspect="1"/>
          </p:cNvPicPr>
          <p:nvPr/>
        </p:nvPicPr>
        <p:blipFill>
          <a:blip r:embed="rId3"/>
          <a:stretch>
            <a:fillRect/>
          </a:stretch>
        </p:blipFill>
        <p:spPr>
          <a:xfrm>
            <a:off x="304800" y="308264"/>
            <a:ext cx="8476129" cy="6549736"/>
          </a:xfrm>
          <a:prstGeom prst="rect">
            <a:avLst/>
          </a:prstGeom>
        </p:spPr>
      </p:pic>
    </p:spTree>
    <p:extLst>
      <p:ext uri="{BB962C8B-B14F-4D97-AF65-F5344CB8AC3E}">
        <p14:creationId xmlns:p14="http://schemas.microsoft.com/office/powerpoint/2010/main" val="1608102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n w="1905"/>
                <a:solidFill>
                  <a:schemeClr val="accent1">
                    <a:lumMod val="75000"/>
                  </a:schemeClr>
                </a:solidFill>
                <a:effectLst>
                  <a:innerShdw blurRad="69850" dist="43180" dir="5400000">
                    <a:srgbClr val="000000">
                      <a:alpha val="65000"/>
                    </a:srgbClr>
                  </a:innerShdw>
                </a:effectLst>
              </a:rPr>
              <a:t>LINUX Overview</a:t>
            </a:r>
            <a:endParaRPr lang="en-US" b="1" dirty="0">
              <a:ln w="1905"/>
              <a:solidFill>
                <a:schemeClr val="accent1">
                  <a:lumMod val="75000"/>
                </a:schemeClr>
              </a:solidFill>
              <a:effectLst>
                <a:innerShdw blurRad="69850" dist="43180" dir="5400000">
                  <a:srgbClr val="000000">
                    <a:alpha val="65000"/>
                  </a:srgbClr>
                </a:innerShdw>
              </a:effectLst>
            </a:endParaRPr>
          </a:p>
        </p:txBody>
      </p:sp>
      <p:sp>
        <p:nvSpPr>
          <p:cNvPr id="6" name="Content Placeholder 5"/>
          <p:cNvSpPr>
            <a:spLocks noGrp="1"/>
          </p:cNvSpPr>
          <p:nvPr>
            <p:ph sz="half" idx="1"/>
          </p:nvPr>
        </p:nvSpPr>
        <p:spPr>
          <a:xfrm>
            <a:off x="533400" y="2286000"/>
            <a:ext cx="8153400" cy="3962400"/>
          </a:xfrm>
        </p:spPr>
        <p:txBody>
          <a:bodyPr>
            <a:normAutofit/>
          </a:bodyPr>
          <a:lstStyle/>
          <a:p>
            <a:r>
              <a:rPr lang="en-US" sz="2000" dirty="0" smtClean="0"/>
              <a:t>Started out as a UNIX variant for the IBM PC</a:t>
            </a:r>
          </a:p>
          <a:p>
            <a:r>
              <a:rPr lang="en-US" sz="2000" dirty="0" smtClean="0"/>
              <a:t>Linus Torvalds, a Finnish student of computer science, wrote the initial version</a:t>
            </a:r>
          </a:p>
          <a:p>
            <a:r>
              <a:rPr lang="en-US" sz="2000" dirty="0" smtClean="0"/>
              <a:t>Linux was first posted on the Internet in 1991</a:t>
            </a:r>
          </a:p>
          <a:p>
            <a:r>
              <a:rPr lang="en-US" sz="2000" dirty="0" smtClean="0"/>
              <a:t>Today it is a full-featured UNIX system that runs on several platforms</a:t>
            </a:r>
          </a:p>
          <a:p>
            <a:r>
              <a:rPr lang="en-US" sz="2000" dirty="0" smtClean="0"/>
              <a:t>Is free and the source code is available</a:t>
            </a:r>
          </a:p>
          <a:p>
            <a:r>
              <a:rPr lang="en-US" sz="2000" dirty="0" smtClean="0"/>
              <a:t>Key to success has been the availability of free software packages </a:t>
            </a:r>
          </a:p>
          <a:p>
            <a:r>
              <a:rPr lang="en-US" sz="2000" dirty="0" smtClean="0"/>
              <a:t>Highly modular and easily configured</a:t>
            </a:r>
          </a:p>
        </p:txBody>
      </p:sp>
    </p:spTree>
    <p:extLst>
      <p:ext uri="{BB962C8B-B14F-4D97-AF65-F5344CB8AC3E}">
        <p14:creationId xmlns:p14="http://schemas.microsoft.com/office/powerpoint/2010/main" val="211351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3235</TotalTime>
  <Words>21856</Words>
  <Application>Microsoft Macintosh PowerPoint</Application>
  <PresentationFormat>On-screen Show (4:3)</PresentationFormat>
  <Paragraphs>1834</Paragraphs>
  <Slides>103</Slides>
  <Notes>90</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103</vt:i4>
      </vt:variant>
    </vt:vector>
  </HeadingPairs>
  <TitlesOfParts>
    <vt:vector size="108" baseType="lpstr">
      <vt:lpstr>Calibri</vt:lpstr>
      <vt:lpstr>Lucida Grande</vt:lpstr>
      <vt:lpstr>Wingdings</vt:lpstr>
      <vt:lpstr>Arial</vt:lpstr>
      <vt:lpstr>Office Theme</vt:lpstr>
      <vt:lpstr>PowerPoint Presentation</vt:lpstr>
      <vt:lpstr>Welcome</vt:lpstr>
      <vt:lpstr>Content Overview – Part 1</vt:lpstr>
      <vt:lpstr>Content Overview – Part 2</vt:lpstr>
      <vt:lpstr>Familiarity with *nix</vt:lpstr>
      <vt:lpstr>Course Format</vt:lpstr>
      <vt:lpstr>Course Grading Components</vt:lpstr>
      <vt:lpstr>C++ Programming Proficiency</vt:lpstr>
      <vt:lpstr>General Timeline – 20 Sessions</vt:lpstr>
      <vt:lpstr>Contact – QnA?</vt:lpstr>
      <vt:lpstr>Chapter 1</vt:lpstr>
      <vt:lpstr>Operating System</vt:lpstr>
      <vt:lpstr>PowerPoint Presentation</vt:lpstr>
      <vt:lpstr>Diversity of Hardware</vt:lpstr>
      <vt:lpstr>Raspberry Pi</vt:lpstr>
      <vt:lpstr>4 Components</vt:lpstr>
      <vt:lpstr>Instruction Execution</vt:lpstr>
      <vt:lpstr>PowerPoint Presentation</vt:lpstr>
      <vt:lpstr>Interrupts</vt:lpstr>
      <vt:lpstr>PowerPoint Presentation</vt:lpstr>
      <vt:lpstr>Figure 1.5a  Flow of Control  Without Interrupts</vt:lpstr>
      <vt:lpstr>PowerPoint Presentation</vt:lpstr>
      <vt:lpstr>PowerPoint Presentation</vt:lpstr>
      <vt:lpstr>PowerPoint Presentation</vt:lpstr>
      <vt:lpstr>PowerPoint Presentation</vt:lpstr>
      <vt:lpstr>Multiple Interrupts</vt:lpstr>
      <vt:lpstr>PowerPoint Presentation</vt:lpstr>
      <vt:lpstr>Memory Hierarchy</vt:lpstr>
      <vt:lpstr>The Memory Hierarchy</vt:lpstr>
      <vt:lpstr>Principle of Locality</vt:lpstr>
      <vt:lpstr>Cache Memory</vt:lpstr>
      <vt:lpstr>PowerPoint Presentation</vt:lpstr>
      <vt:lpstr>Cache Design</vt:lpstr>
      <vt:lpstr>Cache and Block Size</vt:lpstr>
      <vt:lpstr>Mapping Function</vt:lpstr>
      <vt:lpstr>Replacement Algorithms</vt:lpstr>
      <vt:lpstr>I/O Techniques</vt:lpstr>
      <vt:lpstr>Interrupt-Driven I/O Drawbacks</vt:lpstr>
      <vt:lpstr>Direct Memory Access  (DMA)</vt:lpstr>
      <vt:lpstr>Direct Memory Access</vt:lpstr>
      <vt:lpstr>Symmetric Multiprocessors  (SMP)</vt:lpstr>
      <vt:lpstr>PowerPoint Presentation</vt:lpstr>
      <vt:lpstr>SMP Advantages</vt:lpstr>
      <vt:lpstr>Multicore Computer</vt:lpstr>
      <vt:lpstr>PowerPoint Presentation</vt:lpstr>
      <vt:lpstr>Chapter 1 Summary</vt:lpstr>
      <vt:lpstr>Additional Thoughts</vt:lpstr>
      <vt:lpstr>(Ch 2) Operating System</vt:lpstr>
      <vt:lpstr>Operating System Services</vt:lpstr>
      <vt:lpstr>PowerPoint Presentation</vt:lpstr>
      <vt:lpstr>Key Interfaces</vt:lpstr>
      <vt:lpstr>Operating System  as a Resource Manager</vt:lpstr>
      <vt:lpstr>PowerPoint Presentation</vt:lpstr>
      <vt:lpstr>Evolution of Operating Systems</vt:lpstr>
      <vt:lpstr>Evolution of  Operating Systems</vt:lpstr>
      <vt:lpstr>Serial Processing</vt:lpstr>
      <vt:lpstr>Simple Batch Systems</vt:lpstr>
      <vt:lpstr>Monitor Point of View</vt:lpstr>
      <vt:lpstr>Processor Point of View</vt:lpstr>
      <vt:lpstr>Job Control Language (JCL)</vt:lpstr>
      <vt:lpstr>Desirable Hardware  Features</vt:lpstr>
      <vt:lpstr>Modes of Operation</vt:lpstr>
      <vt:lpstr>Batched System Uniprogramming</vt:lpstr>
      <vt:lpstr>Multiprogramming</vt:lpstr>
      <vt:lpstr>Multiprogramming</vt:lpstr>
      <vt:lpstr>Time-Sharing Systems</vt:lpstr>
      <vt:lpstr>Batch Multiprogramming  vs. Time Sharing</vt:lpstr>
      <vt:lpstr>Compatible Time-Sharing Systems</vt:lpstr>
      <vt:lpstr>PowerPoint Presentation</vt:lpstr>
      <vt:lpstr>Major Achievements</vt:lpstr>
      <vt:lpstr>Development of the Process</vt:lpstr>
      <vt:lpstr>Causes of Errors</vt:lpstr>
      <vt:lpstr>Components of  a Process</vt:lpstr>
      <vt:lpstr>Memory Management</vt:lpstr>
      <vt:lpstr>Memory</vt:lpstr>
      <vt:lpstr>PowerPoint Presentation</vt:lpstr>
      <vt:lpstr>Information Protection  and Security</vt:lpstr>
      <vt:lpstr>Scheduling and Resource Management</vt:lpstr>
      <vt:lpstr>Different Architectural Approaches</vt:lpstr>
      <vt:lpstr>Microkernel Architecture</vt:lpstr>
      <vt:lpstr>Multithreading</vt:lpstr>
      <vt:lpstr>Symmetric  Multiprocessing (SMP)</vt:lpstr>
      <vt:lpstr>SMP Advantages</vt:lpstr>
      <vt:lpstr>PowerPoint Presentation</vt:lpstr>
      <vt:lpstr>OS Design</vt:lpstr>
      <vt:lpstr>Fault Tolerance</vt:lpstr>
      <vt:lpstr>Fundamental Concepts</vt:lpstr>
      <vt:lpstr>PowerPoint Presentation</vt:lpstr>
      <vt:lpstr>Fault Categories</vt:lpstr>
      <vt:lpstr>Operating System  Mechanisms</vt:lpstr>
      <vt:lpstr>Symmetric Multiprocessor (SMP) OS Considerations</vt:lpstr>
      <vt:lpstr>Multicore OS Considerations</vt:lpstr>
      <vt:lpstr>Grand Central Dispatch</vt:lpstr>
      <vt:lpstr>Virtual Machine Approach</vt:lpstr>
      <vt:lpstr>Traditional UNIX Systems</vt:lpstr>
      <vt:lpstr>PowerPoint Presentation</vt:lpstr>
      <vt:lpstr>PowerPoint Presentation</vt:lpstr>
      <vt:lpstr>PowerPoint Presentation</vt:lpstr>
      <vt:lpstr>LINUX Overview</vt:lpstr>
      <vt:lpstr>Modular  Monolithic Kernel</vt:lpstr>
      <vt:lpstr>PowerPoint Presentation</vt:lpstr>
      <vt:lpstr>PowerPoint Presentation</vt:lpstr>
      <vt:lpstr>Linux Signals</vt:lpstr>
    </vt:vector>
  </TitlesOfParts>
  <Company>Missouri University of Science and Technology</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 Miner</dc:creator>
  <cp:lastModifiedBy>Mike Gosnell</cp:lastModifiedBy>
  <cp:revision>47</cp:revision>
  <dcterms:created xsi:type="dcterms:W3CDTF">2011-01-20T20:51:22Z</dcterms:created>
  <dcterms:modified xsi:type="dcterms:W3CDTF">2017-05-16T00:09:35Z</dcterms:modified>
</cp:coreProperties>
</file>